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E39A40-48C1-AC41-9983-76B232D7D779}" type="doc">
      <dgm:prSet loTypeId="urn:microsoft.com/office/officeart/2005/8/layout/cycle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7252A1-9CE5-C44D-8A0B-378E7C7DE48A}">
      <dgm:prSet phldrT="[Text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>
              <a:latin typeface="Calibri" panose="020F0502020204030204" pitchFamily="34" charset="0"/>
              <a:cs typeface="Calibri" panose="020F0502020204030204" pitchFamily="34" charset="0"/>
            </a:rPr>
            <a:t>Exhaustion</a:t>
          </a:r>
        </a:p>
      </dgm:t>
    </dgm:pt>
    <dgm:pt modelId="{14C12C45-D18C-CA4E-9384-7B6CB8D1F4E0}" type="parTrans" cxnId="{2BD460CD-AE85-0543-BBED-0918C7EAB51C}">
      <dgm:prSet/>
      <dgm:spPr/>
      <dgm:t>
        <a:bodyPr/>
        <a:lstStyle/>
        <a:p>
          <a:endParaRPr lang="en-US"/>
        </a:p>
      </dgm:t>
    </dgm:pt>
    <dgm:pt modelId="{526FAAB3-03D5-7A4F-9A30-EDA87C4D53E4}" type="sibTrans" cxnId="{2BD460CD-AE85-0543-BBED-0918C7EAB51C}">
      <dgm:prSet/>
      <dgm:spPr>
        <a:ln w="28575">
          <a:noFill/>
        </a:ln>
      </dgm:spPr>
      <dgm:t>
        <a:bodyPr/>
        <a:lstStyle/>
        <a:p>
          <a:endParaRPr lang="en-US"/>
        </a:p>
      </dgm:t>
    </dgm:pt>
    <dgm:pt modelId="{3240E70E-6E1E-1647-BFCE-3E5B2D5330E7}">
      <dgm:prSet phldrT="[Text]" custT="1"/>
      <dgm:spPr>
        <a:solidFill>
          <a:schemeClr val="accent2">
            <a:lumMod val="40000"/>
            <a:lumOff val="6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Weakness</a:t>
          </a:r>
          <a:endParaRPr lang="en-US" sz="19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0D08A6-6893-D542-8F9F-78EE050369DD}" type="parTrans" cxnId="{0C5A9582-DA44-D34E-A477-2647D2487478}">
      <dgm:prSet/>
      <dgm:spPr/>
      <dgm:t>
        <a:bodyPr/>
        <a:lstStyle/>
        <a:p>
          <a:endParaRPr lang="en-US"/>
        </a:p>
      </dgm:t>
    </dgm:pt>
    <dgm:pt modelId="{351BC0A0-11AE-F84A-BE09-9E562446B578}" type="sibTrans" cxnId="{0C5A9582-DA44-D34E-A477-2647D2487478}">
      <dgm:prSet/>
      <dgm:spPr>
        <a:ln w="28575">
          <a:noFill/>
        </a:ln>
      </dgm:spPr>
      <dgm:t>
        <a:bodyPr/>
        <a:lstStyle/>
        <a:p>
          <a:endParaRPr lang="en-US"/>
        </a:p>
      </dgm:t>
    </dgm:pt>
    <dgm:pt modelId="{F5E7C44F-B1DF-6C4F-8B3E-51437EDA6EE2}">
      <dgm:prSet phldrT="[Text]" custT="1"/>
      <dgm:spPr>
        <a:solidFill>
          <a:schemeClr val="accent2">
            <a:lumMod val="40000"/>
            <a:lumOff val="6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Calibri" panose="020F0502020204030204" pitchFamily="34" charset="0"/>
            </a:rPr>
            <a:t>Low</a:t>
          </a:r>
          <a:r>
            <a:rPr lang="en-US" sz="2000" b="1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p</a:t>
          </a:r>
          <a:r>
            <a:rPr lang="en-US" sz="2000" b="1" dirty="0" smtClean="0">
              <a:latin typeface="Calibri" panose="020F0502020204030204" pitchFamily="34" charset="0"/>
              <a:cs typeface="Calibri" panose="020F0502020204030204" pitchFamily="34" charset="0"/>
            </a:rPr>
            <a:t>hysical</a:t>
          </a:r>
          <a:r>
            <a:rPr lang="en-US" sz="2000" b="1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activity</a:t>
          </a:r>
          <a:endParaRPr lang="en-US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C317FE-31BD-804F-A78C-F50C4D9B39FE}" type="parTrans" cxnId="{24D7E1F1-D745-4644-B470-33CE395DBF48}">
      <dgm:prSet/>
      <dgm:spPr/>
      <dgm:t>
        <a:bodyPr/>
        <a:lstStyle/>
        <a:p>
          <a:endParaRPr lang="en-US"/>
        </a:p>
      </dgm:t>
    </dgm:pt>
    <dgm:pt modelId="{96A12338-A916-304C-AA4C-57D41F058A38}" type="sibTrans" cxnId="{24D7E1F1-D745-4644-B470-33CE395DBF48}">
      <dgm:prSet/>
      <dgm:spPr>
        <a:ln w="28575">
          <a:noFill/>
        </a:ln>
      </dgm:spPr>
      <dgm:t>
        <a:bodyPr/>
        <a:lstStyle/>
        <a:p>
          <a:endParaRPr lang="en-US"/>
        </a:p>
      </dgm:t>
    </dgm:pt>
    <dgm:pt modelId="{7CD0BACC-B871-1045-91D9-2A9DFBDBE3EB}">
      <dgm:prSet phldrT="[Text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Slowness</a:t>
          </a:r>
          <a:endParaRPr lang="en-US" sz="13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9AF4A5-3692-EF46-A062-2FEF04CD6ACB}" type="parTrans" cxnId="{7DA2BE18-93B0-F040-A441-049E8AF61BA3}">
      <dgm:prSet/>
      <dgm:spPr/>
      <dgm:t>
        <a:bodyPr/>
        <a:lstStyle/>
        <a:p>
          <a:endParaRPr lang="en-US"/>
        </a:p>
      </dgm:t>
    </dgm:pt>
    <dgm:pt modelId="{E293F570-D0DC-8E4B-AE6E-CBC7FDAA8FE1}" type="sibTrans" cxnId="{7DA2BE18-93B0-F040-A441-049E8AF61BA3}">
      <dgm:prSet/>
      <dgm:spPr>
        <a:ln w="28575">
          <a:noFill/>
        </a:ln>
      </dgm:spPr>
      <dgm:t>
        <a:bodyPr/>
        <a:lstStyle/>
        <a:p>
          <a:endParaRPr lang="en-US"/>
        </a:p>
      </dgm:t>
    </dgm:pt>
    <dgm:pt modelId="{95E3087D-CB8A-DA40-920D-F3AC28BBC308}">
      <dgm:prSet phldrT="[Text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700" b="1" dirty="0">
              <a:latin typeface="Calibri" panose="020F0502020204030204" pitchFamily="34" charset="0"/>
              <a:cs typeface="Calibri" panose="020F0502020204030204" pitchFamily="34" charset="0"/>
            </a:rPr>
            <a:t>Unexplained</a:t>
          </a:r>
          <a:r>
            <a:rPr lang="en-US" sz="1800" b="1" baseline="0" dirty="0">
              <a:latin typeface="Calibri" panose="020F0502020204030204" pitchFamily="34" charset="0"/>
              <a:cs typeface="Calibri" panose="020F0502020204030204" pitchFamily="34" charset="0"/>
            </a:rPr>
            <a:t> weight loss</a:t>
          </a:r>
          <a:endParaRPr lang="en-US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9F3452-59E2-A341-9BC6-92C3E33F364C}" type="parTrans" cxnId="{D2BB2E20-334F-6B4A-983C-8248D94D086A}">
      <dgm:prSet/>
      <dgm:spPr/>
      <dgm:t>
        <a:bodyPr/>
        <a:lstStyle/>
        <a:p>
          <a:endParaRPr lang="en-US"/>
        </a:p>
      </dgm:t>
    </dgm:pt>
    <dgm:pt modelId="{0D07828C-086E-AA47-98A9-5D9827A5B4D8}" type="sibTrans" cxnId="{D2BB2E20-334F-6B4A-983C-8248D94D086A}">
      <dgm:prSet/>
      <dgm:spPr>
        <a:ln w="28575">
          <a:noFill/>
        </a:ln>
      </dgm:spPr>
      <dgm:t>
        <a:bodyPr/>
        <a:lstStyle/>
        <a:p>
          <a:endParaRPr lang="en-US"/>
        </a:p>
      </dgm:t>
    </dgm:pt>
    <dgm:pt modelId="{C6BB6CD3-69DE-BE48-90BD-23649B940A21}" type="pres">
      <dgm:prSet presAssocID="{88E39A40-48C1-AC41-9983-76B232D7D7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18F47C-5B55-5549-A279-B6DA23BC40B0}" type="pres">
      <dgm:prSet presAssocID="{1B7252A1-9CE5-C44D-8A0B-378E7C7DE48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70AEA-9F2C-1542-A18A-CAEE2FB46C41}" type="pres">
      <dgm:prSet presAssocID="{1B7252A1-9CE5-C44D-8A0B-378E7C7DE48A}" presName="spNode" presStyleCnt="0"/>
      <dgm:spPr/>
    </dgm:pt>
    <dgm:pt modelId="{59E87384-35C9-D742-8CEF-E723E7C842D6}" type="pres">
      <dgm:prSet presAssocID="{526FAAB3-03D5-7A4F-9A30-EDA87C4D53E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E90DE5F-4135-8C43-94ED-9E3E8167D6A3}" type="pres">
      <dgm:prSet presAssocID="{3240E70E-6E1E-1647-BFCE-3E5B2D5330E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80B58-38EA-2A4A-A8CD-A8AD607F839F}" type="pres">
      <dgm:prSet presAssocID="{3240E70E-6E1E-1647-BFCE-3E5B2D5330E7}" presName="spNode" presStyleCnt="0"/>
      <dgm:spPr/>
    </dgm:pt>
    <dgm:pt modelId="{C42E2A53-C7F9-9F45-8D54-405D71F414B4}" type="pres">
      <dgm:prSet presAssocID="{351BC0A0-11AE-F84A-BE09-9E562446B578}" presName="sibTrans" presStyleLbl="sibTrans1D1" presStyleIdx="1" presStyleCnt="5"/>
      <dgm:spPr/>
      <dgm:t>
        <a:bodyPr/>
        <a:lstStyle/>
        <a:p>
          <a:endParaRPr lang="en-US"/>
        </a:p>
      </dgm:t>
    </dgm:pt>
    <dgm:pt modelId="{8702C3E4-7599-4E42-AB93-F7F4AC9AF06B}" type="pres">
      <dgm:prSet presAssocID="{F5E7C44F-B1DF-6C4F-8B3E-51437EDA6EE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B94C6-AD5C-0342-A934-0B55DD1E737A}" type="pres">
      <dgm:prSet presAssocID="{F5E7C44F-B1DF-6C4F-8B3E-51437EDA6EE2}" presName="spNode" presStyleCnt="0"/>
      <dgm:spPr/>
    </dgm:pt>
    <dgm:pt modelId="{6D9A7C82-33B5-1842-8072-1ECE8FECE135}" type="pres">
      <dgm:prSet presAssocID="{96A12338-A916-304C-AA4C-57D41F058A38}" presName="sibTrans" presStyleLbl="sibTrans1D1" presStyleIdx="2" presStyleCnt="5"/>
      <dgm:spPr/>
      <dgm:t>
        <a:bodyPr/>
        <a:lstStyle/>
        <a:p>
          <a:endParaRPr lang="en-US"/>
        </a:p>
      </dgm:t>
    </dgm:pt>
    <dgm:pt modelId="{E9C5F31F-051C-C54A-AF02-873382C91B70}" type="pres">
      <dgm:prSet presAssocID="{7CD0BACC-B871-1045-91D9-2A9DFBDBE3E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004E4-127F-394C-A133-69E626C4C0FA}" type="pres">
      <dgm:prSet presAssocID="{7CD0BACC-B871-1045-91D9-2A9DFBDBE3EB}" presName="spNode" presStyleCnt="0"/>
      <dgm:spPr/>
    </dgm:pt>
    <dgm:pt modelId="{1CF2B23F-C977-1D49-AE68-FF82EEA0E93E}" type="pres">
      <dgm:prSet presAssocID="{E293F570-D0DC-8E4B-AE6E-CBC7FDAA8FE1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232DD47-6ACD-7B4E-8BC3-5237E4CA326B}" type="pres">
      <dgm:prSet presAssocID="{95E3087D-CB8A-DA40-920D-F3AC28BBC30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6BC6D-B442-5446-877F-54F714B6C221}" type="pres">
      <dgm:prSet presAssocID="{95E3087D-CB8A-DA40-920D-F3AC28BBC308}" presName="spNode" presStyleCnt="0"/>
      <dgm:spPr/>
    </dgm:pt>
    <dgm:pt modelId="{552730A1-06C3-D946-AA5B-945BDD75D9D7}" type="pres">
      <dgm:prSet presAssocID="{0D07828C-086E-AA47-98A9-5D9827A5B4D8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D2BB2E20-334F-6B4A-983C-8248D94D086A}" srcId="{88E39A40-48C1-AC41-9983-76B232D7D779}" destId="{95E3087D-CB8A-DA40-920D-F3AC28BBC308}" srcOrd="4" destOrd="0" parTransId="{D29F3452-59E2-A341-9BC6-92C3E33F364C}" sibTransId="{0D07828C-086E-AA47-98A9-5D9827A5B4D8}"/>
    <dgm:cxn modelId="{4932EDD5-6920-4C80-9EB5-701C794753AC}" type="presOf" srcId="{351BC0A0-11AE-F84A-BE09-9E562446B578}" destId="{C42E2A53-C7F9-9F45-8D54-405D71F414B4}" srcOrd="0" destOrd="0" presId="urn:microsoft.com/office/officeart/2005/8/layout/cycle6"/>
    <dgm:cxn modelId="{5FAF83F4-7D8E-42AF-9861-8429F67EF1C2}" type="presOf" srcId="{3240E70E-6E1E-1647-BFCE-3E5B2D5330E7}" destId="{DE90DE5F-4135-8C43-94ED-9E3E8167D6A3}" srcOrd="0" destOrd="0" presId="urn:microsoft.com/office/officeart/2005/8/layout/cycle6"/>
    <dgm:cxn modelId="{2BD460CD-AE85-0543-BBED-0918C7EAB51C}" srcId="{88E39A40-48C1-AC41-9983-76B232D7D779}" destId="{1B7252A1-9CE5-C44D-8A0B-378E7C7DE48A}" srcOrd="0" destOrd="0" parTransId="{14C12C45-D18C-CA4E-9384-7B6CB8D1F4E0}" sibTransId="{526FAAB3-03D5-7A4F-9A30-EDA87C4D53E4}"/>
    <dgm:cxn modelId="{118958F5-2A3A-480D-8A84-C9EBFD6E8CE8}" type="presOf" srcId="{F5E7C44F-B1DF-6C4F-8B3E-51437EDA6EE2}" destId="{8702C3E4-7599-4E42-AB93-F7F4AC9AF06B}" srcOrd="0" destOrd="0" presId="urn:microsoft.com/office/officeart/2005/8/layout/cycle6"/>
    <dgm:cxn modelId="{6CA6DDF3-32BF-46BE-99FF-2ED2D3703D7A}" type="presOf" srcId="{96A12338-A916-304C-AA4C-57D41F058A38}" destId="{6D9A7C82-33B5-1842-8072-1ECE8FECE135}" srcOrd="0" destOrd="0" presId="urn:microsoft.com/office/officeart/2005/8/layout/cycle6"/>
    <dgm:cxn modelId="{F407C684-43E3-421E-97B5-AC16E44F0998}" type="presOf" srcId="{95E3087D-CB8A-DA40-920D-F3AC28BBC308}" destId="{F232DD47-6ACD-7B4E-8BC3-5237E4CA326B}" srcOrd="0" destOrd="0" presId="urn:microsoft.com/office/officeart/2005/8/layout/cycle6"/>
    <dgm:cxn modelId="{7DA2BE18-93B0-F040-A441-049E8AF61BA3}" srcId="{88E39A40-48C1-AC41-9983-76B232D7D779}" destId="{7CD0BACC-B871-1045-91D9-2A9DFBDBE3EB}" srcOrd="3" destOrd="0" parTransId="{809AF4A5-3692-EF46-A062-2FEF04CD6ACB}" sibTransId="{E293F570-D0DC-8E4B-AE6E-CBC7FDAA8FE1}"/>
    <dgm:cxn modelId="{0C5A9582-DA44-D34E-A477-2647D2487478}" srcId="{88E39A40-48C1-AC41-9983-76B232D7D779}" destId="{3240E70E-6E1E-1647-BFCE-3E5B2D5330E7}" srcOrd="1" destOrd="0" parTransId="{E00D08A6-6893-D542-8F9F-78EE050369DD}" sibTransId="{351BC0A0-11AE-F84A-BE09-9E562446B578}"/>
    <dgm:cxn modelId="{00A79E7A-8585-4004-AEDB-7F8FF11F0DCA}" type="presOf" srcId="{88E39A40-48C1-AC41-9983-76B232D7D779}" destId="{C6BB6CD3-69DE-BE48-90BD-23649B940A21}" srcOrd="0" destOrd="0" presId="urn:microsoft.com/office/officeart/2005/8/layout/cycle6"/>
    <dgm:cxn modelId="{C313B3E2-C40B-418B-A361-B2441FF291E1}" type="presOf" srcId="{526FAAB3-03D5-7A4F-9A30-EDA87C4D53E4}" destId="{59E87384-35C9-D742-8CEF-E723E7C842D6}" srcOrd="0" destOrd="0" presId="urn:microsoft.com/office/officeart/2005/8/layout/cycle6"/>
    <dgm:cxn modelId="{06BEDA31-5C1C-4564-84AB-C31D4AEBC4D4}" type="presOf" srcId="{E293F570-D0DC-8E4B-AE6E-CBC7FDAA8FE1}" destId="{1CF2B23F-C977-1D49-AE68-FF82EEA0E93E}" srcOrd="0" destOrd="0" presId="urn:microsoft.com/office/officeart/2005/8/layout/cycle6"/>
    <dgm:cxn modelId="{24D7E1F1-D745-4644-B470-33CE395DBF48}" srcId="{88E39A40-48C1-AC41-9983-76B232D7D779}" destId="{F5E7C44F-B1DF-6C4F-8B3E-51437EDA6EE2}" srcOrd="2" destOrd="0" parTransId="{16C317FE-31BD-804F-A78C-F50C4D9B39FE}" sibTransId="{96A12338-A916-304C-AA4C-57D41F058A38}"/>
    <dgm:cxn modelId="{1450A2DB-6675-4B0E-8F25-33B2BBA20FEB}" type="presOf" srcId="{7CD0BACC-B871-1045-91D9-2A9DFBDBE3EB}" destId="{E9C5F31F-051C-C54A-AF02-873382C91B70}" srcOrd="0" destOrd="0" presId="urn:microsoft.com/office/officeart/2005/8/layout/cycle6"/>
    <dgm:cxn modelId="{DFB063D5-16E6-4457-AD3B-648938AF9EC8}" type="presOf" srcId="{1B7252A1-9CE5-C44D-8A0B-378E7C7DE48A}" destId="{1E18F47C-5B55-5549-A279-B6DA23BC40B0}" srcOrd="0" destOrd="0" presId="urn:microsoft.com/office/officeart/2005/8/layout/cycle6"/>
    <dgm:cxn modelId="{879F7525-C4F1-462D-BF50-991725B3A4EA}" type="presOf" srcId="{0D07828C-086E-AA47-98A9-5D9827A5B4D8}" destId="{552730A1-06C3-D946-AA5B-945BDD75D9D7}" srcOrd="0" destOrd="0" presId="urn:microsoft.com/office/officeart/2005/8/layout/cycle6"/>
    <dgm:cxn modelId="{3A3AE381-E1B4-4CE1-B1A4-F71C6EB6FA1B}" type="presParOf" srcId="{C6BB6CD3-69DE-BE48-90BD-23649B940A21}" destId="{1E18F47C-5B55-5549-A279-B6DA23BC40B0}" srcOrd="0" destOrd="0" presId="urn:microsoft.com/office/officeart/2005/8/layout/cycle6"/>
    <dgm:cxn modelId="{A105C9F9-B889-4A2F-9E47-CDE00F979617}" type="presParOf" srcId="{C6BB6CD3-69DE-BE48-90BD-23649B940A21}" destId="{17870AEA-9F2C-1542-A18A-CAEE2FB46C41}" srcOrd="1" destOrd="0" presId="urn:microsoft.com/office/officeart/2005/8/layout/cycle6"/>
    <dgm:cxn modelId="{67342D57-A2E2-4A3B-93FE-DAD34EFBC351}" type="presParOf" srcId="{C6BB6CD3-69DE-BE48-90BD-23649B940A21}" destId="{59E87384-35C9-D742-8CEF-E723E7C842D6}" srcOrd="2" destOrd="0" presId="urn:microsoft.com/office/officeart/2005/8/layout/cycle6"/>
    <dgm:cxn modelId="{683FAEC0-8FC4-48D2-BC05-E98459C6AF32}" type="presParOf" srcId="{C6BB6CD3-69DE-BE48-90BD-23649B940A21}" destId="{DE90DE5F-4135-8C43-94ED-9E3E8167D6A3}" srcOrd="3" destOrd="0" presId="urn:microsoft.com/office/officeart/2005/8/layout/cycle6"/>
    <dgm:cxn modelId="{DB0D3A00-3C60-4A34-8AF7-B5A7FFD9720C}" type="presParOf" srcId="{C6BB6CD3-69DE-BE48-90BD-23649B940A21}" destId="{6C580B58-38EA-2A4A-A8CD-A8AD607F839F}" srcOrd="4" destOrd="0" presId="urn:microsoft.com/office/officeart/2005/8/layout/cycle6"/>
    <dgm:cxn modelId="{A4AD6150-D0F4-4A1C-A9DB-757640EFBBAE}" type="presParOf" srcId="{C6BB6CD3-69DE-BE48-90BD-23649B940A21}" destId="{C42E2A53-C7F9-9F45-8D54-405D71F414B4}" srcOrd="5" destOrd="0" presId="urn:microsoft.com/office/officeart/2005/8/layout/cycle6"/>
    <dgm:cxn modelId="{56ED4CD2-5C88-45EB-B6C0-C49A36C80372}" type="presParOf" srcId="{C6BB6CD3-69DE-BE48-90BD-23649B940A21}" destId="{8702C3E4-7599-4E42-AB93-F7F4AC9AF06B}" srcOrd="6" destOrd="0" presId="urn:microsoft.com/office/officeart/2005/8/layout/cycle6"/>
    <dgm:cxn modelId="{DE9D533F-DF73-4479-9107-12D4D4294FA4}" type="presParOf" srcId="{C6BB6CD3-69DE-BE48-90BD-23649B940A21}" destId="{2BDB94C6-AD5C-0342-A934-0B55DD1E737A}" srcOrd="7" destOrd="0" presId="urn:microsoft.com/office/officeart/2005/8/layout/cycle6"/>
    <dgm:cxn modelId="{E086823A-C763-4F3F-8EA1-3DD9CC2228C2}" type="presParOf" srcId="{C6BB6CD3-69DE-BE48-90BD-23649B940A21}" destId="{6D9A7C82-33B5-1842-8072-1ECE8FECE135}" srcOrd="8" destOrd="0" presId="urn:microsoft.com/office/officeart/2005/8/layout/cycle6"/>
    <dgm:cxn modelId="{284AB22F-57EB-41A2-9F7D-87A5DC5CEDAE}" type="presParOf" srcId="{C6BB6CD3-69DE-BE48-90BD-23649B940A21}" destId="{E9C5F31F-051C-C54A-AF02-873382C91B70}" srcOrd="9" destOrd="0" presId="urn:microsoft.com/office/officeart/2005/8/layout/cycle6"/>
    <dgm:cxn modelId="{552D7388-9721-4010-A983-FCB52B578F7E}" type="presParOf" srcId="{C6BB6CD3-69DE-BE48-90BD-23649B940A21}" destId="{3DF004E4-127F-394C-A133-69E626C4C0FA}" srcOrd="10" destOrd="0" presId="urn:microsoft.com/office/officeart/2005/8/layout/cycle6"/>
    <dgm:cxn modelId="{3A50EC17-312E-4388-BD48-A9E35F3F6192}" type="presParOf" srcId="{C6BB6CD3-69DE-BE48-90BD-23649B940A21}" destId="{1CF2B23F-C977-1D49-AE68-FF82EEA0E93E}" srcOrd="11" destOrd="0" presId="urn:microsoft.com/office/officeart/2005/8/layout/cycle6"/>
    <dgm:cxn modelId="{1E95DECD-C7A4-4622-99A9-CB218D196E8A}" type="presParOf" srcId="{C6BB6CD3-69DE-BE48-90BD-23649B940A21}" destId="{F232DD47-6ACD-7B4E-8BC3-5237E4CA326B}" srcOrd="12" destOrd="0" presId="urn:microsoft.com/office/officeart/2005/8/layout/cycle6"/>
    <dgm:cxn modelId="{842A89A7-91C1-4C04-AD7A-00F29E08A059}" type="presParOf" srcId="{C6BB6CD3-69DE-BE48-90BD-23649B940A21}" destId="{0E86BC6D-B442-5446-877F-54F714B6C221}" srcOrd="13" destOrd="0" presId="urn:microsoft.com/office/officeart/2005/8/layout/cycle6"/>
    <dgm:cxn modelId="{06FA7D9B-E0F3-4849-940D-3A2359711DEB}" type="presParOf" srcId="{C6BB6CD3-69DE-BE48-90BD-23649B940A21}" destId="{552730A1-06C3-D946-AA5B-945BDD75D9D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8F47C-5B55-5549-A279-B6DA23BC40B0}">
      <dsp:nvSpPr>
        <dsp:cNvPr id="0" name=""/>
        <dsp:cNvSpPr/>
      </dsp:nvSpPr>
      <dsp:spPr>
        <a:xfrm>
          <a:off x="2341350" y="1950"/>
          <a:ext cx="1365972" cy="88788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Exhaustion</a:t>
          </a:r>
        </a:p>
      </dsp:txBody>
      <dsp:txXfrm>
        <a:off x="2384693" y="45293"/>
        <a:ext cx="1279286" cy="801195"/>
      </dsp:txXfrm>
    </dsp:sp>
    <dsp:sp modelId="{59E87384-35C9-D742-8CEF-E723E7C842D6}">
      <dsp:nvSpPr>
        <dsp:cNvPr id="0" name=""/>
        <dsp:cNvSpPr/>
      </dsp:nvSpPr>
      <dsp:spPr>
        <a:xfrm>
          <a:off x="1250063" y="445891"/>
          <a:ext cx="3548546" cy="3548546"/>
        </a:xfrm>
        <a:custGeom>
          <a:avLst/>
          <a:gdLst/>
          <a:ahLst/>
          <a:cxnLst/>
          <a:rect l="0" t="0" r="0" b="0"/>
          <a:pathLst>
            <a:path>
              <a:moveTo>
                <a:pt x="2466648" y="140668"/>
              </a:moveTo>
              <a:arcTo wR="1774273" hR="1774273" stAng="17578129" swAng="1961997"/>
            </a:path>
          </a:pathLst>
        </a:cu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0DE5F-4135-8C43-94ED-9E3E8167D6A3}">
      <dsp:nvSpPr>
        <dsp:cNvPr id="0" name=""/>
        <dsp:cNvSpPr/>
      </dsp:nvSpPr>
      <dsp:spPr>
        <a:xfrm>
          <a:off x="4028784" y="1227943"/>
          <a:ext cx="1365972" cy="88788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Weakness</a:t>
          </a:r>
          <a:endParaRPr lang="en-US" sz="19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072127" y="1271286"/>
        <a:ext cx="1279286" cy="801195"/>
      </dsp:txXfrm>
    </dsp:sp>
    <dsp:sp modelId="{C42E2A53-C7F9-9F45-8D54-405D71F414B4}">
      <dsp:nvSpPr>
        <dsp:cNvPr id="0" name=""/>
        <dsp:cNvSpPr/>
      </dsp:nvSpPr>
      <dsp:spPr>
        <a:xfrm>
          <a:off x="1250063" y="445891"/>
          <a:ext cx="3548546" cy="3548546"/>
        </a:xfrm>
        <a:custGeom>
          <a:avLst/>
          <a:gdLst/>
          <a:ahLst/>
          <a:cxnLst/>
          <a:rect l="0" t="0" r="0" b="0"/>
          <a:pathLst>
            <a:path>
              <a:moveTo>
                <a:pt x="3546107" y="1681277"/>
              </a:moveTo>
              <a:arcTo wR="1774273" hR="1774273" stAng="21419732" swAng="2196656"/>
            </a:path>
          </a:pathLst>
        </a:cu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02C3E4-7599-4E42-AB93-F7F4AC9AF06B}">
      <dsp:nvSpPr>
        <dsp:cNvPr id="0" name=""/>
        <dsp:cNvSpPr/>
      </dsp:nvSpPr>
      <dsp:spPr>
        <a:xfrm>
          <a:off x="3384242" y="3211641"/>
          <a:ext cx="1365972" cy="88788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Low</a:t>
          </a:r>
          <a:r>
            <a:rPr lang="en-US" sz="2000" b="1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p</a:t>
          </a:r>
          <a:r>
            <a:rPr lang="en-US" sz="20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hysical</a:t>
          </a:r>
          <a:r>
            <a:rPr lang="en-US" sz="2000" b="1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activity</a:t>
          </a:r>
          <a:endParaRPr lang="en-US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27585" y="3254984"/>
        <a:ext cx="1279286" cy="801195"/>
      </dsp:txXfrm>
    </dsp:sp>
    <dsp:sp modelId="{6D9A7C82-33B5-1842-8072-1ECE8FECE135}">
      <dsp:nvSpPr>
        <dsp:cNvPr id="0" name=""/>
        <dsp:cNvSpPr/>
      </dsp:nvSpPr>
      <dsp:spPr>
        <a:xfrm>
          <a:off x="1250063" y="445891"/>
          <a:ext cx="3548546" cy="3548546"/>
        </a:xfrm>
        <a:custGeom>
          <a:avLst/>
          <a:gdLst/>
          <a:ahLst/>
          <a:cxnLst/>
          <a:rect l="0" t="0" r="0" b="0"/>
          <a:pathLst>
            <a:path>
              <a:moveTo>
                <a:pt x="2127127" y="3513106"/>
              </a:moveTo>
              <a:arcTo wR="1774273" hR="1774273" stAng="4711738" swAng="1376524"/>
            </a:path>
          </a:pathLst>
        </a:cu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5F31F-051C-C54A-AF02-873382C91B70}">
      <dsp:nvSpPr>
        <dsp:cNvPr id="0" name=""/>
        <dsp:cNvSpPr/>
      </dsp:nvSpPr>
      <dsp:spPr>
        <a:xfrm>
          <a:off x="1298458" y="3211641"/>
          <a:ext cx="1365972" cy="88788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Slowness</a:t>
          </a:r>
          <a:endParaRPr lang="en-US" sz="13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41801" y="3254984"/>
        <a:ext cx="1279286" cy="801195"/>
      </dsp:txXfrm>
    </dsp:sp>
    <dsp:sp modelId="{1CF2B23F-C977-1D49-AE68-FF82EEA0E93E}">
      <dsp:nvSpPr>
        <dsp:cNvPr id="0" name=""/>
        <dsp:cNvSpPr/>
      </dsp:nvSpPr>
      <dsp:spPr>
        <a:xfrm>
          <a:off x="1250063" y="445891"/>
          <a:ext cx="3548546" cy="3548546"/>
        </a:xfrm>
        <a:custGeom>
          <a:avLst/>
          <a:gdLst/>
          <a:ahLst/>
          <a:cxnLst/>
          <a:rect l="0" t="0" r="0" b="0"/>
          <a:pathLst>
            <a:path>
              <a:moveTo>
                <a:pt x="296554" y="2756307"/>
              </a:moveTo>
              <a:arcTo wR="1774273" hR="1774273" stAng="8783612" swAng="2196656"/>
            </a:path>
          </a:pathLst>
        </a:cu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2DD47-6ACD-7B4E-8BC3-5237E4CA326B}">
      <dsp:nvSpPr>
        <dsp:cNvPr id="0" name=""/>
        <dsp:cNvSpPr/>
      </dsp:nvSpPr>
      <dsp:spPr>
        <a:xfrm>
          <a:off x="653916" y="1227943"/>
          <a:ext cx="1365972" cy="88788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>
              <a:latin typeface="Calibri" panose="020F0502020204030204" pitchFamily="34" charset="0"/>
              <a:cs typeface="Calibri" panose="020F0502020204030204" pitchFamily="34" charset="0"/>
            </a:rPr>
            <a:t>Unexplained</a:t>
          </a:r>
          <a:r>
            <a:rPr lang="en-US" sz="1800" b="1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weight loss</a:t>
          </a:r>
          <a:endParaRPr lang="en-US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7259" y="1271286"/>
        <a:ext cx="1279286" cy="801195"/>
      </dsp:txXfrm>
    </dsp:sp>
    <dsp:sp modelId="{552730A1-06C3-D946-AA5B-945BDD75D9D7}">
      <dsp:nvSpPr>
        <dsp:cNvPr id="0" name=""/>
        <dsp:cNvSpPr/>
      </dsp:nvSpPr>
      <dsp:spPr>
        <a:xfrm>
          <a:off x="1250063" y="445891"/>
          <a:ext cx="3548546" cy="3548546"/>
        </a:xfrm>
        <a:custGeom>
          <a:avLst/>
          <a:gdLst/>
          <a:ahLst/>
          <a:cxnLst/>
          <a:rect l="0" t="0" r="0" b="0"/>
          <a:pathLst>
            <a:path>
              <a:moveTo>
                <a:pt x="309094" y="773624"/>
              </a:moveTo>
              <a:arcTo wR="1774273" hR="1774273" stAng="12859875" swAng="1961997"/>
            </a:path>
          </a:pathLst>
        </a:cu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AD611-19CD-4151-A629-CADB263F42E8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8B0A9-D276-4A43-9BEE-646D53251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33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4500" indent="-444500"/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4B826-FEA2-4048-BB89-C649032677F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41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2777957-7D48-4AF3-B765-FD6F8D51CE67}" type="slidenum">
              <a:rPr lang="en-GB" altLang="en-US">
                <a:solidFill>
                  <a:prstClr val="black"/>
                </a:solidFill>
              </a:rPr>
              <a:pPr/>
              <a:t>10</a:t>
            </a:fld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9347EC2-E336-4F98-994D-3D5330FE9E1B}" type="slidenum">
              <a:rPr lang="en-IE" altLang="en-US">
                <a:solidFill>
                  <a:prstClr val="black"/>
                </a:solidFill>
              </a:rPr>
              <a:pPr/>
              <a:t>14</a:t>
            </a:fld>
            <a:endParaRPr lang="en-IE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77F1763-5578-42D0-8993-50DD57481619}" type="slidenum">
              <a:rPr lang="en-IE" altLang="en-US">
                <a:solidFill>
                  <a:prstClr val="black"/>
                </a:solidFill>
              </a:rPr>
              <a:pPr/>
              <a:t>27</a:t>
            </a:fld>
            <a:endParaRPr lang="en-IE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67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37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01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19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57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9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16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30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305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97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3126-6A14-412A-85C5-2AC19EEB79DD}" type="datetimeFigureOut">
              <a:rPr lang="en-GB" smtClean="0"/>
              <a:t>08/10/2019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083EB-FD09-4D45-B6C6-5369744C9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6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bing.com/images/search?q=aim+graphic&amp;id=80101E94C430ABA326B82A45FE3D75F8A264C1BD&amp;FORM=IQFRB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GB" sz="4400" dirty="0">
              <a:solidFill>
                <a:schemeClr val="accent4">
                  <a:lumMod val="50000"/>
                </a:schemeClr>
              </a:solidFill>
              <a:latin typeface="Arial "/>
            </a:endParaRPr>
          </a:p>
          <a:p>
            <a:pPr marL="0" indent="0" algn="ctr">
              <a:buNone/>
            </a:pPr>
            <a:endParaRPr lang="en-US" sz="4000" b="1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0" indent="0" algn="r">
              <a:buNone/>
            </a:pPr>
            <a:endParaRPr lang="en-US" sz="2800" b="1" dirty="0" smtClean="0">
              <a:solidFill>
                <a:schemeClr val="accent4">
                  <a:lumMod val="50000"/>
                </a:schemeClr>
              </a:solidFill>
              <a:latin typeface="Arial "/>
            </a:endParaRPr>
          </a:p>
          <a:p>
            <a:pPr marL="0" indent="0" algn="r">
              <a:buNone/>
            </a:pPr>
            <a:endParaRPr lang="en-US" sz="2800" b="1" dirty="0">
              <a:solidFill>
                <a:schemeClr val="accent4">
                  <a:lumMod val="50000"/>
                </a:schemeClr>
              </a:solidFill>
              <a:latin typeface="Arial "/>
            </a:endParaRPr>
          </a:p>
          <a:p>
            <a:pPr marL="0" indent="0" algn="ctr">
              <a:buNone/>
            </a:pPr>
            <a:r>
              <a:rPr lang="en-US" sz="4200" b="1" i="1" dirty="0" smtClean="0">
                <a:solidFill>
                  <a:schemeClr val="accent4">
                    <a:lumMod val="50000"/>
                  </a:schemeClr>
                </a:solidFill>
                <a:latin typeface="Arial "/>
              </a:rPr>
              <a:t>Welcome</a:t>
            </a:r>
            <a:endParaRPr lang="en-US" sz="2800" b="1" i="1" dirty="0" smtClean="0">
              <a:solidFill>
                <a:schemeClr val="accent4">
                  <a:lumMod val="50000"/>
                </a:schemeClr>
              </a:solidFill>
              <a:latin typeface="Arial 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 "/>
              </a:rPr>
              <a:t>		      </a:t>
            </a:r>
            <a:endParaRPr lang="en-US" sz="2800" b="1" dirty="0" smtClean="0">
              <a:solidFill>
                <a:schemeClr val="accent4">
                  <a:lumMod val="50000"/>
                </a:schemeClr>
              </a:solidFill>
              <a:latin typeface="Arial "/>
            </a:endParaRPr>
          </a:p>
          <a:p>
            <a:pPr marL="0" indent="0" algn="ctr">
              <a:buNone/>
            </a:pPr>
            <a:r>
              <a:rPr lang="en-US" sz="4300" dirty="0" smtClean="0">
                <a:solidFill>
                  <a:schemeClr val="accent1">
                    <a:lumMod val="50000"/>
                  </a:schemeClr>
                </a:solidFill>
                <a:latin typeface="Arial "/>
              </a:rPr>
              <a:t>Linda Robinson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 "/>
              </a:rPr>
              <a:t>Chief Executive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 "/>
              </a:rPr>
              <a:t>Age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 "/>
              </a:rPr>
              <a:t>NI 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Arial "/>
            </a:endParaRPr>
          </a:p>
          <a:p>
            <a:pPr marL="0" indent="0" algn="r">
              <a:buNone/>
            </a:pP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Arial "/>
              </a:rPr>
              <a:t>			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87752"/>
            <a:ext cx="9144000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3" t="37554" r="56251" b="25396"/>
          <a:stretch/>
        </p:blipFill>
        <p:spPr bwMode="auto">
          <a:xfrm>
            <a:off x="4788023" y="-11421"/>
            <a:ext cx="3600401" cy="25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6681"/>
            <a:ext cx="2127250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38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/>
              <a:t>NI Frailty Network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2"/>
                </a:solidFill>
              </a:rPr>
              <a:t>Our Journey So Far…</a:t>
            </a:r>
          </a:p>
          <a:p>
            <a:pPr marL="0" indent="0" algn="ctr">
              <a:buNone/>
            </a:pPr>
            <a:endParaRPr lang="en-GB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GB" b="1" dirty="0" smtClean="0"/>
              <a:t>Sandra Aitcheson, </a:t>
            </a:r>
          </a:p>
          <a:p>
            <a:pPr marL="0" indent="0" algn="ctr">
              <a:buNone/>
            </a:pPr>
            <a:r>
              <a:rPr lang="en-GB" b="1" dirty="0" smtClean="0"/>
              <a:t>Assistant Director of Nursing, </a:t>
            </a:r>
          </a:p>
          <a:p>
            <a:pPr marL="0" indent="0" algn="ctr">
              <a:buNone/>
            </a:pPr>
            <a:r>
              <a:rPr lang="en-GB" b="1" dirty="0" smtClean="0"/>
              <a:t>Public Health Agency</a:t>
            </a:r>
            <a:endParaRPr lang="en-GB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760" y="5013176"/>
            <a:ext cx="2177605" cy="1351069"/>
          </a:xfrm>
          <a:prstGeom prst="rect">
            <a:avLst/>
          </a:prstGeom>
        </p:spPr>
      </p:pic>
      <p:pic>
        <p:nvPicPr>
          <p:cNvPr id="1028" name="Picture 4" descr="60+ Counts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22166"/>
            <a:ext cx="2814289" cy="141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28184" y="6285671"/>
            <a:ext cx="286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</a:t>
            </a:r>
            <a:r>
              <a:rPr lang="en-GB" b="1" dirty="0" smtClean="0"/>
              <a:t>: frailtynetwork@hscni.net</a:t>
            </a:r>
            <a:endParaRPr lang="en-GB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12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5" y="260648"/>
            <a:ext cx="6764288" cy="864096"/>
          </a:xfrm>
        </p:spPr>
        <p:txBody>
          <a:bodyPr/>
          <a:lstStyle/>
          <a:p>
            <a:pPr algn="l"/>
            <a:r>
              <a:rPr lang="en-GB" dirty="0" smtClean="0"/>
              <a:t>Our Aim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619672" y="980798"/>
            <a:ext cx="65527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</a:rPr>
              <a:t>To develop a regional approach to frailty</a:t>
            </a:r>
            <a:br>
              <a:rPr lang="en-GB" sz="2800" dirty="0" smtClean="0">
                <a:solidFill>
                  <a:schemeClr val="tx2"/>
                </a:solidFill>
              </a:rPr>
            </a:br>
            <a:r>
              <a:rPr lang="en-GB" sz="2800" dirty="0" smtClean="0">
                <a:solidFill>
                  <a:schemeClr val="tx2"/>
                </a:solidFill>
              </a:rPr>
              <a:t>using principles of collective leadership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0454" y="2420888"/>
            <a:ext cx="8064896" cy="36004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sz="4000" b="1" dirty="0" smtClean="0">
                <a:solidFill>
                  <a:schemeClr val="tx1"/>
                </a:solidFill>
              </a:rPr>
              <a:t>Objectives: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To  work in partnership with service users and other stakeholders through co-production methodology in order to: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To agree a NI Vision for the management of frailty</a:t>
            </a:r>
          </a:p>
          <a:p>
            <a:pPr lvl="1" algn="l"/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To develop a workable regional strategy for HSC that supports joint processes for commissioning and delivery of services that impact frailty</a:t>
            </a:r>
          </a:p>
          <a:p>
            <a:pPr lvl="1" algn="l"/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To put in place a structure  which supports the planning, design, commissioning and evaluation of a frailty pathway for NI 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170" name="Picture 2" descr="Image result for Aim graphic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6" y="620688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661248"/>
            <a:ext cx="1597305" cy="9910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543" y="6156762"/>
            <a:ext cx="286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: frailtynetwork@hscni.net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4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53" y="2996952"/>
            <a:ext cx="8424936" cy="2857872"/>
          </a:xfrm>
        </p:spPr>
        <p:txBody>
          <a:bodyPr/>
          <a:lstStyle/>
          <a:p>
            <a:r>
              <a:rPr lang="en-GB" b="1" i="1" dirty="0" smtClean="0">
                <a:solidFill>
                  <a:schemeClr val="tx1"/>
                </a:solidFill>
              </a:rPr>
              <a:t>Frailty is </a:t>
            </a:r>
            <a:r>
              <a:rPr lang="en-GB" b="1" i="1" u="sng" dirty="0" smtClean="0">
                <a:solidFill>
                  <a:schemeClr val="tx1"/>
                </a:solidFill>
              </a:rPr>
              <a:t>everybody’s</a:t>
            </a:r>
            <a:r>
              <a:rPr lang="en-GB" b="1" i="1" dirty="0" smtClean="0">
                <a:solidFill>
                  <a:schemeClr val="tx1"/>
                </a:solidFill>
              </a:rPr>
              <a:t> business and  </a:t>
            </a:r>
          </a:p>
          <a:p>
            <a:r>
              <a:rPr lang="en-GB" b="1" i="1" dirty="0" smtClean="0">
                <a:solidFill>
                  <a:schemeClr val="tx1"/>
                </a:solidFill>
              </a:rPr>
              <a:t>     </a:t>
            </a:r>
            <a:r>
              <a:rPr lang="en-GB" b="1" i="1" u="sng" dirty="0" smtClean="0">
                <a:solidFill>
                  <a:schemeClr val="tx1"/>
                </a:solidFill>
              </a:rPr>
              <a:t>everybody</a:t>
            </a:r>
            <a:r>
              <a:rPr lang="en-GB" b="1" i="1" dirty="0" smtClean="0">
                <a:solidFill>
                  <a:schemeClr val="tx1"/>
                </a:solidFill>
              </a:rPr>
              <a:t> should know what to do next </a:t>
            </a:r>
          </a:p>
          <a:p>
            <a:r>
              <a:rPr lang="en-GB" b="1" i="1" dirty="0" smtClean="0">
                <a:solidFill>
                  <a:schemeClr val="tx1"/>
                </a:solidFill>
              </a:rPr>
              <a:t>       when presented with a person </a:t>
            </a:r>
          </a:p>
          <a:p>
            <a:r>
              <a:rPr lang="en-GB" b="1" i="1" dirty="0" smtClean="0">
                <a:solidFill>
                  <a:schemeClr val="tx1"/>
                </a:solidFill>
              </a:rPr>
              <a:t>living with frailty</a:t>
            </a:r>
          </a:p>
          <a:p>
            <a:endParaRPr lang="en-GB" b="1" dirty="0"/>
          </a:p>
        </p:txBody>
      </p:sp>
      <p:pic>
        <p:nvPicPr>
          <p:cNvPr id="6146" name="Picture 2" descr="http://cdn.xl.thumbs.canstockphoto.com/canstock228105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6"/>
          <a:stretch/>
        </p:blipFill>
        <p:spPr bwMode="auto">
          <a:xfrm>
            <a:off x="3059834" y="692696"/>
            <a:ext cx="2695575" cy="169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661248"/>
            <a:ext cx="1597305" cy="9910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543" y="6156762"/>
            <a:ext cx="286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: frailtynetwork@hscni.net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32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cap="all" dirty="0" smtClean="0">
                <a:solidFill>
                  <a:schemeClr val="tx2"/>
                </a:solidFill>
              </a:rPr>
              <a:t>Stocktake</a:t>
            </a:r>
            <a:endParaRPr lang="en-GB" sz="60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70000"/>
              </a:lnSpc>
            </a:pPr>
            <a:r>
              <a:rPr lang="en-GB" dirty="0" smtClean="0"/>
              <a:t>Age NI Report – Rethinking Frailty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Transformation Funding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Partnership with Age NI – Co-Production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Network launched March 2019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Network Co-ordinator Appointed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Evidence Review</a:t>
            </a:r>
          </a:p>
          <a:p>
            <a:pPr marL="457200" indent="-457200">
              <a:lnSpc>
                <a:spcPct val="170000"/>
              </a:lnSpc>
            </a:pPr>
            <a:r>
              <a:rPr lang="en-GB" dirty="0" smtClean="0"/>
              <a:t>Scoping Study - ICPs</a:t>
            </a:r>
          </a:p>
          <a:p>
            <a:endParaRPr lang="en-GB" dirty="0"/>
          </a:p>
        </p:txBody>
      </p:sp>
      <p:pic>
        <p:nvPicPr>
          <p:cNvPr id="5122" name="Picture 2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2" y="3717032"/>
            <a:ext cx="2003613" cy="264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63" y="5731437"/>
            <a:ext cx="1368117" cy="84883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3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i="1" dirty="0" smtClean="0"/>
              <a:t>We have come a long way, </a:t>
            </a:r>
            <a:br>
              <a:rPr lang="en-GB" i="1" dirty="0" smtClean="0"/>
            </a:br>
            <a:r>
              <a:rPr lang="en-GB" i="1" dirty="0" smtClean="0"/>
              <a:t>but we still have further to go</a:t>
            </a:r>
            <a:endParaRPr lang="en-GB" i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772816"/>
            <a:ext cx="8310464" cy="467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35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560" y="2106300"/>
            <a:ext cx="7772400" cy="3816424"/>
          </a:xfrm>
        </p:spPr>
        <p:txBody>
          <a:bodyPr>
            <a:no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95" y="5949350"/>
            <a:ext cx="1016893" cy="6309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7545" y="2060848"/>
            <a:ext cx="633670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Structure</a:t>
            </a:r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Oversight Group</a:t>
            </a:r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Expert Advisory Panel</a:t>
            </a:r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Service User Community</a:t>
            </a:r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Review of Evidence Completed</a:t>
            </a:r>
          </a:p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4" y="1052736"/>
            <a:ext cx="435992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595" y="764774"/>
            <a:ext cx="3096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Since the Launch of the Network:</a:t>
            </a:r>
            <a:endParaRPr lang="en-GB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0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95" y="5949350"/>
            <a:ext cx="1016893" cy="6309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7531" y="836714"/>
            <a:ext cx="79252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Learning &amp; Development: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 smtClean="0"/>
              <a:t>ECHO (Enhanced Community Health Outcomes)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 smtClean="0"/>
              <a:t>Clinical Education Centre – Introduction to Frailty Programme</a:t>
            </a:r>
          </a:p>
          <a:p>
            <a:pPr lvl="1"/>
            <a:endParaRPr lang="en-GB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NHS Benchmarking Audit – Managing Frailty in Acute Settings – NI Report Winter 2019/20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Frailty Network Logo Design</a:t>
            </a:r>
          </a:p>
          <a:p>
            <a:endParaRPr lang="en-GB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6 Frailty Prototypes</a:t>
            </a:r>
          </a:p>
          <a:p>
            <a:endParaRPr lang="en-GB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Health Economist</a:t>
            </a:r>
          </a:p>
          <a:p>
            <a:endParaRPr lang="en-GB" sz="2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51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95" y="5949350"/>
            <a:ext cx="1016893" cy="6309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5577" y="620758"/>
            <a:ext cx="77812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Task and Finish Groups: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Regional Framework/Pathway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Public Health Messages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Identification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Assessment Tools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Education</a:t>
            </a:r>
          </a:p>
          <a:p>
            <a:pPr lvl="1"/>
            <a:endParaRPr lang="en-GB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NI Frailty Roadmap</a:t>
            </a:r>
          </a:p>
          <a:p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Links with other areas – Europe (JA Advantage), </a:t>
            </a:r>
            <a:r>
              <a:rPr lang="en-GB" sz="2400" dirty="0" err="1" smtClean="0"/>
              <a:t>RoI</a:t>
            </a:r>
            <a:r>
              <a:rPr lang="en-GB" sz="2400" dirty="0" smtClean="0"/>
              <a:t>, NHS</a:t>
            </a:r>
          </a:p>
          <a:p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Ageing Well Focus – Booklet for NI</a:t>
            </a:r>
          </a:p>
          <a:p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Website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email: frailtynetwork@hscni.net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1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altLang="en-US" sz="3200" smtClean="0"/>
              <a:t>Identification of Frailty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6488" y="3213100"/>
            <a:ext cx="6931025" cy="2592388"/>
          </a:xfrm>
        </p:spPr>
        <p:txBody>
          <a:bodyPr>
            <a:normAutofit fontScale="85000" lnSpcReduction="20000"/>
          </a:bodyPr>
          <a:lstStyle/>
          <a:p>
            <a:pPr eaLnBrk="1" hangingPunct="1"/>
            <a:endParaRPr lang="en-US" altLang="en-US" smtClean="0">
              <a:solidFill>
                <a:schemeClr val="tx1"/>
              </a:solidFill>
            </a:endParaRPr>
          </a:p>
          <a:p>
            <a:pPr eaLnBrk="1" hangingPunct="1"/>
            <a:endParaRPr lang="en-US" altLang="en-US" smtClean="0">
              <a:solidFill>
                <a:schemeClr val="tx1"/>
              </a:solidFill>
            </a:endParaRP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Dr. Roman Romero-Ortuno </a:t>
            </a:r>
            <a:r>
              <a:rPr lang="en-US" altLang="en-US" sz="1800" smtClean="0"/>
              <a:t>Lic Med, MSc, PhD, MRCP(UK)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85763" y="3098800"/>
            <a:ext cx="83724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altLang="en-US" sz="2400" i="1" smtClean="0">
              <a:solidFill>
                <a:srgbClr val="696464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i="1" smtClean="0">
                <a:solidFill>
                  <a:srgbClr val="696464"/>
                </a:solidFill>
              </a:rPr>
              <a:t>Improvement and research in practice</a:t>
            </a:r>
            <a:r>
              <a:rPr lang="en-US" altLang="en-US" sz="2400" i="1" smtClean="0">
                <a:solidFill>
                  <a:srgbClr val="696464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prstClr val="black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prstClr val="black"/>
                </a:solidFill>
              </a:rPr>
              <a:t>3rd annual Improvement Science PhD summer school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prstClr val="black"/>
                </a:solidFill>
              </a:rPr>
              <a:t>Friday 15th September 2017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prstClr val="black"/>
                </a:solidFill>
              </a:rPr>
              <a:t>Clare College Conferencing Cambridge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prstClr val="black"/>
              </a:solidFill>
            </a:endParaRPr>
          </a:p>
        </p:txBody>
      </p:sp>
      <p:pic>
        <p:nvPicPr>
          <p:cNvPr id="1434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3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8075612" cy="706437"/>
          </a:xfrm>
        </p:spPr>
        <p:txBody>
          <a:bodyPr/>
          <a:lstStyle/>
          <a:p>
            <a:r>
              <a:rPr lang="en-US" altLang="en-US" sz="3600" smtClean="0"/>
              <a:t>Heterogeneity in ageing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84175" y="1190625"/>
            <a:ext cx="8075613" cy="4584700"/>
          </a:xfrm>
        </p:spPr>
        <p:txBody>
          <a:bodyPr/>
          <a:lstStyle/>
          <a:p>
            <a:r>
              <a:rPr lang="en-US" altLang="en-US" smtClean="0"/>
              <a:t>For a surprisingly large segment of the older population, </a:t>
            </a:r>
            <a:r>
              <a:rPr lang="en-US" altLang="en-US" i="1" smtClean="0"/>
              <a:t>chronological age </a:t>
            </a:r>
            <a:r>
              <a:rPr lang="en-US" altLang="en-US" smtClean="0"/>
              <a:t>is not a relevant marker for understanding, measuring, or experiencing ageing.</a:t>
            </a:r>
          </a:p>
          <a:p>
            <a:endParaRPr lang="en-US" altLang="en-US" sz="200" smtClean="0"/>
          </a:p>
          <a:p>
            <a:r>
              <a:rPr lang="en-US" altLang="en-US" smtClean="0"/>
              <a:t>Instead, the concepts of </a:t>
            </a:r>
            <a:r>
              <a:rPr lang="en-US" altLang="en-US" i="1" smtClean="0"/>
              <a:t>biological age </a:t>
            </a:r>
            <a:r>
              <a:rPr lang="en-US" altLang="en-US" smtClean="0"/>
              <a:t>or </a:t>
            </a:r>
            <a:r>
              <a:rPr lang="en-US" altLang="en-US" i="1" smtClean="0"/>
              <a:t>fitness-frailty spectrum</a:t>
            </a:r>
            <a:r>
              <a:rPr lang="en-US" altLang="en-US" smtClean="0"/>
              <a:t> may be more useful.</a:t>
            </a: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16563"/>
            <a:ext cx="208915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13325"/>
            <a:ext cx="336708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380841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3689350"/>
            <a:ext cx="50371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 descr="http://www.heilsuefling.is/heilsuefling/upload/images/whp_in_general/determinants_of_health/determinants_of_heal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708275"/>
            <a:ext cx="58674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10" descr="http://www.cdc.gov/socialdeterminants/images/determinants-pop-heal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33051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/>
          <a:lstStyle/>
          <a:p>
            <a:r>
              <a:rPr lang="en-US" altLang="en-US" sz="3200" smtClean="0"/>
              <a:t>Heterogeneity in biological ageing is driven by the determinants of health</a:t>
            </a: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49725"/>
            <a:ext cx="24606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2" descr="CDC 24/7: Saving Lives. Protecting People. Saving Money through Prevention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628775"/>
            <a:ext cx="15144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9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 smtClean="0"/>
              <a:t>Frailty: the clinical concept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r>
              <a:rPr lang="en-IE" altLang="en-US" sz="2800" smtClean="0"/>
              <a:t>‘</a:t>
            </a:r>
            <a:r>
              <a:rPr lang="en-IE" altLang="ja-JP" sz="2800" i="1" smtClean="0"/>
              <a:t>A condition or syndrome which results from a multi-system reduction in reserve capacity to the extent that a number of physiological systems are close to, or past, the threshold of symptomatic clinical failure.</a:t>
            </a:r>
          </a:p>
          <a:p>
            <a:pPr>
              <a:spcBef>
                <a:spcPct val="0"/>
              </a:spcBef>
              <a:buFont typeface="Arial" pitchFamily="34" charset="0"/>
              <a:buNone/>
            </a:pPr>
            <a:r>
              <a:rPr lang="en-IE" altLang="en-US" sz="2800" smtClean="0"/>
              <a:t> </a:t>
            </a:r>
          </a:p>
          <a:p>
            <a:r>
              <a:rPr lang="en-IE" altLang="en-US" sz="2800" i="1" smtClean="0"/>
              <a:t>As a consequence the frail person is at increased risk of disability and death from minor external stresses'</a:t>
            </a:r>
            <a:r>
              <a:rPr lang="en-IE" altLang="en-US" sz="2800" smtClean="0"/>
              <a:t>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797425"/>
            <a:ext cx="5030788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6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ChangeArrowheads="1"/>
          </p:cNvSpPr>
          <p:nvPr/>
        </p:nvSpPr>
        <p:spPr bwMode="auto">
          <a:xfrm>
            <a:off x="3124200" y="6353175"/>
            <a:ext cx="583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ts val="3188"/>
              </a:spcAft>
            </a:pPr>
            <a:r>
              <a:rPr lang="en-US" altLang="en-US" sz="1400" smtClean="0">
                <a:solidFill>
                  <a:prstClr val="black"/>
                </a:solidFill>
              </a:rPr>
              <a:t> </a:t>
            </a:r>
            <a:r>
              <a:rPr lang="en-US" altLang="en-US" sz="1400" smtClean="0">
                <a:solidFill>
                  <a:srgbClr val="0070C0"/>
                </a:solidFill>
              </a:rPr>
              <a:t>Clegg A </a:t>
            </a:r>
            <a:r>
              <a:rPr lang="en-US" altLang="en-US" sz="1400" i="1" smtClean="0">
                <a:solidFill>
                  <a:srgbClr val="0070C0"/>
                </a:solidFill>
              </a:rPr>
              <a:t>et al</a:t>
            </a:r>
            <a:r>
              <a:rPr lang="en-US" altLang="en-US" sz="1400" smtClean="0">
                <a:solidFill>
                  <a:srgbClr val="0070C0"/>
                </a:solidFill>
              </a:rPr>
              <a:t>.</a:t>
            </a:r>
            <a:r>
              <a:rPr lang="en-US" altLang="en-US" sz="1400" i="1" smtClean="0">
                <a:solidFill>
                  <a:srgbClr val="0070C0"/>
                </a:solidFill>
              </a:rPr>
              <a:t> </a:t>
            </a:r>
            <a:r>
              <a:rPr lang="en-US" altLang="en-US" sz="1400" b="1" smtClean="0">
                <a:solidFill>
                  <a:srgbClr val="0070C0"/>
                </a:solidFill>
              </a:rPr>
              <a:t>Frailty in elderly people. </a:t>
            </a:r>
            <a:r>
              <a:rPr lang="en-US" altLang="en-US" sz="1400" i="1" smtClean="0">
                <a:solidFill>
                  <a:srgbClr val="0070C0"/>
                </a:solidFill>
              </a:rPr>
              <a:t>The Lancet</a:t>
            </a:r>
            <a:r>
              <a:rPr lang="en-US" altLang="en-US" sz="1400" smtClean="0">
                <a:solidFill>
                  <a:srgbClr val="0070C0"/>
                </a:solidFill>
              </a:rPr>
              <a:t> 2013; 381:752-62</a:t>
            </a:r>
          </a:p>
        </p:txBody>
      </p:sp>
      <p:cxnSp>
        <p:nvCxnSpPr>
          <p:cNvPr id="7" name="Straight Connector 6">
            <a:extLst>
              <a:ext uri="{FF2B5EF4-FFF2-40B4-BE49-F238E27FC236}"/>
            </a:extLst>
          </p:cNvPr>
          <p:cNvCxnSpPr/>
          <p:nvPr/>
        </p:nvCxnSpPr>
        <p:spPr>
          <a:xfrm>
            <a:off x="539750" y="1196975"/>
            <a:ext cx="0" cy="4608513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533400" y="5795963"/>
            <a:ext cx="8415338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695325" y="3362325"/>
            <a:ext cx="1525588" cy="4016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Independent</a:t>
            </a:r>
          </a:p>
        </p:txBody>
      </p:sp>
      <p:sp>
        <p:nvSpPr>
          <p:cNvPr id="12" name="TextBox 11">
            <a:extLst>
              <a:ext uri="{FF2B5EF4-FFF2-40B4-BE49-F238E27FC236}"/>
            </a:extLst>
          </p:cNvPr>
          <p:cNvSpPr txBox="1"/>
          <p:nvPr/>
        </p:nvSpPr>
        <p:spPr>
          <a:xfrm>
            <a:off x="784225" y="4114800"/>
            <a:ext cx="1347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Dependent</a:t>
            </a:r>
          </a:p>
        </p:txBody>
      </p:sp>
      <p:cxnSp>
        <p:nvCxnSpPr>
          <p:cNvPr id="14" name="Straight Arrow Connector 1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1458913" y="2420938"/>
            <a:ext cx="0" cy="966787"/>
          </a:xfrm>
          <a:prstGeom prst="straightConnector1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458913" y="4491038"/>
            <a:ext cx="0" cy="966787"/>
          </a:xfrm>
          <a:prstGeom prst="straightConnector1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4056063" y="1095375"/>
            <a:ext cx="2863850" cy="1069975"/>
            <a:chOff x="4056319" y="1095127"/>
            <a:chExt cx="2864310" cy="1069667"/>
          </a:xfrm>
        </p:grpSpPr>
        <p:sp>
          <p:nvSpPr>
            <p:cNvPr id="19477" name="TextBox 16"/>
            <p:cNvSpPr txBox="1">
              <a:spLocks noChangeArrowheads="1"/>
            </p:cNvSpPr>
            <p:nvPr/>
          </p:nvSpPr>
          <p:spPr bwMode="auto">
            <a:xfrm>
              <a:off x="4056319" y="1095127"/>
              <a:ext cx="28643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2400" b="1" smtClean="0">
                  <a:solidFill>
                    <a:prstClr val="black"/>
                  </a:solidFill>
                  <a:latin typeface="Calibri" pitchFamily="34" charset="0"/>
                </a:rPr>
                <a:t>Acute illness, trauma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5507527" y="1641070"/>
              <a:ext cx="0" cy="523724"/>
            </a:xfrm>
            <a:prstGeom prst="straightConnector1">
              <a:avLst/>
            </a:prstGeom>
            <a:ln w="412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reeform 19">
            <a:extLst>
              <a:ext uri="{FF2B5EF4-FFF2-40B4-BE49-F238E27FC236}"/>
            </a:extLst>
          </p:cNvPr>
          <p:cNvSpPr/>
          <p:nvPr/>
        </p:nvSpPr>
        <p:spPr>
          <a:xfrm>
            <a:off x="3851275" y="3635375"/>
            <a:ext cx="5005388" cy="1027113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0 w 5004144"/>
              <a:gd name="connsiteY0" fmla="*/ 0 h 295995"/>
              <a:gd name="connsiteX1" fmla="*/ 1639330 w 5004144"/>
              <a:gd name="connsiteY1" fmla="*/ 0 h 295995"/>
              <a:gd name="connsiteX2" fmla="*/ 1638043 w 5004144"/>
              <a:gd name="connsiteY2" fmla="*/ 295275 h 295995"/>
              <a:gd name="connsiteX3" fmla="*/ 1904142 w 5004144"/>
              <a:gd name="connsiteY3" fmla="*/ 230059 h 295995"/>
              <a:gd name="connsiteX4" fmla="*/ 2084173 w 5004144"/>
              <a:gd name="connsiteY4" fmla="*/ 0 h 295995"/>
              <a:gd name="connsiteX5" fmla="*/ 5004144 w 5004144"/>
              <a:gd name="connsiteY5" fmla="*/ 195563 h 295995"/>
              <a:gd name="connsiteX0" fmla="*/ 0 w 5004144"/>
              <a:gd name="connsiteY0" fmla="*/ 0 h 295602"/>
              <a:gd name="connsiteX1" fmla="*/ 1639330 w 5004144"/>
              <a:gd name="connsiteY1" fmla="*/ 0 h 295602"/>
              <a:gd name="connsiteX2" fmla="*/ 1638043 w 5004144"/>
              <a:gd name="connsiteY2" fmla="*/ 295275 h 295602"/>
              <a:gd name="connsiteX3" fmla="*/ 1904142 w 5004144"/>
              <a:gd name="connsiteY3" fmla="*/ 230059 h 295602"/>
              <a:gd name="connsiteX4" fmla="*/ 3735173 w 5004144"/>
              <a:gd name="connsiteY4" fmla="*/ 196850 h 295602"/>
              <a:gd name="connsiteX5" fmla="*/ 5004144 w 5004144"/>
              <a:gd name="connsiteY5" fmla="*/ 195563 h 295602"/>
              <a:gd name="connsiteX0" fmla="*/ 0 w 5004144"/>
              <a:gd name="connsiteY0" fmla="*/ 0 h 295602"/>
              <a:gd name="connsiteX1" fmla="*/ 1658380 w 5004144"/>
              <a:gd name="connsiteY1" fmla="*/ 3175 h 295602"/>
              <a:gd name="connsiteX2" fmla="*/ 1638043 w 5004144"/>
              <a:gd name="connsiteY2" fmla="*/ 295275 h 295602"/>
              <a:gd name="connsiteX3" fmla="*/ 1904142 w 5004144"/>
              <a:gd name="connsiteY3" fmla="*/ 230059 h 295602"/>
              <a:gd name="connsiteX4" fmla="*/ 3735173 w 5004144"/>
              <a:gd name="connsiteY4" fmla="*/ 196850 h 295602"/>
              <a:gd name="connsiteX5" fmla="*/ 5004144 w 5004144"/>
              <a:gd name="connsiteY5" fmla="*/ 195563 h 295602"/>
              <a:gd name="connsiteX0" fmla="*/ 0 w 5004144"/>
              <a:gd name="connsiteY0" fmla="*/ 0 h 1025553"/>
              <a:gd name="connsiteX1" fmla="*/ 1658380 w 5004144"/>
              <a:gd name="connsiteY1" fmla="*/ 3175 h 1025553"/>
              <a:gd name="connsiteX2" fmla="*/ 1688843 w 5004144"/>
              <a:gd name="connsiteY2" fmla="*/ 1025525 h 1025553"/>
              <a:gd name="connsiteX3" fmla="*/ 1904142 w 5004144"/>
              <a:gd name="connsiteY3" fmla="*/ 230059 h 1025553"/>
              <a:gd name="connsiteX4" fmla="*/ 3735173 w 5004144"/>
              <a:gd name="connsiteY4" fmla="*/ 196850 h 1025553"/>
              <a:gd name="connsiteX5" fmla="*/ 5004144 w 5004144"/>
              <a:gd name="connsiteY5" fmla="*/ 195563 h 1025553"/>
              <a:gd name="connsiteX0" fmla="*/ 0 w 5004144"/>
              <a:gd name="connsiteY0" fmla="*/ 0 h 1025666"/>
              <a:gd name="connsiteX1" fmla="*/ 1658380 w 5004144"/>
              <a:gd name="connsiteY1" fmla="*/ 3175 h 1025666"/>
              <a:gd name="connsiteX2" fmla="*/ 1688843 w 5004144"/>
              <a:gd name="connsiteY2" fmla="*/ 1025525 h 1025666"/>
              <a:gd name="connsiteX3" fmla="*/ 2847117 w 5004144"/>
              <a:gd name="connsiteY3" fmla="*/ 763459 h 1025666"/>
              <a:gd name="connsiteX4" fmla="*/ 3735173 w 5004144"/>
              <a:gd name="connsiteY4" fmla="*/ 196850 h 1025666"/>
              <a:gd name="connsiteX5" fmla="*/ 5004144 w 5004144"/>
              <a:gd name="connsiteY5" fmla="*/ 195563 h 1025666"/>
              <a:gd name="connsiteX0" fmla="*/ 0 w 5004144"/>
              <a:gd name="connsiteY0" fmla="*/ 0 h 1025768"/>
              <a:gd name="connsiteX1" fmla="*/ 1658380 w 5004144"/>
              <a:gd name="connsiteY1" fmla="*/ 3175 h 1025768"/>
              <a:gd name="connsiteX2" fmla="*/ 1688843 w 5004144"/>
              <a:gd name="connsiteY2" fmla="*/ 1025525 h 1025768"/>
              <a:gd name="connsiteX3" fmla="*/ 2847117 w 5004144"/>
              <a:gd name="connsiteY3" fmla="*/ 763459 h 1025768"/>
              <a:gd name="connsiteX4" fmla="*/ 3735173 w 5004144"/>
              <a:gd name="connsiteY4" fmla="*/ 196850 h 1025768"/>
              <a:gd name="connsiteX5" fmla="*/ 5004144 w 5004144"/>
              <a:gd name="connsiteY5" fmla="*/ 195563 h 1025768"/>
              <a:gd name="connsiteX0" fmla="*/ 0 w 5004144"/>
              <a:gd name="connsiteY0" fmla="*/ 0 h 1025658"/>
              <a:gd name="connsiteX1" fmla="*/ 1658380 w 5004144"/>
              <a:gd name="connsiteY1" fmla="*/ 3175 h 1025658"/>
              <a:gd name="connsiteX2" fmla="*/ 1688843 w 5004144"/>
              <a:gd name="connsiteY2" fmla="*/ 1025525 h 1025658"/>
              <a:gd name="connsiteX3" fmla="*/ 2847117 w 5004144"/>
              <a:gd name="connsiteY3" fmla="*/ 763459 h 1025658"/>
              <a:gd name="connsiteX4" fmla="*/ 3735173 w 5004144"/>
              <a:gd name="connsiteY4" fmla="*/ 196850 h 1025658"/>
              <a:gd name="connsiteX5" fmla="*/ 5004144 w 5004144"/>
              <a:gd name="connsiteY5" fmla="*/ 195563 h 1025658"/>
              <a:gd name="connsiteX0" fmla="*/ 0 w 5004144"/>
              <a:gd name="connsiteY0" fmla="*/ 0 h 1025756"/>
              <a:gd name="connsiteX1" fmla="*/ 1658380 w 5004144"/>
              <a:gd name="connsiteY1" fmla="*/ 3175 h 1025756"/>
              <a:gd name="connsiteX2" fmla="*/ 1688843 w 5004144"/>
              <a:gd name="connsiteY2" fmla="*/ 1025525 h 1025756"/>
              <a:gd name="connsiteX3" fmla="*/ 2847117 w 5004144"/>
              <a:gd name="connsiteY3" fmla="*/ 763459 h 1025756"/>
              <a:gd name="connsiteX4" fmla="*/ 3735173 w 5004144"/>
              <a:gd name="connsiteY4" fmla="*/ 196850 h 1025756"/>
              <a:gd name="connsiteX5" fmla="*/ 5004144 w 5004144"/>
              <a:gd name="connsiteY5" fmla="*/ 195563 h 1025756"/>
              <a:gd name="connsiteX0" fmla="*/ 0 w 5004144"/>
              <a:gd name="connsiteY0" fmla="*/ 0 h 1025718"/>
              <a:gd name="connsiteX1" fmla="*/ 1658380 w 5004144"/>
              <a:gd name="connsiteY1" fmla="*/ 3175 h 1025718"/>
              <a:gd name="connsiteX2" fmla="*/ 1688843 w 5004144"/>
              <a:gd name="connsiteY2" fmla="*/ 1025525 h 1025718"/>
              <a:gd name="connsiteX3" fmla="*/ 2847117 w 5004144"/>
              <a:gd name="connsiteY3" fmla="*/ 763459 h 1025718"/>
              <a:gd name="connsiteX4" fmla="*/ 3735173 w 5004144"/>
              <a:gd name="connsiteY4" fmla="*/ 196850 h 1025718"/>
              <a:gd name="connsiteX5" fmla="*/ 5004144 w 5004144"/>
              <a:gd name="connsiteY5" fmla="*/ 195563 h 1025718"/>
              <a:gd name="connsiteX0" fmla="*/ 0 w 5004144"/>
              <a:gd name="connsiteY0" fmla="*/ 0 h 1025998"/>
              <a:gd name="connsiteX1" fmla="*/ 1658380 w 5004144"/>
              <a:gd name="connsiteY1" fmla="*/ 3175 h 1025998"/>
              <a:gd name="connsiteX2" fmla="*/ 1688843 w 5004144"/>
              <a:gd name="connsiteY2" fmla="*/ 1025525 h 1025998"/>
              <a:gd name="connsiteX3" fmla="*/ 2847117 w 5004144"/>
              <a:gd name="connsiteY3" fmla="*/ 763459 h 1025998"/>
              <a:gd name="connsiteX4" fmla="*/ 3735173 w 5004144"/>
              <a:gd name="connsiteY4" fmla="*/ 196850 h 1025998"/>
              <a:gd name="connsiteX5" fmla="*/ 5004144 w 5004144"/>
              <a:gd name="connsiteY5" fmla="*/ 195563 h 102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4144" h="1025998">
                <a:moveTo>
                  <a:pt x="0" y="0"/>
                </a:moveTo>
                <a:lnTo>
                  <a:pt x="1658380" y="3175"/>
                </a:lnTo>
                <a:lnTo>
                  <a:pt x="1688843" y="1025525"/>
                </a:lnTo>
                <a:cubicBezTo>
                  <a:pt x="1755203" y="1030531"/>
                  <a:pt x="2217446" y="999313"/>
                  <a:pt x="2847117" y="763459"/>
                </a:cubicBezTo>
                <a:cubicBezTo>
                  <a:pt x="3422017" y="548120"/>
                  <a:pt x="3678352" y="269274"/>
                  <a:pt x="3735173" y="196850"/>
                </a:cubicBezTo>
                <a:lnTo>
                  <a:pt x="5004144" y="195563"/>
                </a:ln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/>
            </a:extLst>
          </p:cNvPr>
          <p:cNvSpPr txBox="1"/>
          <p:nvPr/>
        </p:nvSpPr>
        <p:spPr>
          <a:xfrm rot="16200000">
            <a:off x="-846138" y="3298826"/>
            <a:ext cx="21494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Functional abilities</a:t>
            </a:r>
          </a:p>
        </p:txBody>
      </p:sp>
      <p:sp>
        <p:nvSpPr>
          <p:cNvPr id="23" name="TextBox 22">
            <a:extLst>
              <a:ext uri="{FF2B5EF4-FFF2-40B4-BE49-F238E27FC236}"/>
            </a:extLst>
          </p:cNvPr>
          <p:cNvSpPr txBox="1"/>
          <p:nvPr/>
        </p:nvSpPr>
        <p:spPr>
          <a:xfrm>
            <a:off x="546100" y="5805488"/>
            <a:ext cx="84026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Time</a:t>
            </a:r>
          </a:p>
        </p:txBody>
      </p:sp>
      <p:sp>
        <p:nvSpPr>
          <p:cNvPr id="19468" name="TextBox 24"/>
          <p:cNvSpPr txBox="1">
            <a:spLocks noChangeArrowheads="1"/>
          </p:cNvSpPr>
          <p:nvPr/>
        </p:nvSpPr>
        <p:spPr bwMode="auto">
          <a:xfrm>
            <a:off x="2627313" y="2043113"/>
            <a:ext cx="1231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28C803"/>
                </a:solidFill>
                <a:latin typeface="Calibri" pitchFamily="34" charset="0"/>
              </a:rPr>
              <a:t>ROBUST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963863" y="3408363"/>
            <a:ext cx="895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smtClean="0">
                <a:solidFill>
                  <a:srgbClr val="C00000"/>
                </a:solidFill>
                <a:latin typeface="Calibri" pitchFamily="34" charset="0"/>
              </a:rPr>
              <a:t>FRAIL</a:t>
            </a:r>
          </a:p>
        </p:txBody>
      </p:sp>
      <p:sp>
        <p:nvSpPr>
          <p:cNvPr id="21" name="Freeform 20">
            <a:extLst>
              <a:ext uri="{FF2B5EF4-FFF2-40B4-BE49-F238E27FC236}"/>
            </a:extLst>
          </p:cNvPr>
          <p:cNvSpPr/>
          <p:nvPr/>
        </p:nvSpPr>
        <p:spPr>
          <a:xfrm>
            <a:off x="3851275" y="2268538"/>
            <a:ext cx="1639888" cy="0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0 w 2084173"/>
              <a:gd name="connsiteY0" fmla="*/ 0 h 295995"/>
              <a:gd name="connsiteX1" fmla="*/ 1639330 w 2084173"/>
              <a:gd name="connsiteY1" fmla="*/ 0 h 295995"/>
              <a:gd name="connsiteX2" fmla="*/ 1638043 w 2084173"/>
              <a:gd name="connsiteY2" fmla="*/ 295275 h 295995"/>
              <a:gd name="connsiteX3" fmla="*/ 1904142 w 2084173"/>
              <a:gd name="connsiteY3" fmla="*/ 230059 h 295995"/>
              <a:gd name="connsiteX4" fmla="*/ 2084173 w 2084173"/>
              <a:gd name="connsiteY4" fmla="*/ 0 h 295995"/>
              <a:gd name="connsiteX0" fmla="*/ 0 w 1904142"/>
              <a:gd name="connsiteY0" fmla="*/ 0 h 295995"/>
              <a:gd name="connsiteX1" fmla="*/ 1639330 w 1904142"/>
              <a:gd name="connsiteY1" fmla="*/ 0 h 295995"/>
              <a:gd name="connsiteX2" fmla="*/ 1638043 w 1904142"/>
              <a:gd name="connsiteY2" fmla="*/ 295275 h 295995"/>
              <a:gd name="connsiteX3" fmla="*/ 1904142 w 1904142"/>
              <a:gd name="connsiteY3" fmla="*/ 230059 h 295995"/>
              <a:gd name="connsiteX0" fmla="*/ 0 w 1639330"/>
              <a:gd name="connsiteY0" fmla="*/ 0 h 295275"/>
              <a:gd name="connsiteX1" fmla="*/ 1639330 w 1639330"/>
              <a:gd name="connsiteY1" fmla="*/ 0 h 295275"/>
              <a:gd name="connsiteX2" fmla="*/ 1638043 w 1639330"/>
              <a:gd name="connsiteY2" fmla="*/ 295275 h 295275"/>
              <a:gd name="connsiteX0" fmla="*/ 0 w 1639330"/>
              <a:gd name="connsiteY0" fmla="*/ 0 h 0"/>
              <a:gd name="connsiteX1" fmla="*/ 1639330 w 163933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330">
                <a:moveTo>
                  <a:pt x="0" y="0"/>
                </a:moveTo>
                <a:lnTo>
                  <a:pt x="1639330" y="0"/>
                </a:lnTo>
              </a:path>
            </a:pathLst>
          </a:custGeom>
          <a:noFill/>
          <a:ln w="34925">
            <a:solidFill>
              <a:srgbClr val="28C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Freeform 26">
            <a:extLst>
              <a:ext uri="{FF2B5EF4-FFF2-40B4-BE49-F238E27FC236}"/>
            </a:extLst>
          </p:cNvPr>
          <p:cNvSpPr/>
          <p:nvPr/>
        </p:nvSpPr>
        <p:spPr>
          <a:xfrm>
            <a:off x="5489575" y="2268538"/>
            <a:ext cx="3379788" cy="296862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1287 w 3378801"/>
              <a:gd name="connsiteY0" fmla="*/ 0 h 295995"/>
              <a:gd name="connsiteX1" fmla="*/ 0 w 3378801"/>
              <a:gd name="connsiteY1" fmla="*/ 295275 h 295995"/>
              <a:gd name="connsiteX2" fmla="*/ 266099 w 3378801"/>
              <a:gd name="connsiteY2" fmla="*/ 230059 h 295995"/>
              <a:gd name="connsiteX3" fmla="*/ 446130 w 3378801"/>
              <a:gd name="connsiteY3" fmla="*/ 0 h 295995"/>
              <a:gd name="connsiteX4" fmla="*/ 3378801 w 3378801"/>
              <a:gd name="connsiteY4" fmla="*/ 8238 h 295995"/>
              <a:gd name="connsiteX0" fmla="*/ 1287 w 3378801"/>
              <a:gd name="connsiteY0" fmla="*/ 3175 h 295995"/>
              <a:gd name="connsiteX1" fmla="*/ 0 w 3378801"/>
              <a:gd name="connsiteY1" fmla="*/ 295275 h 295995"/>
              <a:gd name="connsiteX2" fmla="*/ 266099 w 3378801"/>
              <a:gd name="connsiteY2" fmla="*/ 230059 h 295995"/>
              <a:gd name="connsiteX3" fmla="*/ 446130 w 3378801"/>
              <a:gd name="connsiteY3" fmla="*/ 0 h 295995"/>
              <a:gd name="connsiteX4" fmla="*/ 3378801 w 3378801"/>
              <a:gd name="connsiteY4" fmla="*/ 8238 h 295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8801" h="295995">
                <a:moveTo>
                  <a:pt x="1287" y="3175"/>
                </a:moveTo>
                <a:lnTo>
                  <a:pt x="0" y="295275"/>
                </a:lnTo>
                <a:cubicBezTo>
                  <a:pt x="66360" y="300281"/>
                  <a:pt x="191744" y="279271"/>
                  <a:pt x="266099" y="230059"/>
                </a:cubicBezTo>
                <a:cubicBezTo>
                  <a:pt x="340454" y="180847"/>
                  <a:pt x="389309" y="72424"/>
                  <a:pt x="446130" y="0"/>
                </a:cubicBezTo>
                <a:lnTo>
                  <a:pt x="3378801" y="8238"/>
                </a:lnTo>
              </a:path>
            </a:pathLst>
          </a:custGeom>
          <a:noFill/>
          <a:ln w="34925">
            <a:solidFill>
              <a:srgbClr val="28C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/>
            </a:extLst>
          </p:cNvPr>
          <p:cNvSpPr/>
          <p:nvPr/>
        </p:nvSpPr>
        <p:spPr>
          <a:xfrm>
            <a:off x="3816350" y="3573463"/>
            <a:ext cx="17272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/>
            </a:extLst>
          </p:cNvPr>
          <p:cNvSpPr/>
          <p:nvPr/>
        </p:nvSpPr>
        <p:spPr>
          <a:xfrm rot="5400000">
            <a:off x="4903787" y="4079876"/>
            <a:ext cx="1243013" cy="106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/>
            </a:extLst>
          </p:cNvPr>
          <p:cNvSpPr/>
          <p:nvPr/>
        </p:nvSpPr>
        <p:spPr>
          <a:xfrm rot="20448400">
            <a:off x="5427663" y="4181475"/>
            <a:ext cx="2284412" cy="32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539750" y="3959225"/>
            <a:ext cx="8416925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/>
            </a:extLst>
          </p:cNvPr>
          <p:cNvSpPr/>
          <p:nvPr/>
        </p:nvSpPr>
        <p:spPr>
          <a:xfrm>
            <a:off x="7596188" y="3768725"/>
            <a:ext cx="1512887" cy="92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37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 smtClean="0"/>
              <a:t>Frailty: clinical operationalisations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955675" y="2997200"/>
            <a:ext cx="73056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76288" indent="-4572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 2" pitchFamily="18" charset="2"/>
              <a:buAutoNum type="arabicPeriod"/>
            </a:pPr>
            <a:r>
              <a:rPr lang="en-IE" altLang="en-US" sz="2400" smtClean="0">
                <a:solidFill>
                  <a:prstClr val="black"/>
                </a:solidFill>
              </a:rPr>
              <a:t>Index approach (frailty as a </a:t>
            </a:r>
            <a:r>
              <a:rPr lang="en-IE" altLang="en-US" sz="2400" i="1" smtClean="0">
                <a:solidFill>
                  <a:prstClr val="black"/>
                </a:solidFill>
              </a:rPr>
              <a:t>state</a:t>
            </a:r>
            <a:r>
              <a:rPr lang="en-IE" altLang="en-US" sz="2400" smtClean="0">
                <a:solidFill>
                  <a:prstClr val="black"/>
                </a:solidFill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 2" pitchFamily="18" charset="2"/>
              <a:buAutoNum type="arabicPeriod"/>
            </a:pPr>
            <a:endParaRPr lang="en-IE" altLang="en-US" sz="2400" smtClean="0">
              <a:solidFill>
                <a:prstClr val="black"/>
              </a:solidFill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 2" pitchFamily="18" charset="2"/>
              <a:buAutoNum type="arabicPeriod"/>
            </a:pPr>
            <a:r>
              <a:rPr lang="en-IE" altLang="en-US" sz="2400" smtClean="0">
                <a:solidFill>
                  <a:prstClr val="black"/>
                </a:solidFill>
              </a:rPr>
              <a:t>Phenotypic approach (frailty as a </a:t>
            </a:r>
            <a:r>
              <a:rPr lang="en-IE" altLang="en-US" sz="2400" i="1" smtClean="0">
                <a:solidFill>
                  <a:prstClr val="black"/>
                </a:solidFill>
              </a:rPr>
              <a:t>syndrome</a:t>
            </a:r>
            <a:r>
              <a:rPr lang="en-IE" altLang="en-US" sz="2400" smtClean="0">
                <a:solidFill>
                  <a:prstClr val="black"/>
                </a:solidFill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 2" pitchFamily="18" charset="2"/>
              <a:buAutoNum type="arabicPeriod"/>
            </a:pPr>
            <a:endParaRPr lang="en-IE" altLang="en-US" sz="2400" smtClean="0">
              <a:solidFill>
                <a:prstClr val="black"/>
              </a:solidFill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 2" pitchFamily="18" charset="2"/>
              <a:buAutoNum type="arabicPeriod"/>
            </a:pPr>
            <a:r>
              <a:rPr lang="en-IE" altLang="en-US" sz="2400" smtClean="0">
                <a:solidFill>
                  <a:prstClr val="black"/>
                </a:solidFill>
              </a:rPr>
              <a:t>The Clinical Frailty Scale</a:t>
            </a:r>
          </a:p>
        </p:txBody>
      </p:sp>
    </p:spTree>
    <p:extLst>
      <p:ext uri="{BB962C8B-B14F-4D97-AF65-F5344CB8AC3E}">
        <p14:creationId xmlns:p14="http://schemas.microsoft.com/office/powerpoint/2010/main" val="30074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altLang="en-US" b="1" smtClean="0">
                <a:solidFill>
                  <a:schemeClr val="tx1"/>
                </a:solidFill>
              </a:rPr>
              <a:t>Frailty as a state: the frailty index</a:t>
            </a:r>
            <a:endParaRPr lang="en-US" altLang="en-US" smtClean="0">
              <a:solidFill>
                <a:schemeClr val="tx1"/>
              </a:solidFill>
            </a:endParaRPr>
          </a:p>
          <a:p>
            <a:endParaRPr lang="en-US" altLang="en-US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052513"/>
            <a:ext cx="8824913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4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96300" cy="503238"/>
          </a:xfrm>
        </p:spPr>
        <p:txBody>
          <a:bodyPr>
            <a:normAutofit fontScale="90000"/>
          </a:bodyPr>
          <a:lstStyle/>
          <a:p>
            <a:pPr algn="ctr"/>
            <a:r>
              <a:rPr lang="en-IE" altLang="en-US" sz="3200" smtClean="0"/>
              <a:t>40 deficits for a FI in SHARE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50825" y="1125538"/>
          <a:ext cx="8675688" cy="5232400"/>
        </p:xfrm>
        <a:graphic>
          <a:graphicData uri="http://schemas.openxmlformats.org/drawingml/2006/table">
            <a:tbl>
              <a:tblPr/>
              <a:tblGrid>
                <a:gridCol w="1735138"/>
                <a:gridCol w="1735137"/>
                <a:gridCol w="1735138"/>
                <a:gridCol w="1735137"/>
                <a:gridCol w="1735138"/>
              </a:tblGrid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                        bathing or showering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lifting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or carrying weights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Moderate or vigorous physical activity: hardly ever, or never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High blood pressure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Hip or femoral fracture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dressing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shopping for groceries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Diminution in the desire for food and/or eating less than usual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Heart attack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Impaired orientation to date, month, year and day of week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getting up from chair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doing work around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the house or garden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Poor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self-perceived health 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Stroke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Body mass index (Kg/m</a:t>
                      </a:r>
                      <a:r>
                        <a:rPr kumimoji="0" lang="en-IE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2</a:t>
                      </a: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) deficit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walking across a room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preparing a hot meal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Long-term illness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Cancer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Breathlessness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eating, cutting up food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taking medications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Fatigue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Diabetes 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Falls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reaching or extending arms above shoulder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managing money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Sad or depressed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Arthritis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Fear of falling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using the toilet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walking 100 metres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Lack of enjoyment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Chronic lung disease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Dizziness, faints or blackouts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climbing one flight of stairs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Difficulties: </a:t>
                      </a:r>
                      <a:b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</a:b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getting in or out of bed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Hopelessness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Osteoporosis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 sz="22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Perpetu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-128"/>
                        </a:rPr>
                        <a:t>Grip strength (Kg) deficit</a:t>
                      </a: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2463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88913"/>
            <a:ext cx="13144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8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930400"/>
          </a:xfrm>
        </p:spPr>
        <p:txBody>
          <a:bodyPr>
            <a:normAutofit fontScale="90000"/>
          </a:bodyPr>
          <a:lstStyle/>
          <a:p>
            <a:r>
              <a:rPr lang="en-IE" altLang="en-US" smtClean="0"/>
              <a:t/>
            </a:r>
            <a:br>
              <a:rPr lang="en-IE" altLang="en-US" smtClean="0"/>
            </a:br>
            <a:r>
              <a:rPr lang="en-IE" altLang="en-US" smtClean="0"/>
              <a:t/>
            </a:r>
            <a:br>
              <a:rPr lang="en-IE" altLang="en-US" smtClean="0"/>
            </a:br>
            <a:r>
              <a:rPr lang="en-IE" altLang="en-US" smtClean="0"/>
              <a:t>Frailty Index (FI)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420938"/>
            <a:ext cx="7772400" cy="35988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IE" altLang="en-US" smtClean="0"/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en-IE" altLang="en-US" sz="4400" smtClean="0"/>
              <a:t>Sum of deficits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en-IE" altLang="en-US" sz="4400" smtClean="0"/>
              <a:t>___________________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endParaRPr lang="en-IE" altLang="en-US" sz="2500" smtClean="0"/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en-IE" altLang="en-US" sz="4400" smtClean="0"/>
              <a:t>Total number of variables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endParaRPr lang="en-IE" altLang="en-US" smtClean="0"/>
          </a:p>
        </p:txBody>
      </p:sp>
      <p:pic>
        <p:nvPicPr>
          <p:cNvPr id="25603" name="Picture 5" descr="http://www.visualfractions.com/IdentifyLines/frac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88913"/>
            <a:ext cx="59912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47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17475"/>
            <a:ext cx="85566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973513"/>
            <a:ext cx="5075238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4033838"/>
            <a:ext cx="3705225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13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8605838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876925"/>
            <a:ext cx="5638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2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3775"/>
          </a:xfrm>
        </p:spPr>
        <p:txBody>
          <a:bodyPr/>
          <a:lstStyle/>
          <a:p>
            <a:pPr algn="ctr"/>
            <a:r>
              <a:rPr lang="en-IE" altLang="en-US" smtClean="0"/>
              <a:t>FI: association with age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775"/>
            <a:ext cx="8864600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179388" y="5876925"/>
            <a:ext cx="87137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E" altLang="en-US" sz="1600" smtClean="0">
                <a:solidFill>
                  <a:prstClr val="black"/>
                </a:solidFill>
              </a:rPr>
              <a:t>   Females: </a:t>
            </a:r>
            <a:r>
              <a:rPr lang="en-IE" altLang="en-US" sz="1600" i="1" smtClean="0">
                <a:solidFill>
                  <a:prstClr val="black"/>
                </a:solidFill>
              </a:rPr>
              <a:t>quadratic</a:t>
            </a:r>
            <a:r>
              <a:rPr lang="en-IE" altLang="en-US" sz="1600" smtClean="0">
                <a:solidFill>
                  <a:prstClr val="black"/>
                </a:solidFill>
              </a:rPr>
              <a:t> </a:t>
            </a:r>
            <a:r>
              <a:rPr lang="en-IE" altLang="en-US" sz="1600" i="1" smtClean="0">
                <a:solidFill>
                  <a:prstClr val="black"/>
                </a:solidFill>
              </a:rPr>
              <a:t>R</a:t>
            </a:r>
            <a:r>
              <a:rPr lang="en-IE" altLang="en-US" sz="1600" baseline="30000" smtClean="0">
                <a:solidFill>
                  <a:prstClr val="black"/>
                </a:solidFill>
              </a:rPr>
              <a:t>2</a:t>
            </a:r>
            <a:r>
              <a:rPr lang="en-IE" altLang="en-US" sz="1600" smtClean="0">
                <a:solidFill>
                  <a:prstClr val="black"/>
                </a:solidFill>
              </a:rPr>
              <a:t> = 0.200, </a:t>
            </a:r>
            <a:r>
              <a:rPr lang="en-IE" altLang="en-US" sz="1600" i="1" smtClean="0">
                <a:solidFill>
                  <a:prstClr val="black"/>
                </a:solidFill>
              </a:rPr>
              <a:t>P</a:t>
            </a:r>
            <a:r>
              <a:rPr lang="en-IE" altLang="en-US" sz="1600" smtClean="0">
                <a:solidFill>
                  <a:prstClr val="black"/>
                </a:solidFill>
              </a:rPr>
              <a:t> &lt; 0.001       Males: </a:t>
            </a:r>
            <a:r>
              <a:rPr lang="en-IE" altLang="en-US" sz="1600" i="1" smtClean="0">
                <a:solidFill>
                  <a:prstClr val="black"/>
                </a:solidFill>
              </a:rPr>
              <a:t>quadratic</a:t>
            </a:r>
            <a:r>
              <a:rPr lang="en-IE" altLang="en-US" sz="1600" smtClean="0">
                <a:solidFill>
                  <a:prstClr val="black"/>
                </a:solidFill>
              </a:rPr>
              <a:t> </a:t>
            </a:r>
            <a:r>
              <a:rPr lang="en-IE" altLang="en-US" sz="1600" i="1" smtClean="0">
                <a:solidFill>
                  <a:prstClr val="black"/>
                </a:solidFill>
              </a:rPr>
              <a:t>R</a:t>
            </a:r>
            <a:r>
              <a:rPr lang="en-IE" altLang="en-US" sz="1600" baseline="30000" smtClean="0">
                <a:solidFill>
                  <a:prstClr val="black"/>
                </a:solidFill>
              </a:rPr>
              <a:t>2</a:t>
            </a:r>
            <a:r>
              <a:rPr lang="en-IE" altLang="en-US" sz="1600" smtClean="0">
                <a:solidFill>
                  <a:prstClr val="black"/>
                </a:solidFill>
              </a:rPr>
              <a:t> = 0.136, </a:t>
            </a:r>
            <a:r>
              <a:rPr lang="en-IE" altLang="en-US" sz="1600" i="1" smtClean="0">
                <a:solidFill>
                  <a:prstClr val="black"/>
                </a:solidFill>
              </a:rPr>
              <a:t>P</a:t>
            </a:r>
            <a:r>
              <a:rPr lang="en-IE" altLang="en-US" sz="1600" smtClean="0">
                <a:solidFill>
                  <a:prstClr val="black"/>
                </a:solidFill>
              </a:rPr>
              <a:t> &lt; 0.001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E" altLang="en-US" smtClean="0">
              <a:solidFill>
                <a:prstClr val="black"/>
              </a:solidFill>
            </a:endParaRP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6381750"/>
            <a:ext cx="23685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1692275" y="6381750"/>
            <a:ext cx="4032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smtClean="0">
                <a:solidFill>
                  <a:prstClr val="black"/>
                </a:solidFill>
              </a:rPr>
              <a:t>Romero-Ortuno &amp; Kenny. Age and Ageing, 2012</a:t>
            </a:r>
          </a:p>
        </p:txBody>
      </p:sp>
    </p:spTree>
    <p:extLst>
      <p:ext uri="{BB962C8B-B14F-4D97-AF65-F5344CB8AC3E}">
        <p14:creationId xmlns:p14="http://schemas.microsoft.com/office/powerpoint/2010/main" val="225026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075612" cy="504825"/>
          </a:xfrm>
        </p:spPr>
        <p:txBody>
          <a:bodyPr>
            <a:normAutofit fontScale="90000"/>
          </a:bodyPr>
          <a:lstStyle/>
          <a:p>
            <a:r>
              <a:rPr lang="en-IE" altLang="en-US" smtClean="0"/>
              <a:t/>
            </a:r>
            <a:br>
              <a:rPr lang="en-IE" altLang="en-US" smtClean="0"/>
            </a:br>
            <a:r>
              <a:rPr lang="en-IE" altLang="en-US" smtClean="0"/>
              <a:t>Population heterogeneity</a:t>
            </a:r>
          </a:p>
        </p:txBody>
      </p:sp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4675"/>
            <a:ext cx="6122988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Up-Down Arrow 4"/>
          <p:cNvSpPr/>
          <p:nvPr/>
        </p:nvSpPr>
        <p:spPr>
          <a:xfrm>
            <a:off x="7596188" y="2492375"/>
            <a:ext cx="792162" cy="36734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E" altLang="en-US" smtClean="0">
              <a:solidFill>
                <a:srgbClr val="FFFFFF"/>
              </a:solidFill>
              <a:latin typeface="Perpetua" pitchFamily="18" charset="0"/>
            </a:endParaRP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7308850" y="2133600"/>
            <a:ext cx="1366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E" altLang="en-US" smtClean="0">
                <a:solidFill>
                  <a:prstClr val="black"/>
                </a:solidFill>
              </a:rPr>
              <a:t>     FRAIL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7308850" y="6165850"/>
            <a:ext cx="1366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E" altLang="en-US" smtClean="0">
                <a:solidFill>
                  <a:prstClr val="black"/>
                </a:solidFill>
              </a:rPr>
              <a:t>       FIT</a:t>
            </a:r>
          </a:p>
        </p:txBody>
      </p:sp>
      <p:sp>
        <p:nvSpPr>
          <p:cNvPr id="8" name="Left-Right Arrow 7"/>
          <p:cNvSpPr/>
          <p:nvPr/>
        </p:nvSpPr>
        <p:spPr>
          <a:xfrm>
            <a:off x="1258888" y="1916113"/>
            <a:ext cx="5041900" cy="7207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E" altLang="en-US" smtClean="0">
              <a:solidFill>
                <a:srgbClr val="FFFFFF"/>
              </a:solidFill>
              <a:latin typeface="Perpetua" pitchFamily="18" charset="0"/>
            </a:endParaRP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1476375" y="2133600"/>
            <a:ext cx="1366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E" altLang="en-US" smtClean="0">
                <a:solidFill>
                  <a:prstClr val="black"/>
                </a:solidFill>
              </a:rPr>
              <a:t> YOUNG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4787900" y="2133600"/>
            <a:ext cx="1368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E" altLang="en-US" smtClean="0">
                <a:solidFill>
                  <a:prstClr val="black"/>
                </a:solidFill>
              </a:rPr>
              <a:t>         OLD</a:t>
            </a:r>
          </a:p>
        </p:txBody>
      </p:sp>
      <p:sp>
        <p:nvSpPr>
          <p:cNvPr id="29705" name="Rectangle 1"/>
          <p:cNvSpPr>
            <a:spLocks noChangeArrowheads="1"/>
          </p:cNvSpPr>
          <p:nvPr/>
        </p:nvSpPr>
        <p:spPr bwMode="auto">
          <a:xfrm>
            <a:off x="684213" y="692150"/>
            <a:ext cx="52562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prstClr val="black"/>
                </a:solidFill>
              </a:rPr>
              <a:t>Association of the SHARE frailty index with mortality (mean follow up: 2.4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prstClr val="black"/>
                </a:solidFill>
              </a:rPr>
              <a:t>years) by age decade and tenth of FI, in SHARE wave 1 (men and women combined, total N = 20,547). The number on each coloured cell represents the mortality rate (%) for that cell.</a:t>
            </a:r>
          </a:p>
        </p:txBody>
      </p:sp>
      <p:pic>
        <p:nvPicPr>
          <p:cNvPr id="2970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538" y="215900"/>
            <a:ext cx="1416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809625"/>
            <a:ext cx="2784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357313"/>
            <a:ext cx="1436688" cy="11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0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altLang="en-US" b="1" smtClean="0">
                <a:solidFill>
                  <a:srgbClr val="000000"/>
                </a:solidFill>
              </a:rPr>
              <a:t>Frailty as a syndrome: the frailty phenotype</a:t>
            </a:r>
            <a:endParaRPr lang="en-IE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3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http://www.msdlatinamerica.com/ebooks/KelleysTextbookofInternalMedicine/files/aa784ad07f60751cdeb34ba39c8cbc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404813"/>
            <a:ext cx="8537575" cy="570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7040563" y="5684838"/>
            <a:ext cx="210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smtClean="0">
                <a:solidFill>
                  <a:prstClr val="white"/>
                </a:solidFill>
                <a:latin typeface="Times New Roman" pitchFamily="18" charset="0"/>
              </a:rPr>
              <a:t>(</a:t>
            </a:r>
            <a:r>
              <a:rPr lang="en-US" altLang="en-US" sz="1400" smtClean="0">
                <a:solidFill>
                  <a:prstClr val="black"/>
                </a:solidFill>
                <a:latin typeface="Times New Roman" pitchFamily="18" charset="0"/>
              </a:rPr>
              <a:t>Fried and Walston, 2000</a:t>
            </a:r>
          </a:p>
        </p:txBody>
      </p:sp>
      <p:pic>
        <p:nvPicPr>
          <p:cNvPr id="31747" name="Picture 4" descr="http://1.bp.blogspot.com/_dB753l5Z6iQ/SD8krfrWstI/AAAAAAAAA-4/ZXazk7X8zZ0/s400/41GTNH6ED8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5105400"/>
            <a:ext cx="95091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0825" y="333375"/>
            <a:ext cx="3322638" cy="1008063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b="1" kern="0" dirty="0">
                <a:solidFill>
                  <a:srgbClr val="094891"/>
                </a:solidFill>
                <a:latin typeface="Franklin Gothic Book"/>
                <a:ea typeface="MS PGothic" pitchFamily="34" charset="-128"/>
              </a:rPr>
              <a:t>Frailty: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E" b="1" kern="0" dirty="0">
                <a:solidFill>
                  <a:srgbClr val="094891"/>
                </a:solidFill>
                <a:latin typeface="Franklin Gothic Book"/>
                <a:ea typeface="MS PGothic" pitchFamily="34" charset="-128"/>
              </a:rPr>
              <a:t>a phenotypic approach</a:t>
            </a:r>
          </a:p>
        </p:txBody>
      </p:sp>
    </p:spTree>
    <p:extLst>
      <p:ext uri="{BB962C8B-B14F-4D97-AF65-F5344CB8AC3E}">
        <p14:creationId xmlns:p14="http://schemas.microsoft.com/office/powerpoint/2010/main" val="223684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altLang="en-US" sz="3200" smtClean="0"/>
              <a:t>Frailty phenotype </a:t>
            </a:r>
            <a:r>
              <a:rPr lang="en-IE" altLang="en-US" sz="3200" i="1" smtClean="0"/>
              <a:t>vs</a:t>
            </a:r>
            <a:r>
              <a:rPr lang="en-IE" altLang="en-US" sz="3200" smtClean="0"/>
              <a:t>. comorbidities, disability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412875"/>
            <a:ext cx="6297613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516563"/>
            <a:ext cx="406717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rved Left Arrow 1"/>
          <p:cNvSpPr/>
          <p:nvPr/>
        </p:nvSpPr>
        <p:spPr>
          <a:xfrm>
            <a:off x="7596336" y="3861048"/>
            <a:ext cx="1080120" cy="1800200"/>
          </a:xfrm>
          <a:prstGeom prst="curvedLeftArrow">
            <a:avLst>
              <a:gd name="adj1" fmla="val 18550"/>
              <a:gd name="adj2" fmla="val 5213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prstClr val="black"/>
              </a:solidFill>
              <a:latin typeface="Perpetua" pitchFamily="18" charset="0"/>
            </a:endParaRPr>
          </a:p>
        </p:txBody>
      </p:sp>
      <p:sp>
        <p:nvSpPr>
          <p:cNvPr id="6" name="Curved Left Arrow 5"/>
          <p:cNvSpPr/>
          <p:nvPr/>
        </p:nvSpPr>
        <p:spPr>
          <a:xfrm flipH="1" flipV="1">
            <a:off x="2699792" y="3140968"/>
            <a:ext cx="1232520" cy="2160240"/>
          </a:xfrm>
          <a:prstGeom prst="curvedLeftArrow">
            <a:avLst>
              <a:gd name="adj1" fmla="val 18550"/>
              <a:gd name="adj2" fmla="val 5213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prstClr val="black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27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/>
            </a:extLst>
          </p:cNvPr>
          <p:cNvGraphicFramePr/>
          <p:nvPr/>
        </p:nvGraphicFramePr>
        <p:xfrm>
          <a:off x="1619670" y="620688"/>
          <a:ext cx="6048673" cy="416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794" name="TextBox 9"/>
          <p:cNvSpPr txBox="1">
            <a:spLocks noChangeArrowheads="1"/>
          </p:cNvSpPr>
          <p:nvPr/>
        </p:nvSpPr>
        <p:spPr bwMode="auto">
          <a:xfrm>
            <a:off x="3633788" y="1792288"/>
            <a:ext cx="20208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D29088"/>
                </a:solidFill>
              </a:rPr>
              <a:t>Frailty phenotype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600" smtClean="0">
              <a:solidFill>
                <a:prstClr val="black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prstClr val="black"/>
                </a:solidFill>
              </a:rPr>
              <a:t>1 or 2: </a:t>
            </a:r>
            <a:r>
              <a:rPr lang="en-US" altLang="en-US" sz="2000" i="1" smtClean="0">
                <a:solidFill>
                  <a:prstClr val="black"/>
                </a:solidFill>
              </a:rPr>
              <a:t>pre-frail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prstClr val="black"/>
                </a:solidFill>
              </a:rPr>
              <a:t>3 or more: </a:t>
            </a:r>
            <a:r>
              <a:rPr lang="en-US" altLang="en-US" sz="2000" i="1" smtClean="0">
                <a:solidFill>
                  <a:prstClr val="black"/>
                </a:solidFill>
              </a:rPr>
              <a:t>frail</a:t>
            </a:r>
          </a:p>
        </p:txBody>
      </p:sp>
      <p:sp>
        <p:nvSpPr>
          <p:cNvPr id="33795" name="TextBox 1"/>
          <p:cNvSpPr txBox="1">
            <a:spLocks noChangeArrowheads="1"/>
          </p:cNvSpPr>
          <p:nvPr/>
        </p:nvSpPr>
        <p:spPr bwMode="auto">
          <a:xfrm>
            <a:off x="879475" y="5445125"/>
            <a:ext cx="7529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0070C0"/>
                </a:solidFill>
              </a:rPr>
              <a:t>Fried L </a:t>
            </a:r>
            <a:r>
              <a:rPr lang="en-US" altLang="en-US" sz="2000" i="1" smtClean="0">
                <a:solidFill>
                  <a:srgbClr val="0070C0"/>
                </a:solidFill>
              </a:rPr>
              <a:t>et al</a:t>
            </a:r>
            <a:r>
              <a:rPr lang="en-US" altLang="en-US" sz="2000" smtClean="0">
                <a:solidFill>
                  <a:srgbClr val="0070C0"/>
                </a:solidFill>
              </a:rPr>
              <a:t>. </a:t>
            </a:r>
            <a:r>
              <a:rPr lang="en-US" altLang="en-US" sz="2000" b="1" smtClean="0">
                <a:solidFill>
                  <a:srgbClr val="0070C0"/>
                </a:solidFill>
              </a:rPr>
              <a:t>Frailty in older adults: evidence for a pheynotype</a:t>
            </a:r>
            <a:r>
              <a:rPr lang="en-US" altLang="en-US" sz="2000" smtClean="0">
                <a:solidFill>
                  <a:srgbClr val="0070C0"/>
                </a:solidFill>
              </a:rPr>
              <a:t>. </a:t>
            </a:r>
            <a:r>
              <a:rPr lang="en-US" altLang="en-US" sz="2000" i="1" smtClean="0">
                <a:solidFill>
                  <a:srgbClr val="0070C0"/>
                </a:solidFill>
              </a:rPr>
              <a:t>J Gerontol A Biol Sci Med Sci</a:t>
            </a:r>
            <a:r>
              <a:rPr lang="en-US" altLang="en-US" sz="2000" smtClean="0">
                <a:solidFill>
                  <a:srgbClr val="0070C0"/>
                </a:solidFill>
              </a:rPr>
              <a:t>. 2001; 56:M146-56.</a:t>
            </a:r>
          </a:p>
        </p:txBody>
      </p:sp>
    </p:spTree>
    <p:extLst>
      <p:ext uri="{BB962C8B-B14F-4D97-AF65-F5344CB8AC3E}">
        <p14:creationId xmlns:p14="http://schemas.microsoft.com/office/powerpoint/2010/main" val="1772024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1138"/>
            <a:ext cx="864235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250825" y="5732463"/>
            <a:ext cx="388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IE" altLang="en-US" sz="1800" smtClean="0">
                <a:solidFill>
                  <a:prstClr val="black"/>
                </a:solidFill>
                <a:latin typeface="Arial" pitchFamily="34" charset="0"/>
              </a:rPr>
              <a:t>Includes open access online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IE" altLang="en-US" sz="1800" smtClean="0">
                <a:solidFill>
                  <a:prstClr val="black"/>
                </a:solidFill>
                <a:latin typeface="Arial" pitchFamily="34" charset="0"/>
              </a:rPr>
              <a:t>frailty calculators, by gender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308725"/>
            <a:ext cx="11001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7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30763"/>
            <a:ext cx="86423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8820150" cy="792162"/>
          </a:xfrm>
        </p:spPr>
        <p:txBody>
          <a:bodyPr/>
          <a:lstStyle/>
          <a:p>
            <a:pPr algn="ctr"/>
            <a:r>
              <a:rPr lang="en-IE" altLang="en-US" smtClean="0"/>
              <a:t>SHARE-FI: associated mortality</a:t>
            </a:r>
          </a:p>
        </p:txBody>
      </p:sp>
      <p:pic>
        <p:nvPicPr>
          <p:cNvPr id="3686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052513"/>
            <a:ext cx="5545137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2" descr="http://www.elsevier.com/framework_products/images/28/720928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429000"/>
            <a:ext cx="1143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25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820</Words>
  <Application>Microsoft Office PowerPoint</Application>
  <PresentationFormat>On-screen Show (4:3)</PresentationFormat>
  <Paragraphs>199</Paragraphs>
  <Slides>29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NI Frailty Network</vt:lpstr>
      <vt:lpstr>Our Aim</vt:lpstr>
      <vt:lpstr>PowerPoint Presentation</vt:lpstr>
      <vt:lpstr>Stocktake</vt:lpstr>
      <vt:lpstr>We have come a long way,  but we still have further to go</vt:lpstr>
      <vt:lpstr>PowerPoint Presentation</vt:lpstr>
      <vt:lpstr>PowerPoint Presentation</vt:lpstr>
      <vt:lpstr>PowerPoint Presentation</vt:lpstr>
      <vt:lpstr>Identification of Frailty</vt:lpstr>
      <vt:lpstr>Heterogeneity in ageing</vt:lpstr>
      <vt:lpstr>Heterogeneity in biological ageing is driven by the determinants of health</vt:lpstr>
      <vt:lpstr>Frailty: the clinical concept</vt:lpstr>
      <vt:lpstr>PowerPoint Presentation</vt:lpstr>
      <vt:lpstr>Frailty: clinical operationalisations</vt:lpstr>
      <vt:lpstr>PowerPoint Presentation</vt:lpstr>
      <vt:lpstr>PowerPoint Presentation</vt:lpstr>
      <vt:lpstr>40 deficits for a FI in SHARE</vt:lpstr>
      <vt:lpstr>  Frailty Index (FI)</vt:lpstr>
      <vt:lpstr>PowerPoint Presentation</vt:lpstr>
      <vt:lpstr>PowerPoint Presentation</vt:lpstr>
      <vt:lpstr>FI: association with age</vt:lpstr>
      <vt:lpstr> Population heterogeneity</vt:lpstr>
      <vt:lpstr>PowerPoint Presentation</vt:lpstr>
      <vt:lpstr>PowerPoint Presentation</vt:lpstr>
      <vt:lpstr>Frailty phenotype vs. comorbidities, disability</vt:lpstr>
      <vt:lpstr>PowerPoint Presentation</vt:lpstr>
      <vt:lpstr>PowerPoint Presentation</vt:lpstr>
      <vt:lpstr>SHARE-FI: associated mortality</vt:lpstr>
    </vt:vector>
  </TitlesOfParts>
  <Company>HSC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Lambert</dc:creator>
  <cp:lastModifiedBy>Michelle Lambert</cp:lastModifiedBy>
  <cp:revision>1</cp:revision>
  <dcterms:created xsi:type="dcterms:W3CDTF">2019-10-08T12:01:25Z</dcterms:created>
  <dcterms:modified xsi:type="dcterms:W3CDTF">2019-10-08T12:02:51Z</dcterms:modified>
</cp:coreProperties>
</file>