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6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9F3DD-B757-3D4A-9C0A-18B7704F794E}" type="doc">
      <dgm:prSet loTypeId="urn:microsoft.com/office/officeart/2005/8/layout/venn1" loCatId="" qsTypeId="urn:microsoft.com/office/officeart/2005/8/quickstyle/3D3" qsCatId="3D" csTypeId="urn:microsoft.com/office/officeart/2005/8/colors/accent1_2" csCatId="accent1" phldr="1"/>
      <dgm:spPr/>
    </dgm:pt>
    <dgm:pt modelId="{44C92587-FBE1-0341-A080-95A0E97F00AD}">
      <dgm:prSet phldrT="[Text]"/>
      <dgm:spPr/>
      <dgm:t>
        <a:bodyPr/>
        <a:lstStyle/>
        <a:p>
          <a:r>
            <a:rPr lang="en-US" b="0" dirty="0" smtClean="0"/>
            <a:t>Frailty</a:t>
          </a:r>
          <a:endParaRPr lang="en-US" b="0" dirty="0"/>
        </a:p>
      </dgm:t>
    </dgm:pt>
    <dgm:pt modelId="{2F8F1375-E30F-0444-ADFC-81E4594ACB4A}" type="parTrans" cxnId="{8BE91EB4-43C3-0A4E-B6EB-B7A7D655CD68}">
      <dgm:prSet/>
      <dgm:spPr/>
      <dgm:t>
        <a:bodyPr/>
        <a:lstStyle/>
        <a:p>
          <a:endParaRPr lang="en-US"/>
        </a:p>
      </dgm:t>
    </dgm:pt>
    <dgm:pt modelId="{BF3B3F6B-6850-864E-9A97-F07C6D4FADDA}" type="sibTrans" cxnId="{8BE91EB4-43C3-0A4E-B6EB-B7A7D655CD68}">
      <dgm:prSet/>
      <dgm:spPr/>
      <dgm:t>
        <a:bodyPr/>
        <a:lstStyle/>
        <a:p>
          <a:endParaRPr lang="en-US"/>
        </a:p>
      </dgm:t>
    </dgm:pt>
    <dgm:pt modelId="{F28571C4-7CAE-6E46-93A1-869791AAC1B4}">
      <dgm:prSet/>
      <dgm:spPr/>
      <dgm:t>
        <a:bodyPr/>
        <a:lstStyle/>
        <a:p>
          <a:r>
            <a:rPr lang="en-US" dirty="0" smtClean="0"/>
            <a:t>Comorbidity</a:t>
          </a:r>
          <a:endParaRPr lang="en-US" dirty="0"/>
        </a:p>
      </dgm:t>
    </dgm:pt>
    <dgm:pt modelId="{C12AAD0C-A8D4-B843-AE70-6E51F93871CD}" type="parTrans" cxnId="{360ADF6E-5F82-7440-B877-D46B5DEF22E5}">
      <dgm:prSet/>
      <dgm:spPr/>
      <dgm:t>
        <a:bodyPr/>
        <a:lstStyle/>
        <a:p>
          <a:endParaRPr lang="en-US"/>
        </a:p>
      </dgm:t>
    </dgm:pt>
    <dgm:pt modelId="{6F1433F1-9F91-C14E-AB41-6AA18E93F9AE}" type="sibTrans" cxnId="{360ADF6E-5F82-7440-B877-D46B5DEF22E5}">
      <dgm:prSet/>
      <dgm:spPr/>
      <dgm:t>
        <a:bodyPr/>
        <a:lstStyle/>
        <a:p>
          <a:endParaRPr lang="en-US"/>
        </a:p>
      </dgm:t>
    </dgm:pt>
    <dgm:pt modelId="{C9BF86BE-979A-1D4D-8A54-BD32594AFAD9}">
      <dgm:prSet/>
      <dgm:spPr/>
      <dgm:t>
        <a:bodyPr/>
        <a:lstStyle/>
        <a:p>
          <a:r>
            <a:rPr lang="en-US" dirty="0" smtClean="0"/>
            <a:t>Cognition</a:t>
          </a:r>
          <a:endParaRPr lang="en-US" dirty="0"/>
        </a:p>
      </dgm:t>
    </dgm:pt>
    <dgm:pt modelId="{8AFC494A-6B1C-B943-B560-BB952371E977}" type="parTrans" cxnId="{3ACFFC44-93E2-0F43-9DA4-C74C5F4F8715}">
      <dgm:prSet/>
      <dgm:spPr/>
      <dgm:t>
        <a:bodyPr/>
        <a:lstStyle/>
        <a:p>
          <a:endParaRPr lang="en-US"/>
        </a:p>
      </dgm:t>
    </dgm:pt>
    <dgm:pt modelId="{ABAF55FB-5471-E74F-B678-A9F977321D6D}" type="sibTrans" cxnId="{3ACFFC44-93E2-0F43-9DA4-C74C5F4F8715}">
      <dgm:prSet/>
      <dgm:spPr/>
      <dgm:t>
        <a:bodyPr/>
        <a:lstStyle/>
        <a:p>
          <a:endParaRPr lang="en-US"/>
        </a:p>
      </dgm:t>
    </dgm:pt>
    <dgm:pt modelId="{D0CFB46F-9CE5-6240-8AC9-A486D3DBB0FB}">
      <dgm:prSet phldrT="[Text]"/>
      <dgm:spPr/>
      <dgm:t>
        <a:bodyPr/>
        <a:lstStyle/>
        <a:p>
          <a:r>
            <a:rPr lang="en-US" dirty="0" smtClean="0"/>
            <a:t>Acuity</a:t>
          </a:r>
          <a:endParaRPr lang="en-US" dirty="0"/>
        </a:p>
      </dgm:t>
    </dgm:pt>
    <dgm:pt modelId="{F9F263CC-EC6C-1345-9738-52A05FC98822}" type="parTrans" cxnId="{64C28E2A-3A3C-DB41-9833-E7DFD0A3EFA9}">
      <dgm:prSet/>
      <dgm:spPr/>
      <dgm:t>
        <a:bodyPr/>
        <a:lstStyle/>
        <a:p>
          <a:endParaRPr lang="en-US"/>
        </a:p>
      </dgm:t>
    </dgm:pt>
    <dgm:pt modelId="{9C52284C-0689-3845-BC32-4923727B2708}" type="sibTrans" cxnId="{64C28E2A-3A3C-DB41-9833-E7DFD0A3EFA9}">
      <dgm:prSet/>
      <dgm:spPr/>
      <dgm:t>
        <a:bodyPr/>
        <a:lstStyle/>
        <a:p>
          <a:endParaRPr lang="en-US"/>
        </a:p>
      </dgm:t>
    </dgm:pt>
    <dgm:pt modelId="{E7C15DD0-7702-4A43-8F0F-64E776EB6DA9}">
      <dgm:prSet phldrT="[Text]"/>
      <dgm:spPr/>
      <dgm:t>
        <a:bodyPr/>
        <a:lstStyle/>
        <a:p>
          <a:r>
            <a:rPr lang="en-US" dirty="0" smtClean="0"/>
            <a:t>Social</a:t>
          </a:r>
          <a:endParaRPr lang="en-US" dirty="0"/>
        </a:p>
      </dgm:t>
    </dgm:pt>
    <dgm:pt modelId="{296222DB-3158-3F48-B7A9-892D006A34CF}" type="parTrans" cxnId="{A7CEF649-93E4-044B-9011-299F77F10E03}">
      <dgm:prSet/>
      <dgm:spPr/>
      <dgm:t>
        <a:bodyPr/>
        <a:lstStyle/>
        <a:p>
          <a:endParaRPr lang="en-US"/>
        </a:p>
      </dgm:t>
    </dgm:pt>
    <dgm:pt modelId="{6BDA2FF5-430F-264A-BD58-E20D83ACE7DB}" type="sibTrans" cxnId="{A7CEF649-93E4-044B-9011-299F77F10E03}">
      <dgm:prSet/>
      <dgm:spPr/>
      <dgm:t>
        <a:bodyPr/>
        <a:lstStyle/>
        <a:p>
          <a:endParaRPr lang="en-US"/>
        </a:p>
      </dgm:t>
    </dgm:pt>
    <dgm:pt modelId="{631A8C84-5E73-8B4E-BCAD-B217CDD40182}" type="pres">
      <dgm:prSet presAssocID="{A1B9F3DD-B757-3D4A-9C0A-18B7704F794E}" presName="compositeShape" presStyleCnt="0">
        <dgm:presLayoutVars>
          <dgm:chMax val="7"/>
          <dgm:dir/>
          <dgm:resizeHandles val="exact"/>
        </dgm:presLayoutVars>
      </dgm:prSet>
      <dgm:spPr/>
    </dgm:pt>
    <dgm:pt modelId="{E8C3E7E1-ECF9-5247-B705-B23672EE27CC}" type="pres">
      <dgm:prSet presAssocID="{F28571C4-7CAE-6E46-93A1-869791AAC1B4}" presName="circ1" presStyleLbl="vennNode1" presStyleIdx="0" presStyleCnt="5" custScaleY="100112"/>
      <dgm:spPr/>
    </dgm:pt>
    <dgm:pt modelId="{BC472EA2-C638-504F-A900-5C72F6BE2AC5}" type="pres">
      <dgm:prSet presAssocID="{F28571C4-7CAE-6E46-93A1-869791AAC1B4}" presName="circ1Tx" presStyleLbl="revTx" presStyleIdx="0" presStyleCnt="0">
        <dgm:presLayoutVars>
          <dgm:chMax val="0"/>
          <dgm:chPref val="0"/>
          <dgm:bulletEnabled val="1"/>
        </dgm:presLayoutVars>
      </dgm:prSet>
      <dgm:spPr/>
      <dgm:t>
        <a:bodyPr/>
        <a:lstStyle/>
        <a:p>
          <a:endParaRPr lang="en-US"/>
        </a:p>
      </dgm:t>
    </dgm:pt>
    <dgm:pt modelId="{2F9900D0-0FC9-C34B-8500-0E792729A49C}" type="pres">
      <dgm:prSet presAssocID="{C9BF86BE-979A-1D4D-8A54-BD32594AFAD9}" presName="circ2" presStyleLbl="vennNode1" presStyleIdx="1" presStyleCnt="5"/>
      <dgm:spPr/>
    </dgm:pt>
    <dgm:pt modelId="{D73E6A3F-F5C3-654A-9ECC-276A23FBD428}" type="pres">
      <dgm:prSet presAssocID="{C9BF86BE-979A-1D4D-8A54-BD32594AFAD9}" presName="circ2Tx" presStyleLbl="revTx" presStyleIdx="0" presStyleCnt="0">
        <dgm:presLayoutVars>
          <dgm:chMax val="0"/>
          <dgm:chPref val="0"/>
          <dgm:bulletEnabled val="1"/>
        </dgm:presLayoutVars>
      </dgm:prSet>
      <dgm:spPr/>
      <dgm:t>
        <a:bodyPr/>
        <a:lstStyle/>
        <a:p>
          <a:endParaRPr lang="en-US"/>
        </a:p>
      </dgm:t>
    </dgm:pt>
    <dgm:pt modelId="{120EAC07-EB22-5545-A6C3-4B91EB3FBE02}" type="pres">
      <dgm:prSet presAssocID="{44C92587-FBE1-0341-A080-95A0E97F00AD}" presName="circ3" presStyleLbl="vennNode1" presStyleIdx="2" presStyleCnt="5"/>
      <dgm:spPr/>
    </dgm:pt>
    <dgm:pt modelId="{E31528E6-2D31-3D43-8A96-CAC276600701}" type="pres">
      <dgm:prSet presAssocID="{44C92587-FBE1-0341-A080-95A0E97F00AD}" presName="circ3Tx" presStyleLbl="revTx" presStyleIdx="0" presStyleCnt="0">
        <dgm:presLayoutVars>
          <dgm:chMax val="0"/>
          <dgm:chPref val="0"/>
          <dgm:bulletEnabled val="1"/>
        </dgm:presLayoutVars>
      </dgm:prSet>
      <dgm:spPr/>
      <dgm:t>
        <a:bodyPr/>
        <a:lstStyle/>
        <a:p>
          <a:endParaRPr lang="en-US"/>
        </a:p>
      </dgm:t>
    </dgm:pt>
    <dgm:pt modelId="{A2B32D7A-C7ED-D243-AAC3-CCB22282739E}" type="pres">
      <dgm:prSet presAssocID="{D0CFB46F-9CE5-6240-8AC9-A486D3DBB0FB}" presName="circ4" presStyleLbl="vennNode1" presStyleIdx="3" presStyleCnt="5"/>
      <dgm:spPr/>
    </dgm:pt>
    <dgm:pt modelId="{3FCC477D-CC96-EF4A-856A-A92738B1A907}" type="pres">
      <dgm:prSet presAssocID="{D0CFB46F-9CE5-6240-8AC9-A486D3DBB0FB}" presName="circ4Tx" presStyleLbl="revTx" presStyleIdx="0" presStyleCnt="0">
        <dgm:presLayoutVars>
          <dgm:chMax val="0"/>
          <dgm:chPref val="0"/>
          <dgm:bulletEnabled val="1"/>
        </dgm:presLayoutVars>
      </dgm:prSet>
      <dgm:spPr/>
      <dgm:t>
        <a:bodyPr/>
        <a:lstStyle/>
        <a:p>
          <a:endParaRPr lang="en-US"/>
        </a:p>
      </dgm:t>
    </dgm:pt>
    <dgm:pt modelId="{9D321B4E-B171-7748-8FE7-ADF366C82034}" type="pres">
      <dgm:prSet presAssocID="{E7C15DD0-7702-4A43-8F0F-64E776EB6DA9}" presName="circ5" presStyleLbl="vennNode1" presStyleIdx="4" presStyleCnt="5"/>
      <dgm:spPr/>
    </dgm:pt>
    <dgm:pt modelId="{416B2253-CC92-3145-B872-5FD2833DAFB5}" type="pres">
      <dgm:prSet presAssocID="{E7C15DD0-7702-4A43-8F0F-64E776EB6DA9}" presName="circ5Tx" presStyleLbl="revTx" presStyleIdx="0" presStyleCnt="0">
        <dgm:presLayoutVars>
          <dgm:chMax val="0"/>
          <dgm:chPref val="0"/>
          <dgm:bulletEnabled val="1"/>
        </dgm:presLayoutVars>
      </dgm:prSet>
      <dgm:spPr/>
      <dgm:t>
        <a:bodyPr/>
        <a:lstStyle/>
        <a:p>
          <a:endParaRPr lang="en-US"/>
        </a:p>
      </dgm:t>
    </dgm:pt>
  </dgm:ptLst>
  <dgm:cxnLst>
    <dgm:cxn modelId="{360ADF6E-5F82-7440-B877-D46B5DEF22E5}" srcId="{A1B9F3DD-B757-3D4A-9C0A-18B7704F794E}" destId="{F28571C4-7CAE-6E46-93A1-869791AAC1B4}" srcOrd="0" destOrd="0" parTransId="{C12AAD0C-A8D4-B843-AE70-6E51F93871CD}" sibTransId="{6F1433F1-9F91-C14E-AB41-6AA18E93F9AE}"/>
    <dgm:cxn modelId="{BC2CF10D-E53D-4983-9B5E-197AF5A0203E}" type="presOf" srcId="{C9BF86BE-979A-1D4D-8A54-BD32594AFAD9}" destId="{D73E6A3F-F5C3-654A-9ECC-276A23FBD428}" srcOrd="0" destOrd="0" presId="urn:microsoft.com/office/officeart/2005/8/layout/venn1"/>
    <dgm:cxn modelId="{C7D9DEBD-C612-48B3-86FA-43708597BC25}" type="presOf" srcId="{F28571C4-7CAE-6E46-93A1-869791AAC1B4}" destId="{BC472EA2-C638-504F-A900-5C72F6BE2AC5}" srcOrd="0" destOrd="0" presId="urn:microsoft.com/office/officeart/2005/8/layout/venn1"/>
    <dgm:cxn modelId="{C0955D12-2B5C-4EA7-9998-ADA220C32872}" type="presOf" srcId="{E7C15DD0-7702-4A43-8F0F-64E776EB6DA9}" destId="{416B2253-CC92-3145-B872-5FD2833DAFB5}" srcOrd="0" destOrd="0" presId="urn:microsoft.com/office/officeart/2005/8/layout/venn1"/>
    <dgm:cxn modelId="{3ACFFC44-93E2-0F43-9DA4-C74C5F4F8715}" srcId="{A1B9F3DD-B757-3D4A-9C0A-18B7704F794E}" destId="{C9BF86BE-979A-1D4D-8A54-BD32594AFAD9}" srcOrd="1" destOrd="0" parTransId="{8AFC494A-6B1C-B943-B560-BB952371E977}" sibTransId="{ABAF55FB-5471-E74F-B678-A9F977321D6D}"/>
    <dgm:cxn modelId="{A7CEF649-93E4-044B-9011-299F77F10E03}" srcId="{A1B9F3DD-B757-3D4A-9C0A-18B7704F794E}" destId="{E7C15DD0-7702-4A43-8F0F-64E776EB6DA9}" srcOrd="4" destOrd="0" parTransId="{296222DB-3158-3F48-B7A9-892D006A34CF}" sibTransId="{6BDA2FF5-430F-264A-BD58-E20D83ACE7DB}"/>
    <dgm:cxn modelId="{8BE91EB4-43C3-0A4E-B6EB-B7A7D655CD68}" srcId="{A1B9F3DD-B757-3D4A-9C0A-18B7704F794E}" destId="{44C92587-FBE1-0341-A080-95A0E97F00AD}" srcOrd="2" destOrd="0" parTransId="{2F8F1375-E30F-0444-ADFC-81E4594ACB4A}" sibTransId="{BF3B3F6B-6850-864E-9A97-F07C6D4FADDA}"/>
    <dgm:cxn modelId="{B9717D64-28AE-44C8-A890-6244CCA638A2}" type="presOf" srcId="{D0CFB46F-9CE5-6240-8AC9-A486D3DBB0FB}" destId="{3FCC477D-CC96-EF4A-856A-A92738B1A907}" srcOrd="0" destOrd="0" presId="urn:microsoft.com/office/officeart/2005/8/layout/venn1"/>
    <dgm:cxn modelId="{50FF9755-A074-4BA7-A600-33C67E91D9A2}" type="presOf" srcId="{44C92587-FBE1-0341-A080-95A0E97F00AD}" destId="{E31528E6-2D31-3D43-8A96-CAC276600701}" srcOrd="0" destOrd="0" presId="urn:microsoft.com/office/officeart/2005/8/layout/venn1"/>
    <dgm:cxn modelId="{64C28E2A-3A3C-DB41-9833-E7DFD0A3EFA9}" srcId="{A1B9F3DD-B757-3D4A-9C0A-18B7704F794E}" destId="{D0CFB46F-9CE5-6240-8AC9-A486D3DBB0FB}" srcOrd="3" destOrd="0" parTransId="{F9F263CC-EC6C-1345-9738-52A05FC98822}" sibTransId="{9C52284C-0689-3845-BC32-4923727B2708}"/>
    <dgm:cxn modelId="{6D7C0049-1AA9-47F1-B197-0EEB6E365B30}" type="presOf" srcId="{A1B9F3DD-B757-3D4A-9C0A-18B7704F794E}" destId="{631A8C84-5E73-8B4E-BCAD-B217CDD40182}" srcOrd="0" destOrd="0" presId="urn:microsoft.com/office/officeart/2005/8/layout/venn1"/>
    <dgm:cxn modelId="{BCA629BD-2B1A-4A28-BE93-3D6FFB57D62A}" type="presParOf" srcId="{631A8C84-5E73-8B4E-BCAD-B217CDD40182}" destId="{E8C3E7E1-ECF9-5247-B705-B23672EE27CC}" srcOrd="0" destOrd="0" presId="urn:microsoft.com/office/officeart/2005/8/layout/venn1"/>
    <dgm:cxn modelId="{C7688DCA-5F60-49DD-9DAA-B537F31E46C4}" type="presParOf" srcId="{631A8C84-5E73-8B4E-BCAD-B217CDD40182}" destId="{BC472EA2-C638-504F-A900-5C72F6BE2AC5}" srcOrd="1" destOrd="0" presId="urn:microsoft.com/office/officeart/2005/8/layout/venn1"/>
    <dgm:cxn modelId="{697D53CC-DBF7-4385-AA90-5A51A5F51DB8}" type="presParOf" srcId="{631A8C84-5E73-8B4E-BCAD-B217CDD40182}" destId="{2F9900D0-0FC9-C34B-8500-0E792729A49C}" srcOrd="2" destOrd="0" presId="urn:microsoft.com/office/officeart/2005/8/layout/venn1"/>
    <dgm:cxn modelId="{E609A098-C891-4AC5-8258-05A3933E67E0}" type="presParOf" srcId="{631A8C84-5E73-8B4E-BCAD-B217CDD40182}" destId="{D73E6A3F-F5C3-654A-9ECC-276A23FBD428}" srcOrd="3" destOrd="0" presId="urn:microsoft.com/office/officeart/2005/8/layout/venn1"/>
    <dgm:cxn modelId="{DD6592BB-EBEA-4024-938A-DA2D256D184F}" type="presParOf" srcId="{631A8C84-5E73-8B4E-BCAD-B217CDD40182}" destId="{120EAC07-EB22-5545-A6C3-4B91EB3FBE02}" srcOrd="4" destOrd="0" presId="urn:microsoft.com/office/officeart/2005/8/layout/venn1"/>
    <dgm:cxn modelId="{2D12514F-A889-4150-B503-BD93984E3BA7}" type="presParOf" srcId="{631A8C84-5E73-8B4E-BCAD-B217CDD40182}" destId="{E31528E6-2D31-3D43-8A96-CAC276600701}" srcOrd="5" destOrd="0" presId="urn:microsoft.com/office/officeart/2005/8/layout/venn1"/>
    <dgm:cxn modelId="{F604336C-1448-496F-84EC-A2BE89236E01}" type="presParOf" srcId="{631A8C84-5E73-8B4E-BCAD-B217CDD40182}" destId="{A2B32D7A-C7ED-D243-AAC3-CCB22282739E}" srcOrd="6" destOrd="0" presId="urn:microsoft.com/office/officeart/2005/8/layout/venn1"/>
    <dgm:cxn modelId="{C96E4258-CA20-41E9-A4AB-B4A9F7424B51}" type="presParOf" srcId="{631A8C84-5E73-8B4E-BCAD-B217CDD40182}" destId="{3FCC477D-CC96-EF4A-856A-A92738B1A907}" srcOrd="7" destOrd="0" presId="urn:microsoft.com/office/officeart/2005/8/layout/venn1"/>
    <dgm:cxn modelId="{FE2E42A0-0021-4BC9-909F-FBF0C2AAD301}" type="presParOf" srcId="{631A8C84-5E73-8B4E-BCAD-B217CDD40182}" destId="{9D321B4E-B171-7748-8FE7-ADF366C82034}" srcOrd="8" destOrd="0" presId="urn:microsoft.com/office/officeart/2005/8/layout/venn1"/>
    <dgm:cxn modelId="{D6F489C0-7E14-4E10-9C66-3DF17E3F9273}" type="presParOf" srcId="{631A8C84-5E73-8B4E-BCAD-B217CDD40182}" destId="{416B2253-CC92-3145-B872-5FD2833DAFB5}"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5B725-1ACF-FA48-B0FA-A7876B846BF5}"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F272E6CD-CE4F-544A-A388-3BD93C767F9D}">
      <dgm:prSet phldrT="[Text]"/>
      <dgm:spPr/>
      <dgm:t>
        <a:bodyPr/>
        <a:lstStyle/>
        <a:p>
          <a:r>
            <a:rPr lang="en-US" dirty="0" smtClean="0"/>
            <a:t>Education </a:t>
          </a:r>
          <a:endParaRPr lang="en-US" dirty="0"/>
        </a:p>
      </dgm:t>
    </dgm:pt>
    <dgm:pt modelId="{8584B6F0-3717-FE43-8B83-BA4519CB3D3B}" type="parTrans" cxnId="{89318ABC-AA8A-6E44-940A-643B71C7CD75}">
      <dgm:prSet/>
      <dgm:spPr/>
      <dgm:t>
        <a:bodyPr/>
        <a:lstStyle/>
        <a:p>
          <a:endParaRPr lang="en-US"/>
        </a:p>
      </dgm:t>
    </dgm:pt>
    <dgm:pt modelId="{0598DF62-1262-D747-AD55-40033276257B}" type="sibTrans" cxnId="{89318ABC-AA8A-6E44-940A-643B71C7CD75}">
      <dgm:prSet/>
      <dgm:spPr/>
      <dgm:t>
        <a:bodyPr/>
        <a:lstStyle/>
        <a:p>
          <a:endParaRPr lang="en-US"/>
        </a:p>
      </dgm:t>
    </dgm:pt>
    <dgm:pt modelId="{F1EB90F3-1C2E-BF48-8B3C-D03302FC5453}">
      <dgm:prSet phldrT="[Text]"/>
      <dgm:spPr/>
      <dgm:t>
        <a:bodyPr/>
        <a:lstStyle/>
        <a:p>
          <a:r>
            <a:rPr lang="en-US" dirty="0" smtClean="0"/>
            <a:t>Improvement</a:t>
          </a:r>
          <a:endParaRPr lang="en-US" dirty="0"/>
        </a:p>
      </dgm:t>
    </dgm:pt>
    <dgm:pt modelId="{01A9AAD2-6FF5-274C-9B7A-B8E22FDB2088}" type="parTrans" cxnId="{9ACC2D64-D6B0-0B49-B4A5-573851CB182B}">
      <dgm:prSet/>
      <dgm:spPr/>
      <dgm:t>
        <a:bodyPr/>
        <a:lstStyle/>
        <a:p>
          <a:endParaRPr lang="en-US"/>
        </a:p>
      </dgm:t>
    </dgm:pt>
    <dgm:pt modelId="{5C5A65F3-1DE6-1D4C-9DF2-A35A153C755E}" type="sibTrans" cxnId="{9ACC2D64-D6B0-0B49-B4A5-573851CB182B}">
      <dgm:prSet/>
      <dgm:spPr/>
      <dgm:t>
        <a:bodyPr/>
        <a:lstStyle/>
        <a:p>
          <a:endParaRPr lang="en-US"/>
        </a:p>
      </dgm:t>
    </dgm:pt>
    <dgm:pt modelId="{3EF9CAB8-122F-3A4C-954F-5B87CB356DDC}">
      <dgm:prSet phldrT="[Text]"/>
      <dgm:spPr/>
      <dgm:t>
        <a:bodyPr/>
        <a:lstStyle/>
        <a:p>
          <a:r>
            <a:rPr lang="en-US" dirty="0" smtClean="0"/>
            <a:t>Research</a:t>
          </a:r>
          <a:endParaRPr lang="en-US" dirty="0"/>
        </a:p>
      </dgm:t>
    </dgm:pt>
    <dgm:pt modelId="{3154F529-EF2D-2F49-B19A-2FBEDE67167B}" type="parTrans" cxnId="{0FFE0C8F-FC82-784E-88DC-15D44C9741DE}">
      <dgm:prSet/>
      <dgm:spPr/>
      <dgm:t>
        <a:bodyPr/>
        <a:lstStyle/>
        <a:p>
          <a:endParaRPr lang="en-US"/>
        </a:p>
      </dgm:t>
    </dgm:pt>
    <dgm:pt modelId="{A51A6688-0401-DD4E-9AC5-3E1DF730D440}" type="sibTrans" cxnId="{0FFE0C8F-FC82-784E-88DC-15D44C9741DE}">
      <dgm:prSet/>
      <dgm:spPr/>
      <dgm:t>
        <a:bodyPr/>
        <a:lstStyle/>
        <a:p>
          <a:endParaRPr lang="en-US"/>
        </a:p>
      </dgm:t>
    </dgm:pt>
    <dgm:pt modelId="{347E077F-3459-E644-A557-A55A7FA65E81}">
      <dgm:prSet/>
      <dgm:spPr/>
      <dgm:t>
        <a:bodyPr/>
        <a:lstStyle/>
        <a:p>
          <a:r>
            <a:rPr lang="en-US" smtClean="0"/>
            <a:t>Policy</a:t>
          </a:r>
          <a:endParaRPr lang="en-US"/>
        </a:p>
      </dgm:t>
    </dgm:pt>
    <dgm:pt modelId="{E1BE0A55-DAAD-D44E-812F-F3FA1A43B447}" type="parTrans" cxnId="{94B61F7C-B364-624E-8617-771763631D15}">
      <dgm:prSet/>
      <dgm:spPr/>
      <dgm:t>
        <a:bodyPr/>
        <a:lstStyle/>
        <a:p>
          <a:endParaRPr lang="en-US"/>
        </a:p>
      </dgm:t>
    </dgm:pt>
    <dgm:pt modelId="{44E7CC05-3CB6-3741-951A-17454DA23CE9}" type="sibTrans" cxnId="{94B61F7C-B364-624E-8617-771763631D15}">
      <dgm:prSet/>
      <dgm:spPr/>
      <dgm:t>
        <a:bodyPr/>
        <a:lstStyle/>
        <a:p>
          <a:endParaRPr lang="en-US"/>
        </a:p>
      </dgm:t>
    </dgm:pt>
    <dgm:pt modelId="{3333D2E5-04F5-AC43-94D0-A88A490EB655}" type="pres">
      <dgm:prSet presAssocID="{0B85B725-1ACF-FA48-B0FA-A7876B846BF5}" presName="theList" presStyleCnt="0">
        <dgm:presLayoutVars>
          <dgm:dir/>
          <dgm:animLvl val="lvl"/>
          <dgm:resizeHandles val="exact"/>
        </dgm:presLayoutVars>
      </dgm:prSet>
      <dgm:spPr/>
      <dgm:t>
        <a:bodyPr/>
        <a:lstStyle/>
        <a:p>
          <a:endParaRPr lang="en-US"/>
        </a:p>
      </dgm:t>
    </dgm:pt>
    <dgm:pt modelId="{654276F4-C644-EF4A-8BD2-C3DD399F76C1}" type="pres">
      <dgm:prSet presAssocID="{F272E6CD-CE4F-544A-A388-3BD93C767F9D}" presName="compNode" presStyleCnt="0"/>
      <dgm:spPr/>
    </dgm:pt>
    <dgm:pt modelId="{2F71BD89-F331-2042-8339-2E870C5DBD81}" type="pres">
      <dgm:prSet presAssocID="{F272E6CD-CE4F-544A-A388-3BD93C767F9D}" presName="aNode" presStyleLbl="bgShp" presStyleIdx="0" presStyleCnt="4"/>
      <dgm:spPr/>
      <dgm:t>
        <a:bodyPr/>
        <a:lstStyle/>
        <a:p>
          <a:endParaRPr lang="en-US"/>
        </a:p>
      </dgm:t>
    </dgm:pt>
    <dgm:pt modelId="{8213DA53-7CFD-E943-9101-EB6384519467}" type="pres">
      <dgm:prSet presAssocID="{F272E6CD-CE4F-544A-A388-3BD93C767F9D}" presName="textNode" presStyleLbl="bgShp" presStyleIdx="0" presStyleCnt="4"/>
      <dgm:spPr/>
      <dgm:t>
        <a:bodyPr/>
        <a:lstStyle/>
        <a:p>
          <a:endParaRPr lang="en-US"/>
        </a:p>
      </dgm:t>
    </dgm:pt>
    <dgm:pt modelId="{162DCDA2-5011-AB4C-9CE2-90852FD57D47}" type="pres">
      <dgm:prSet presAssocID="{F272E6CD-CE4F-544A-A388-3BD93C767F9D}" presName="compChildNode" presStyleCnt="0"/>
      <dgm:spPr/>
    </dgm:pt>
    <dgm:pt modelId="{2E7616A0-3987-A940-BFAE-F45473DF3F70}" type="pres">
      <dgm:prSet presAssocID="{F272E6CD-CE4F-544A-A388-3BD93C767F9D}" presName="theInnerList" presStyleCnt="0"/>
      <dgm:spPr/>
    </dgm:pt>
    <dgm:pt modelId="{CEE9C55D-354F-4D4C-86A5-D65C0E8D815B}" type="pres">
      <dgm:prSet presAssocID="{F272E6CD-CE4F-544A-A388-3BD93C767F9D}" presName="aSpace" presStyleCnt="0"/>
      <dgm:spPr/>
    </dgm:pt>
    <dgm:pt modelId="{4E6C7B99-CA6F-C742-8468-BF816DF8C702}" type="pres">
      <dgm:prSet presAssocID="{F1EB90F3-1C2E-BF48-8B3C-D03302FC5453}" presName="compNode" presStyleCnt="0"/>
      <dgm:spPr/>
    </dgm:pt>
    <dgm:pt modelId="{E4B3BF04-3A27-2C41-B549-AA3FA93B586E}" type="pres">
      <dgm:prSet presAssocID="{F1EB90F3-1C2E-BF48-8B3C-D03302FC5453}" presName="aNode" presStyleLbl="bgShp" presStyleIdx="1" presStyleCnt="4"/>
      <dgm:spPr/>
      <dgm:t>
        <a:bodyPr/>
        <a:lstStyle/>
        <a:p>
          <a:endParaRPr lang="en-US"/>
        </a:p>
      </dgm:t>
    </dgm:pt>
    <dgm:pt modelId="{B5A55427-4CAB-864F-8FAE-3508D3489B83}" type="pres">
      <dgm:prSet presAssocID="{F1EB90F3-1C2E-BF48-8B3C-D03302FC5453}" presName="textNode" presStyleLbl="bgShp" presStyleIdx="1" presStyleCnt="4"/>
      <dgm:spPr/>
      <dgm:t>
        <a:bodyPr/>
        <a:lstStyle/>
        <a:p>
          <a:endParaRPr lang="en-US"/>
        </a:p>
      </dgm:t>
    </dgm:pt>
    <dgm:pt modelId="{57C15B50-7CF0-714F-B1A6-155CD337D56F}" type="pres">
      <dgm:prSet presAssocID="{F1EB90F3-1C2E-BF48-8B3C-D03302FC5453}" presName="compChildNode" presStyleCnt="0"/>
      <dgm:spPr/>
    </dgm:pt>
    <dgm:pt modelId="{4728F249-4B8B-A745-8B5D-3715B4B0BCBF}" type="pres">
      <dgm:prSet presAssocID="{F1EB90F3-1C2E-BF48-8B3C-D03302FC5453}" presName="theInnerList" presStyleCnt="0"/>
      <dgm:spPr/>
    </dgm:pt>
    <dgm:pt modelId="{187EAA74-A828-364A-89DC-D41A67FF900A}" type="pres">
      <dgm:prSet presAssocID="{F1EB90F3-1C2E-BF48-8B3C-D03302FC5453}" presName="aSpace" presStyleCnt="0"/>
      <dgm:spPr/>
    </dgm:pt>
    <dgm:pt modelId="{1C08E35C-ECF9-8A41-B2E6-B3445D82E527}" type="pres">
      <dgm:prSet presAssocID="{3EF9CAB8-122F-3A4C-954F-5B87CB356DDC}" presName="compNode" presStyleCnt="0"/>
      <dgm:spPr/>
    </dgm:pt>
    <dgm:pt modelId="{E26A90D0-3E68-204C-9551-B3F13ED8BEEA}" type="pres">
      <dgm:prSet presAssocID="{3EF9CAB8-122F-3A4C-954F-5B87CB356DDC}" presName="aNode" presStyleLbl="bgShp" presStyleIdx="2" presStyleCnt="4"/>
      <dgm:spPr/>
      <dgm:t>
        <a:bodyPr/>
        <a:lstStyle/>
        <a:p>
          <a:endParaRPr lang="en-US"/>
        </a:p>
      </dgm:t>
    </dgm:pt>
    <dgm:pt modelId="{5AD65A63-8893-F444-9CD7-994F0EA31F6C}" type="pres">
      <dgm:prSet presAssocID="{3EF9CAB8-122F-3A4C-954F-5B87CB356DDC}" presName="textNode" presStyleLbl="bgShp" presStyleIdx="2" presStyleCnt="4"/>
      <dgm:spPr/>
      <dgm:t>
        <a:bodyPr/>
        <a:lstStyle/>
        <a:p>
          <a:endParaRPr lang="en-US"/>
        </a:p>
      </dgm:t>
    </dgm:pt>
    <dgm:pt modelId="{7FB50CAF-038E-CB42-A73D-42D67C52012A}" type="pres">
      <dgm:prSet presAssocID="{3EF9CAB8-122F-3A4C-954F-5B87CB356DDC}" presName="compChildNode" presStyleCnt="0"/>
      <dgm:spPr/>
    </dgm:pt>
    <dgm:pt modelId="{7BE711B6-0ADE-3646-8E12-5330E28FCAD3}" type="pres">
      <dgm:prSet presAssocID="{3EF9CAB8-122F-3A4C-954F-5B87CB356DDC}" presName="theInnerList" presStyleCnt="0"/>
      <dgm:spPr/>
    </dgm:pt>
    <dgm:pt modelId="{79D55013-363C-8449-9922-37264BC64A73}" type="pres">
      <dgm:prSet presAssocID="{3EF9CAB8-122F-3A4C-954F-5B87CB356DDC}" presName="aSpace" presStyleCnt="0"/>
      <dgm:spPr/>
    </dgm:pt>
    <dgm:pt modelId="{92A71914-D609-1C4B-949E-812D6D7399EA}" type="pres">
      <dgm:prSet presAssocID="{347E077F-3459-E644-A557-A55A7FA65E81}" presName="compNode" presStyleCnt="0"/>
      <dgm:spPr/>
    </dgm:pt>
    <dgm:pt modelId="{A1024A90-DFB4-9846-8EA8-D6B558BD999D}" type="pres">
      <dgm:prSet presAssocID="{347E077F-3459-E644-A557-A55A7FA65E81}" presName="aNode" presStyleLbl="bgShp" presStyleIdx="3" presStyleCnt="4"/>
      <dgm:spPr/>
      <dgm:t>
        <a:bodyPr/>
        <a:lstStyle/>
        <a:p>
          <a:endParaRPr lang="en-US"/>
        </a:p>
      </dgm:t>
    </dgm:pt>
    <dgm:pt modelId="{17D3F4D7-C913-1741-A985-ED4CD801F9E4}" type="pres">
      <dgm:prSet presAssocID="{347E077F-3459-E644-A557-A55A7FA65E81}" presName="textNode" presStyleLbl="bgShp" presStyleIdx="3" presStyleCnt="4"/>
      <dgm:spPr/>
      <dgm:t>
        <a:bodyPr/>
        <a:lstStyle/>
        <a:p>
          <a:endParaRPr lang="en-US"/>
        </a:p>
      </dgm:t>
    </dgm:pt>
    <dgm:pt modelId="{C834AED2-8469-F54A-926A-C5103A6CA8E7}" type="pres">
      <dgm:prSet presAssocID="{347E077F-3459-E644-A557-A55A7FA65E81}" presName="compChildNode" presStyleCnt="0"/>
      <dgm:spPr/>
    </dgm:pt>
    <dgm:pt modelId="{A9E10947-68BC-8340-8FCA-E6A2E38165FC}" type="pres">
      <dgm:prSet presAssocID="{347E077F-3459-E644-A557-A55A7FA65E81}" presName="theInnerList" presStyleCnt="0"/>
      <dgm:spPr/>
    </dgm:pt>
  </dgm:ptLst>
  <dgm:cxnLst>
    <dgm:cxn modelId="{89318ABC-AA8A-6E44-940A-643B71C7CD75}" srcId="{0B85B725-1ACF-FA48-B0FA-A7876B846BF5}" destId="{F272E6CD-CE4F-544A-A388-3BD93C767F9D}" srcOrd="0" destOrd="0" parTransId="{8584B6F0-3717-FE43-8B83-BA4519CB3D3B}" sibTransId="{0598DF62-1262-D747-AD55-40033276257B}"/>
    <dgm:cxn modelId="{129EB1D3-D338-4A1B-AF90-4AD80948E1AB}" type="presOf" srcId="{F1EB90F3-1C2E-BF48-8B3C-D03302FC5453}" destId="{B5A55427-4CAB-864F-8FAE-3508D3489B83}" srcOrd="1" destOrd="0" presId="urn:microsoft.com/office/officeart/2005/8/layout/lProcess2"/>
    <dgm:cxn modelId="{F44EB5C8-F6D1-4B03-9221-2F00FEE026F5}" type="presOf" srcId="{3EF9CAB8-122F-3A4C-954F-5B87CB356DDC}" destId="{5AD65A63-8893-F444-9CD7-994F0EA31F6C}" srcOrd="1" destOrd="0" presId="urn:microsoft.com/office/officeart/2005/8/layout/lProcess2"/>
    <dgm:cxn modelId="{C6A7C0BA-8839-4FCF-80B6-349A6EC91AD9}" type="presOf" srcId="{347E077F-3459-E644-A557-A55A7FA65E81}" destId="{A1024A90-DFB4-9846-8EA8-D6B558BD999D}" srcOrd="0" destOrd="0" presId="urn:microsoft.com/office/officeart/2005/8/layout/lProcess2"/>
    <dgm:cxn modelId="{03191363-81EB-40CA-9BFE-7C8A60EF5163}" type="presOf" srcId="{F1EB90F3-1C2E-BF48-8B3C-D03302FC5453}" destId="{E4B3BF04-3A27-2C41-B549-AA3FA93B586E}" srcOrd="0" destOrd="0" presId="urn:microsoft.com/office/officeart/2005/8/layout/lProcess2"/>
    <dgm:cxn modelId="{23A59084-9AEC-4FFF-B85C-B3B5A98B6CC7}" type="presOf" srcId="{347E077F-3459-E644-A557-A55A7FA65E81}" destId="{17D3F4D7-C913-1741-A985-ED4CD801F9E4}" srcOrd="1" destOrd="0" presId="urn:microsoft.com/office/officeart/2005/8/layout/lProcess2"/>
    <dgm:cxn modelId="{F47EAA4E-88A8-4AA8-A17E-B46DA5944636}" type="presOf" srcId="{F272E6CD-CE4F-544A-A388-3BD93C767F9D}" destId="{2F71BD89-F331-2042-8339-2E870C5DBD81}" srcOrd="0" destOrd="0" presId="urn:microsoft.com/office/officeart/2005/8/layout/lProcess2"/>
    <dgm:cxn modelId="{BA67FA5A-011C-4197-9855-479D50DBA9F7}" type="presOf" srcId="{3EF9CAB8-122F-3A4C-954F-5B87CB356DDC}" destId="{E26A90D0-3E68-204C-9551-B3F13ED8BEEA}" srcOrd="0" destOrd="0" presId="urn:microsoft.com/office/officeart/2005/8/layout/lProcess2"/>
    <dgm:cxn modelId="{24186B28-1A72-48B3-80AA-5DF344DFA6D9}" type="presOf" srcId="{F272E6CD-CE4F-544A-A388-3BD93C767F9D}" destId="{8213DA53-7CFD-E943-9101-EB6384519467}" srcOrd="1" destOrd="0" presId="urn:microsoft.com/office/officeart/2005/8/layout/lProcess2"/>
    <dgm:cxn modelId="{9ACC2D64-D6B0-0B49-B4A5-573851CB182B}" srcId="{0B85B725-1ACF-FA48-B0FA-A7876B846BF5}" destId="{F1EB90F3-1C2E-BF48-8B3C-D03302FC5453}" srcOrd="1" destOrd="0" parTransId="{01A9AAD2-6FF5-274C-9B7A-B8E22FDB2088}" sibTransId="{5C5A65F3-1DE6-1D4C-9DF2-A35A153C755E}"/>
    <dgm:cxn modelId="{0FFE0C8F-FC82-784E-88DC-15D44C9741DE}" srcId="{0B85B725-1ACF-FA48-B0FA-A7876B846BF5}" destId="{3EF9CAB8-122F-3A4C-954F-5B87CB356DDC}" srcOrd="2" destOrd="0" parTransId="{3154F529-EF2D-2F49-B19A-2FBEDE67167B}" sibTransId="{A51A6688-0401-DD4E-9AC5-3E1DF730D440}"/>
    <dgm:cxn modelId="{94B61F7C-B364-624E-8617-771763631D15}" srcId="{0B85B725-1ACF-FA48-B0FA-A7876B846BF5}" destId="{347E077F-3459-E644-A557-A55A7FA65E81}" srcOrd="3" destOrd="0" parTransId="{E1BE0A55-DAAD-D44E-812F-F3FA1A43B447}" sibTransId="{44E7CC05-3CB6-3741-951A-17454DA23CE9}"/>
    <dgm:cxn modelId="{0D75D96F-8951-4C6A-9AF5-E5453A88B744}" type="presOf" srcId="{0B85B725-1ACF-FA48-B0FA-A7876B846BF5}" destId="{3333D2E5-04F5-AC43-94D0-A88A490EB655}" srcOrd="0" destOrd="0" presId="urn:microsoft.com/office/officeart/2005/8/layout/lProcess2"/>
    <dgm:cxn modelId="{E47C89E0-D31E-4F3E-BFEB-821157CF46A9}" type="presParOf" srcId="{3333D2E5-04F5-AC43-94D0-A88A490EB655}" destId="{654276F4-C644-EF4A-8BD2-C3DD399F76C1}" srcOrd="0" destOrd="0" presId="urn:microsoft.com/office/officeart/2005/8/layout/lProcess2"/>
    <dgm:cxn modelId="{1828736F-988B-44E4-95F6-548358A914AD}" type="presParOf" srcId="{654276F4-C644-EF4A-8BD2-C3DD399F76C1}" destId="{2F71BD89-F331-2042-8339-2E870C5DBD81}" srcOrd="0" destOrd="0" presId="urn:microsoft.com/office/officeart/2005/8/layout/lProcess2"/>
    <dgm:cxn modelId="{7180540A-37FD-4B7D-A507-889363FFA0B1}" type="presParOf" srcId="{654276F4-C644-EF4A-8BD2-C3DD399F76C1}" destId="{8213DA53-7CFD-E943-9101-EB6384519467}" srcOrd="1" destOrd="0" presId="urn:microsoft.com/office/officeart/2005/8/layout/lProcess2"/>
    <dgm:cxn modelId="{0CB54304-26E8-4F1F-BACE-DEC78CF01F17}" type="presParOf" srcId="{654276F4-C644-EF4A-8BD2-C3DD399F76C1}" destId="{162DCDA2-5011-AB4C-9CE2-90852FD57D47}" srcOrd="2" destOrd="0" presId="urn:microsoft.com/office/officeart/2005/8/layout/lProcess2"/>
    <dgm:cxn modelId="{E9FE5FDB-F8A2-4575-912A-A805548D204B}" type="presParOf" srcId="{162DCDA2-5011-AB4C-9CE2-90852FD57D47}" destId="{2E7616A0-3987-A940-BFAE-F45473DF3F70}" srcOrd="0" destOrd="0" presId="urn:microsoft.com/office/officeart/2005/8/layout/lProcess2"/>
    <dgm:cxn modelId="{72FB9255-6939-4108-8417-FC38D516DDFB}" type="presParOf" srcId="{3333D2E5-04F5-AC43-94D0-A88A490EB655}" destId="{CEE9C55D-354F-4D4C-86A5-D65C0E8D815B}" srcOrd="1" destOrd="0" presId="urn:microsoft.com/office/officeart/2005/8/layout/lProcess2"/>
    <dgm:cxn modelId="{9DA6DCB8-B9D0-460D-80CE-748968E97619}" type="presParOf" srcId="{3333D2E5-04F5-AC43-94D0-A88A490EB655}" destId="{4E6C7B99-CA6F-C742-8468-BF816DF8C702}" srcOrd="2" destOrd="0" presId="urn:microsoft.com/office/officeart/2005/8/layout/lProcess2"/>
    <dgm:cxn modelId="{B5670B36-B933-44E5-8D26-5C014C7938E1}" type="presParOf" srcId="{4E6C7B99-CA6F-C742-8468-BF816DF8C702}" destId="{E4B3BF04-3A27-2C41-B549-AA3FA93B586E}" srcOrd="0" destOrd="0" presId="urn:microsoft.com/office/officeart/2005/8/layout/lProcess2"/>
    <dgm:cxn modelId="{58F22056-727E-4E20-BE27-DBF1F9294FA1}" type="presParOf" srcId="{4E6C7B99-CA6F-C742-8468-BF816DF8C702}" destId="{B5A55427-4CAB-864F-8FAE-3508D3489B83}" srcOrd="1" destOrd="0" presId="urn:microsoft.com/office/officeart/2005/8/layout/lProcess2"/>
    <dgm:cxn modelId="{3FECEF3C-ACA7-4FC6-A8D7-C60CDD8D2AAA}" type="presParOf" srcId="{4E6C7B99-CA6F-C742-8468-BF816DF8C702}" destId="{57C15B50-7CF0-714F-B1A6-155CD337D56F}" srcOrd="2" destOrd="0" presId="urn:microsoft.com/office/officeart/2005/8/layout/lProcess2"/>
    <dgm:cxn modelId="{85489A9A-0DD0-47F0-9C10-D6DF15CC5671}" type="presParOf" srcId="{57C15B50-7CF0-714F-B1A6-155CD337D56F}" destId="{4728F249-4B8B-A745-8B5D-3715B4B0BCBF}" srcOrd="0" destOrd="0" presId="urn:microsoft.com/office/officeart/2005/8/layout/lProcess2"/>
    <dgm:cxn modelId="{BB95AEE0-0B7A-4953-BBB1-0C8E6BE7B161}" type="presParOf" srcId="{3333D2E5-04F5-AC43-94D0-A88A490EB655}" destId="{187EAA74-A828-364A-89DC-D41A67FF900A}" srcOrd="3" destOrd="0" presId="urn:microsoft.com/office/officeart/2005/8/layout/lProcess2"/>
    <dgm:cxn modelId="{7EBFF9CD-C196-40AE-BE99-DC55BA21E2BF}" type="presParOf" srcId="{3333D2E5-04F5-AC43-94D0-A88A490EB655}" destId="{1C08E35C-ECF9-8A41-B2E6-B3445D82E527}" srcOrd="4" destOrd="0" presId="urn:microsoft.com/office/officeart/2005/8/layout/lProcess2"/>
    <dgm:cxn modelId="{B54C80D2-9DDF-41E7-9998-B4915B2F67F4}" type="presParOf" srcId="{1C08E35C-ECF9-8A41-B2E6-B3445D82E527}" destId="{E26A90D0-3E68-204C-9551-B3F13ED8BEEA}" srcOrd="0" destOrd="0" presId="urn:microsoft.com/office/officeart/2005/8/layout/lProcess2"/>
    <dgm:cxn modelId="{E0640669-B3AB-4B69-A042-4A593817F178}" type="presParOf" srcId="{1C08E35C-ECF9-8A41-B2E6-B3445D82E527}" destId="{5AD65A63-8893-F444-9CD7-994F0EA31F6C}" srcOrd="1" destOrd="0" presId="urn:microsoft.com/office/officeart/2005/8/layout/lProcess2"/>
    <dgm:cxn modelId="{61589258-9755-4FA4-91AE-54E0CF81A31F}" type="presParOf" srcId="{1C08E35C-ECF9-8A41-B2E6-B3445D82E527}" destId="{7FB50CAF-038E-CB42-A73D-42D67C52012A}" srcOrd="2" destOrd="0" presId="urn:microsoft.com/office/officeart/2005/8/layout/lProcess2"/>
    <dgm:cxn modelId="{A53EF982-F469-4A21-BB0F-9492BCC94E8D}" type="presParOf" srcId="{7FB50CAF-038E-CB42-A73D-42D67C52012A}" destId="{7BE711B6-0ADE-3646-8E12-5330E28FCAD3}" srcOrd="0" destOrd="0" presId="urn:microsoft.com/office/officeart/2005/8/layout/lProcess2"/>
    <dgm:cxn modelId="{420F23C1-AA79-4D5D-AFE0-43C0EC94AB57}" type="presParOf" srcId="{3333D2E5-04F5-AC43-94D0-A88A490EB655}" destId="{79D55013-363C-8449-9922-37264BC64A73}" srcOrd="5" destOrd="0" presId="urn:microsoft.com/office/officeart/2005/8/layout/lProcess2"/>
    <dgm:cxn modelId="{C0A8E8BE-0DBF-44CE-BBBD-5AA165079EE3}" type="presParOf" srcId="{3333D2E5-04F5-AC43-94D0-A88A490EB655}" destId="{92A71914-D609-1C4B-949E-812D6D7399EA}" srcOrd="6" destOrd="0" presId="urn:microsoft.com/office/officeart/2005/8/layout/lProcess2"/>
    <dgm:cxn modelId="{9F1628B9-1C47-4DD0-8DB8-E37EE74ADEC7}" type="presParOf" srcId="{92A71914-D609-1C4B-949E-812D6D7399EA}" destId="{A1024A90-DFB4-9846-8EA8-D6B558BD999D}" srcOrd="0" destOrd="0" presId="urn:microsoft.com/office/officeart/2005/8/layout/lProcess2"/>
    <dgm:cxn modelId="{9B8D5083-A469-40A8-A71A-162FC8F58E2B}" type="presParOf" srcId="{92A71914-D609-1C4B-949E-812D6D7399EA}" destId="{17D3F4D7-C913-1741-A985-ED4CD801F9E4}" srcOrd="1" destOrd="0" presId="urn:microsoft.com/office/officeart/2005/8/layout/lProcess2"/>
    <dgm:cxn modelId="{EF7237A9-F103-45CB-9328-0B9E445F687B}" type="presParOf" srcId="{92A71914-D609-1C4B-949E-812D6D7399EA}" destId="{C834AED2-8469-F54A-926A-C5103A6CA8E7}" srcOrd="2" destOrd="0" presId="urn:microsoft.com/office/officeart/2005/8/layout/lProcess2"/>
    <dgm:cxn modelId="{40C34D6D-D61D-4BCB-8EE2-FCFCFB4627B9}" type="presParOf" srcId="{C834AED2-8469-F54A-926A-C5103A6CA8E7}" destId="{A9E10947-68BC-8340-8FCA-E6A2E38165F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93BBF-8BCA-4F25-B0F7-A7502DCAF993}"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EC456B94-408F-4CB7-8B3D-7D560422CA91}">
      <dgm:prSet phldrT="[Text]"/>
      <dgm:spPr/>
      <dgm:t>
        <a:bodyPr/>
        <a:lstStyle/>
        <a:p>
          <a:endParaRPr lang="en-GB" dirty="0" smtClean="0"/>
        </a:p>
        <a:p>
          <a:r>
            <a:rPr lang="en-GB" dirty="0" smtClean="0"/>
            <a:t>person </a:t>
          </a:r>
        </a:p>
        <a:p>
          <a:endParaRPr lang="en-GB" dirty="0"/>
        </a:p>
      </dgm:t>
    </dgm:pt>
    <dgm:pt modelId="{390CF9B4-1877-4728-88D9-879500C2A748}" type="parTrans" cxnId="{B6A026A1-FF4B-419A-B1BC-8E750ACD9DE2}">
      <dgm:prSet/>
      <dgm:spPr/>
      <dgm:t>
        <a:bodyPr/>
        <a:lstStyle/>
        <a:p>
          <a:endParaRPr lang="en-GB"/>
        </a:p>
      </dgm:t>
    </dgm:pt>
    <dgm:pt modelId="{B11156BC-C380-4C4F-946E-2C66FC210C76}" type="sibTrans" cxnId="{B6A026A1-FF4B-419A-B1BC-8E750ACD9DE2}">
      <dgm:prSet/>
      <dgm:spPr/>
      <dgm:t>
        <a:bodyPr/>
        <a:lstStyle/>
        <a:p>
          <a:endParaRPr lang="en-GB"/>
        </a:p>
      </dgm:t>
    </dgm:pt>
    <dgm:pt modelId="{0D71310F-681C-4548-BBBD-B9650C973D96}">
      <dgm:prSet phldrT="[Text]"/>
      <dgm:spPr/>
      <dgm:t>
        <a:bodyPr/>
        <a:lstStyle/>
        <a:p>
          <a:r>
            <a:rPr lang="en-GB" dirty="0" smtClean="0"/>
            <a:t>Feeling empowered by digital services on demand  - accessing  information and your record </a:t>
          </a:r>
          <a:endParaRPr lang="en-GB" dirty="0"/>
        </a:p>
      </dgm:t>
    </dgm:pt>
    <dgm:pt modelId="{C87C161C-5C09-41C9-A4C2-3EB0241481BF}" type="parTrans" cxnId="{19961DEA-5287-48AB-9DB9-2205D93BD998}">
      <dgm:prSet/>
      <dgm:spPr/>
      <dgm:t>
        <a:bodyPr/>
        <a:lstStyle/>
        <a:p>
          <a:endParaRPr lang="en-GB"/>
        </a:p>
      </dgm:t>
    </dgm:pt>
    <dgm:pt modelId="{226C2DC5-03E4-43D4-B361-3A57099443FF}" type="sibTrans" cxnId="{19961DEA-5287-48AB-9DB9-2205D93BD998}">
      <dgm:prSet/>
      <dgm:spPr/>
      <dgm:t>
        <a:bodyPr/>
        <a:lstStyle/>
        <a:p>
          <a:endParaRPr lang="en-GB"/>
        </a:p>
      </dgm:t>
    </dgm:pt>
    <dgm:pt modelId="{70D1E66E-484E-4446-ADE4-90ABCA112A4D}">
      <dgm:prSet phldrT="[Text]"/>
      <dgm:spPr/>
      <dgm:t>
        <a:bodyPr/>
        <a:lstStyle/>
        <a:p>
          <a:r>
            <a:rPr lang="en-GB" dirty="0" smtClean="0"/>
            <a:t>Experiencing a consistent and personalised service that reflects todays digital world </a:t>
          </a:r>
          <a:endParaRPr lang="en-GB" dirty="0"/>
        </a:p>
      </dgm:t>
    </dgm:pt>
    <dgm:pt modelId="{6AA80331-C204-4E77-AE69-4F8D367CBCB2}" type="parTrans" cxnId="{08050261-C905-46A4-AF4A-ECF266F9F4D8}">
      <dgm:prSet/>
      <dgm:spPr/>
      <dgm:t>
        <a:bodyPr/>
        <a:lstStyle/>
        <a:p>
          <a:endParaRPr lang="en-GB"/>
        </a:p>
      </dgm:t>
    </dgm:pt>
    <dgm:pt modelId="{9E382B7A-B57A-4D30-A60D-8A06FFCD9BE6}" type="sibTrans" cxnId="{08050261-C905-46A4-AF4A-ECF266F9F4D8}">
      <dgm:prSet/>
      <dgm:spPr/>
      <dgm:t>
        <a:bodyPr/>
        <a:lstStyle/>
        <a:p>
          <a:endParaRPr lang="en-GB"/>
        </a:p>
      </dgm:t>
    </dgm:pt>
    <dgm:pt modelId="{55BF7E51-6A94-46C2-99B6-0672C874CC84}">
      <dgm:prSet phldrT="[Text]"/>
      <dgm:spPr/>
      <dgm:t>
        <a:bodyPr/>
        <a:lstStyle/>
        <a:p>
          <a:r>
            <a:rPr lang="en-GB" dirty="0" smtClean="0"/>
            <a:t>Having peace of mind through a personal care community </a:t>
          </a:r>
          <a:endParaRPr lang="en-GB" dirty="0"/>
        </a:p>
      </dgm:t>
    </dgm:pt>
    <dgm:pt modelId="{C06E6B5E-D942-4760-BB15-94ED80718C2A}" type="parTrans" cxnId="{EB32BBA1-50DD-421A-95AE-2B4E7F288FE5}">
      <dgm:prSet/>
      <dgm:spPr/>
      <dgm:t>
        <a:bodyPr/>
        <a:lstStyle/>
        <a:p>
          <a:endParaRPr lang="en-GB"/>
        </a:p>
      </dgm:t>
    </dgm:pt>
    <dgm:pt modelId="{9D66924F-C2B6-4340-A700-7506332AA64F}" type="sibTrans" cxnId="{EB32BBA1-50DD-421A-95AE-2B4E7F288FE5}">
      <dgm:prSet/>
      <dgm:spPr/>
      <dgm:t>
        <a:bodyPr/>
        <a:lstStyle/>
        <a:p>
          <a:endParaRPr lang="en-GB"/>
        </a:p>
      </dgm:t>
    </dgm:pt>
    <dgm:pt modelId="{58024A9D-4203-45F9-B4E9-8CEEEFB299A7}">
      <dgm:prSet phldrT="[Text]"/>
      <dgm:spPr/>
      <dgm:t>
        <a:bodyPr/>
        <a:lstStyle/>
        <a:p>
          <a:r>
            <a:rPr lang="en-GB" dirty="0" smtClean="0"/>
            <a:t>Gaining safer, relevant advice any time; accessing professionals when it matters through </a:t>
          </a:r>
          <a:r>
            <a:rPr lang="en-GB" dirty="0" err="1" smtClean="0"/>
            <a:t>telecare</a:t>
          </a:r>
          <a:r>
            <a:rPr lang="en-GB" dirty="0" smtClean="0"/>
            <a:t> and VC technology </a:t>
          </a:r>
          <a:endParaRPr lang="en-GB" dirty="0"/>
        </a:p>
      </dgm:t>
    </dgm:pt>
    <dgm:pt modelId="{00F4F33F-9557-460F-91C9-2D4E8A1A7EF6}" type="parTrans" cxnId="{BFB9E59C-E2EB-449D-B082-2D935DC7E16E}">
      <dgm:prSet/>
      <dgm:spPr/>
      <dgm:t>
        <a:bodyPr/>
        <a:lstStyle/>
        <a:p>
          <a:endParaRPr lang="en-GB"/>
        </a:p>
      </dgm:t>
    </dgm:pt>
    <dgm:pt modelId="{CC0A8D68-DEFC-417B-A1D0-E9ADB957C5AE}" type="sibTrans" cxnId="{BFB9E59C-E2EB-449D-B082-2D935DC7E16E}">
      <dgm:prSet/>
      <dgm:spPr/>
      <dgm:t>
        <a:bodyPr/>
        <a:lstStyle/>
        <a:p>
          <a:endParaRPr lang="en-GB"/>
        </a:p>
      </dgm:t>
    </dgm:pt>
    <dgm:pt modelId="{A5D07E15-0A31-4298-84FF-89271C42606C}" type="pres">
      <dgm:prSet presAssocID="{72E93BBF-8BCA-4F25-B0F7-A7502DCAF993}" presName="cycle" presStyleCnt="0">
        <dgm:presLayoutVars>
          <dgm:chMax val="1"/>
          <dgm:dir/>
          <dgm:animLvl val="ctr"/>
          <dgm:resizeHandles val="exact"/>
        </dgm:presLayoutVars>
      </dgm:prSet>
      <dgm:spPr/>
      <dgm:t>
        <a:bodyPr/>
        <a:lstStyle/>
        <a:p>
          <a:endParaRPr lang="en-GB"/>
        </a:p>
      </dgm:t>
    </dgm:pt>
    <dgm:pt modelId="{61529B0B-AD41-4493-9DFF-F9050771EEB3}" type="pres">
      <dgm:prSet presAssocID="{EC456B94-408F-4CB7-8B3D-7D560422CA91}" presName="centerShape" presStyleLbl="node0" presStyleIdx="0" presStyleCnt="1"/>
      <dgm:spPr/>
      <dgm:t>
        <a:bodyPr/>
        <a:lstStyle/>
        <a:p>
          <a:endParaRPr lang="en-GB"/>
        </a:p>
      </dgm:t>
    </dgm:pt>
    <dgm:pt modelId="{0D17B478-F52A-4AD0-9CDC-361DFD36F886}" type="pres">
      <dgm:prSet presAssocID="{C87C161C-5C09-41C9-A4C2-3EB0241481BF}" presName="Name9" presStyleLbl="parChTrans1D2" presStyleIdx="0" presStyleCnt="4"/>
      <dgm:spPr/>
      <dgm:t>
        <a:bodyPr/>
        <a:lstStyle/>
        <a:p>
          <a:endParaRPr lang="en-GB"/>
        </a:p>
      </dgm:t>
    </dgm:pt>
    <dgm:pt modelId="{787A5CDB-4E1D-4AA7-AFB4-CC576FC1F947}" type="pres">
      <dgm:prSet presAssocID="{C87C161C-5C09-41C9-A4C2-3EB0241481BF}" presName="connTx" presStyleLbl="parChTrans1D2" presStyleIdx="0" presStyleCnt="4"/>
      <dgm:spPr/>
      <dgm:t>
        <a:bodyPr/>
        <a:lstStyle/>
        <a:p>
          <a:endParaRPr lang="en-GB"/>
        </a:p>
      </dgm:t>
    </dgm:pt>
    <dgm:pt modelId="{BE79D41C-2291-42B7-AE78-152D0A3290F4}" type="pres">
      <dgm:prSet presAssocID="{0D71310F-681C-4548-BBBD-B9650C973D96}" presName="node" presStyleLbl="node1" presStyleIdx="0" presStyleCnt="4" custScaleX="189035" custScaleY="162954" custRadScaleRad="185847" custRadScaleInc="124423">
        <dgm:presLayoutVars>
          <dgm:bulletEnabled val="1"/>
        </dgm:presLayoutVars>
      </dgm:prSet>
      <dgm:spPr/>
      <dgm:t>
        <a:bodyPr/>
        <a:lstStyle/>
        <a:p>
          <a:endParaRPr lang="en-GB"/>
        </a:p>
      </dgm:t>
    </dgm:pt>
    <dgm:pt modelId="{1630B4C4-4E0C-4719-BE0D-394DAF3F67AC}" type="pres">
      <dgm:prSet presAssocID="{6AA80331-C204-4E77-AE69-4F8D367CBCB2}" presName="Name9" presStyleLbl="parChTrans1D2" presStyleIdx="1" presStyleCnt="4"/>
      <dgm:spPr/>
      <dgm:t>
        <a:bodyPr/>
        <a:lstStyle/>
        <a:p>
          <a:endParaRPr lang="en-GB"/>
        </a:p>
      </dgm:t>
    </dgm:pt>
    <dgm:pt modelId="{8A40C018-E9A7-477F-B8A8-BB424AD87BCC}" type="pres">
      <dgm:prSet presAssocID="{6AA80331-C204-4E77-AE69-4F8D367CBCB2}" presName="connTx" presStyleLbl="parChTrans1D2" presStyleIdx="1" presStyleCnt="4"/>
      <dgm:spPr/>
      <dgm:t>
        <a:bodyPr/>
        <a:lstStyle/>
        <a:p>
          <a:endParaRPr lang="en-GB"/>
        </a:p>
      </dgm:t>
    </dgm:pt>
    <dgm:pt modelId="{53779ECD-25B6-46AB-ACCA-A3C9699A7824}" type="pres">
      <dgm:prSet presAssocID="{70D1E66E-484E-4446-ADE4-90ABCA112A4D}" presName="node" presStyleLbl="node1" presStyleIdx="1" presStyleCnt="4" custScaleX="158821" custScaleY="136432" custRadScaleRad="172108" custRadScaleInc="41137">
        <dgm:presLayoutVars>
          <dgm:bulletEnabled val="1"/>
        </dgm:presLayoutVars>
      </dgm:prSet>
      <dgm:spPr/>
      <dgm:t>
        <a:bodyPr/>
        <a:lstStyle/>
        <a:p>
          <a:endParaRPr lang="en-GB"/>
        </a:p>
      </dgm:t>
    </dgm:pt>
    <dgm:pt modelId="{CE68A9C4-DE74-4AC4-ACDA-97CDD969DA5E}" type="pres">
      <dgm:prSet presAssocID="{C06E6B5E-D942-4760-BB15-94ED80718C2A}" presName="Name9" presStyleLbl="parChTrans1D2" presStyleIdx="2" presStyleCnt="4"/>
      <dgm:spPr/>
      <dgm:t>
        <a:bodyPr/>
        <a:lstStyle/>
        <a:p>
          <a:endParaRPr lang="en-GB"/>
        </a:p>
      </dgm:t>
    </dgm:pt>
    <dgm:pt modelId="{88695571-B642-4261-B879-7FC821F35F9F}" type="pres">
      <dgm:prSet presAssocID="{C06E6B5E-D942-4760-BB15-94ED80718C2A}" presName="connTx" presStyleLbl="parChTrans1D2" presStyleIdx="2" presStyleCnt="4"/>
      <dgm:spPr/>
      <dgm:t>
        <a:bodyPr/>
        <a:lstStyle/>
        <a:p>
          <a:endParaRPr lang="en-GB"/>
        </a:p>
      </dgm:t>
    </dgm:pt>
    <dgm:pt modelId="{A3EE6FD9-74F6-436C-B536-72CA7F371691}" type="pres">
      <dgm:prSet presAssocID="{55BF7E51-6A94-46C2-99B6-0672C874CC84}" presName="node" presStyleLbl="node1" presStyleIdx="2" presStyleCnt="4" custRadScaleRad="138656" custRadScaleInc="92989">
        <dgm:presLayoutVars>
          <dgm:bulletEnabled val="1"/>
        </dgm:presLayoutVars>
      </dgm:prSet>
      <dgm:spPr/>
      <dgm:t>
        <a:bodyPr/>
        <a:lstStyle/>
        <a:p>
          <a:endParaRPr lang="en-GB"/>
        </a:p>
      </dgm:t>
    </dgm:pt>
    <dgm:pt modelId="{DE764921-8F13-48C6-9C5E-4E688A9AC76E}" type="pres">
      <dgm:prSet presAssocID="{00F4F33F-9557-460F-91C9-2D4E8A1A7EF6}" presName="Name9" presStyleLbl="parChTrans1D2" presStyleIdx="3" presStyleCnt="4"/>
      <dgm:spPr/>
      <dgm:t>
        <a:bodyPr/>
        <a:lstStyle/>
        <a:p>
          <a:endParaRPr lang="en-GB"/>
        </a:p>
      </dgm:t>
    </dgm:pt>
    <dgm:pt modelId="{0051E14E-7FEE-4D40-8C20-096C9A4DB66B}" type="pres">
      <dgm:prSet presAssocID="{00F4F33F-9557-460F-91C9-2D4E8A1A7EF6}" presName="connTx" presStyleLbl="parChTrans1D2" presStyleIdx="3" presStyleCnt="4"/>
      <dgm:spPr/>
      <dgm:t>
        <a:bodyPr/>
        <a:lstStyle/>
        <a:p>
          <a:endParaRPr lang="en-GB"/>
        </a:p>
      </dgm:t>
    </dgm:pt>
    <dgm:pt modelId="{724B0A12-6B33-47CF-9F12-3A8518615FA6}" type="pres">
      <dgm:prSet presAssocID="{58024A9D-4203-45F9-B4E9-8CEEEFB299A7}" presName="node" presStyleLbl="node1" presStyleIdx="3" presStyleCnt="4" custScaleX="218397" custScaleY="157848" custRadScaleRad="166572" custRadScaleInc="46845">
        <dgm:presLayoutVars>
          <dgm:bulletEnabled val="1"/>
        </dgm:presLayoutVars>
      </dgm:prSet>
      <dgm:spPr/>
      <dgm:t>
        <a:bodyPr/>
        <a:lstStyle/>
        <a:p>
          <a:endParaRPr lang="en-GB"/>
        </a:p>
      </dgm:t>
    </dgm:pt>
  </dgm:ptLst>
  <dgm:cxnLst>
    <dgm:cxn modelId="{B6A026A1-FF4B-419A-B1BC-8E750ACD9DE2}" srcId="{72E93BBF-8BCA-4F25-B0F7-A7502DCAF993}" destId="{EC456B94-408F-4CB7-8B3D-7D560422CA91}" srcOrd="0" destOrd="0" parTransId="{390CF9B4-1877-4728-88D9-879500C2A748}" sibTransId="{B11156BC-C380-4C4F-946E-2C66FC210C76}"/>
    <dgm:cxn modelId="{BB4C8326-051E-438F-8D92-F88B1DA4AC81}" type="presOf" srcId="{EC456B94-408F-4CB7-8B3D-7D560422CA91}" destId="{61529B0B-AD41-4493-9DFF-F9050771EEB3}" srcOrd="0" destOrd="0" presId="urn:microsoft.com/office/officeart/2005/8/layout/radial1"/>
    <dgm:cxn modelId="{3D55E60A-6D47-43C4-B93D-9B0ACE2A7CDB}" type="presOf" srcId="{58024A9D-4203-45F9-B4E9-8CEEEFB299A7}" destId="{724B0A12-6B33-47CF-9F12-3A8518615FA6}" srcOrd="0" destOrd="0" presId="urn:microsoft.com/office/officeart/2005/8/layout/radial1"/>
    <dgm:cxn modelId="{E72D478B-5708-48EA-8CFB-32A3A33D35FB}" type="presOf" srcId="{0D71310F-681C-4548-BBBD-B9650C973D96}" destId="{BE79D41C-2291-42B7-AE78-152D0A3290F4}" srcOrd="0" destOrd="0" presId="urn:microsoft.com/office/officeart/2005/8/layout/radial1"/>
    <dgm:cxn modelId="{08050261-C905-46A4-AF4A-ECF266F9F4D8}" srcId="{EC456B94-408F-4CB7-8B3D-7D560422CA91}" destId="{70D1E66E-484E-4446-ADE4-90ABCA112A4D}" srcOrd="1" destOrd="0" parTransId="{6AA80331-C204-4E77-AE69-4F8D367CBCB2}" sibTransId="{9E382B7A-B57A-4D30-A60D-8A06FFCD9BE6}"/>
    <dgm:cxn modelId="{1837956D-ACE3-4E9B-8786-77317F898269}" type="presOf" srcId="{55BF7E51-6A94-46C2-99B6-0672C874CC84}" destId="{A3EE6FD9-74F6-436C-B536-72CA7F371691}" srcOrd="0" destOrd="0" presId="urn:microsoft.com/office/officeart/2005/8/layout/radial1"/>
    <dgm:cxn modelId="{D26A53BE-28B7-42A6-BF63-1FA5D1DAB5D8}" type="presOf" srcId="{6AA80331-C204-4E77-AE69-4F8D367CBCB2}" destId="{1630B4C4-4E0C-4719-BE0D-394DAF3F67AC}" srcOrd="0" destOrd="0" presId="urn:microsoft.com/office/officeart/2005/8/layout/radial1"/>
    <dgm:cxn modelId="{19961DEA-5287-48AB-9DB9-2205D93BD998}" srcId="{EC456B94-408F-4CB7-8B3D-7D560422CA91}" destId="{0D71310F-681C-4548-BBBD-B9650C973D96}" srcOrd="0" destOrd="0" parTransId="{C87C161C-5C09-41C9-A4C2-3EB0241481BF}" sibTransId="{226C2DC5-03E4-43D4-B361-3A57099443FF}"/>
    <dgm:cxn modelId="{446E121C-4A00-40DE-B08C-C3E7E687C412}" type="presOf" srcId="{C06E6B5E-D942-4760-BB15-94ED80718C2A}" destId="{88695571-B642-4261-B879-7FC821F35F9F}" srcOrd="1" destOrd="0" presId="urn:microsoft.com/office/officeart/2005/8/layout/radial1"/>
    <dgm:cxn modelId="{6A1ACEBE-546D-42C1-8145-A6779D50D907}" type="presOf" srcId="{C87C161C-5C09-41C9-A4C2-3EB0241481BF}" destId="{787A5CDB-4E1D-4AA7-AFB4-CC576FC1F947}" srcOrd="1" destOrd="0" presId="urn:microsoft.com/office/officeart/2005/8/layout/radial1"/>
    <dgm:cxn modelId="{36FBF546-A00F-4B4E-AAC1-CC5D8B9FCEB0}" type="presOf" srcId="{00F4F33F-9557-460F-91C9-2D4E8A1A7EF6}" destId="{0051E14E-7FEE-4D40-8C20-096C9A4DB66B}" srcOrd="1" destOrd="0" presId="urn:microsoft.com/office/officeart/2005/8/layout/radial1"/>
    <dgm:cxn modelId="{DB1EFCE3-3130-4E41-B8FE-73273E31274D}" type="presOf" srcId="{00F4F33F-9557-460F-91C9-2D4E8A1A7EF6}" destId="{DE764921-8F13-48C6-9C5E-4E688A9AC76E}" srcOrd="0" destOrd="0" presId="urn:microsoft.com/office/officeart/2005/8/layout/radial1"/>
    <dgm:cxn modelId="{C035051C-E3A4-4F21-BE51-DAFF27BA2F16}" type="presOf" srcId="{72E93BBF-8BCA-4F25-B0F7-A7502DCAF993}" destId="{A5D07E15-0A31-4298-84FF-89271C42606C}" srcOrd="0" destOrd="0" presId="urn:microsoft.com/office/officeart/2005/8/layout/radial1"/>
    <dgm:cxn modelId="{BFB9E59C-E2EB-449D-B082-2D935DC7E16E}" srcId="{EC456B94-408F-4CB7-8B3D-7D560422CA91}" destId="{58024A9D-4203-45F9-B4E9-8CEEEFB299A7}" srcOrd="3" destOrd="0" parTransId="{00F4F33F-9557-460F-91C9-2D4E8A1A7EF6}" sibTransId="{CC0A8D68-DEFC-417B-A1D0-E9ADB957C5AE}"/>
    <dgm:cxn modelId="{C2D29992-5019-4298-AD9B-F8A874AF544B}" type="presOf" srcId="{C06E6B5E-D942-4760-BB15-94ED80718C2A}" destId="{CE68A9C4-DE74-4AC4-ACDA-97CDD969DA5E}" srcOrd="0" destOrd="0" presId="urn:microsoft.com/office/officeart/2005/8/layout/radial1"/>
    <dgm:cxn modelId="{ECC28FBB-11FD-4D6E-A4AC-BB3E79B6633D}" type="presOf" srcId="{6AA80331-C204-4E77-AE69-4F8D367CBCB2}" destId="{8A40C018-E9A7-477F-B8A8-BB424AD87BCC}" srcOrd="1" destOrd="0" presId="urn:microsoft.com/office/officeart/2005/8/layout/radial1"/>
    <dgm:cxn modelId="{9A9C7008-4682-4EF0-B2E6-4F07AE82C6BC}" type="presOf" srcId="{70D1E66E-484E-4446-ADE4-90ABCA112A4D}" destId="{53779ECD-25B6-46AB-ACCA-A3C9699A7824}" srcOrd="0" destOrd="0" presId="urn:microsoft.com/office/officeart/2005/8/layout/radial1"/>
    <dgm:cxn modelId="{1DABA226-030F-4473-83BD-4A36B883D039}" type="presOf" srcId="{C87C161C-5C09-41C9-A4C2-3EB0241481BF}" destId="{0D17B478-F52A-4AD0-9CDC-361DFD36F886}" srcOrd="0" destOrd="0" presId="urn:microsoft.com/office/officeart/2005/8/layout/radial1"/>
    <dgm:cxn modelId="{EB32BBA1-50DD-421A-95AE-2B4E7F288FE5}" srcId="{EC456B94-408F-4CB7-8B3D-7D560422CA91}" destId="{55BF7E51-6A94-46C2-99B6-0672C874CC84}" srcOrd="2" destOrd="0" parTransId="{C06E6B5E-D942-4760-BB15-94ED80718C2A}" sibTransId="{9D66924F-C2B6-4340-A700-7506332AA64F}"/>
    <dgm:cxn modelId="{CC33867B-6529-400C-B2EC-25EEC053BA37}" type="presParOf" srcId="{A5D07E15-0A31-4298-84FF-89271C42606C}" destId="{61529B0B-AD41-4493-9DFF-F9050771EEB3}" srcOrd="0" destOrd="0" presId="urn:microsoft.com/office/officeart/2005/8/layout/radial1"/>
    <dgm:cxn modelId="{74611213-8998-493F-9069-E2BBD4552A27}" type="presParOf" srcId="{A5D07E15-0A31-4298-84FF-89271C42606C}" destId="{0D17B478-F52A-4AD0-9CDC-361DFD36F886}" srcOrd="1" destOrd="0" presId="urn:microsoft.com/office/officeart/2005/8/layout/radial1"/>
    <dgm:cxn modelId="{3AECF868-42D4-4108-8A3B-C827C1CD2297}" type="presParOf" srcId="{0D17B478-F52A-4AD0-9CDC-361DFD36F886}" destId="{787A5CDB-4E1D-4AA7-AFB4-CC576FC1F947}" srcOrd="0" destOrd="0" presId="urn:microsoft.com/office/officeart/2005/8/layout/radial1"/>
    <dgm:cxn modelId="{F7C7C27C-6AF8-4E46-9700-3BE2D4A2BA79}" type="presParOf" srcId="{A5D07E15-0A31-4298-84FF-89271C42606C}" destId="{BE79D41C-2291-42B7-AE78-152D0A3290F4}" srcOrd="2" destOrd="0" presId="urn:microsoft.com/office/officeart/2005/8/layout/radial1"/>
    <dgm:cxn modelId="{AFC374E4-4A62-4FE7-8E94-E566A09BE1CE}" type="presParOf" srcId="{A5D07E15-0A31-4298-84FF-89271C42606C}" destId="{1630B4C4-4E0C-4719-BE0D-394DAF3F67AC}" srcOrd="3" destOrd="0" presId="urn:microsoft.com/office/officeart/2005/8/layout/radial1"/>
    <dgm:cxn modelId="{46DC7F10-6715-4AD2-8D1D-C51F80A0E024}" type="presParOf" srcId="{1630B4C4-4E0C-4719-BE0D-394DAF3F67AC}" destId="{8A40C018-E9A7-477F-B8A8-BB424AD87BCC}" srcOrd="0" destOrd="0" presId="urn:microsoft.com/office/officeart/2005/8/layout/radial1"/>
    <dgm:cxn modelId="{C0C30D1E-941B-4395-B160-FA5BD74FF62E}" type="presParOf" srcId="{A5D07E15-0A31-4298-84FF-89271C42606C}" destId="{53779ECD-25B6-46AB-ACCA-A3C9699A7824}" srcOrd="4" destOrd="0" presId="urn:microsoft.com/office/officeart/2005/8/layout/radial1"/>
    <dgm:cxn modelId="{D003996B-3F78-46A1-A016-49052BBB22C8}" type="presParOf" srcId="{A5D07E15-0A31-4298-84FF-89271C42606C}" destId="{CE68A9C4-DE74-4AC4-ACDA-97CDD969DA5E}" srcOrd="5" destOrd="0" presId="urn:microsoft.com/office/officeart/2005/8/layout/radial1"/>
    <dgm:cxn modelId="{1C8975C6-8655-4349-BE79-0B16A2F4A354}" type="presParOf" srcId="{CE68A9C4-DE74-4AC4-ACDA-97CDD969DA5E}" destId="{88695571-B642-4261-B879-7FC821F35F9F}" srcOrd="0" destOrd="0" presId="urn:microsoft.com/office/officeart/2005/8/layout/radial1"/>
    <dgm:cxn modelId="{EAEC57AB-0B3E-40DB-8215-9501212F5577}" type="presParOf" srcId="{A5D07E15-0A31-4298-84FF-89271C42606C}" destId="{A3EE6FD9-74F6-436C-B536-72CA7F371691}" srcOrd="6" destOrd="0" presId="urn:microsoft.com/office/officeart/2005/8/layout/radial1"/>
    <dgm:cxn modelId="{6BB02A4A-6DD0-47B2-9443-0A57BFB26868}" type="presParOf" srcId="{A5D07E15-0A31-4298-84FF-89271C42606C}" destId="{DE764921-8F13-48C6-9C5E-4E688A9AC76E}" srcOrd="7" destOrd="0" presId="urn:microsoft.com/office/officeart/2005/8/layout/radial1"/>
    <dgm:cxn modelId="{5C3389D0-D0A1-4CF9-804A-B3A220AEE623}" type="presParOf" srcId="{DE764921-8F13-48C6-9C5E-4E688A9AC76E}" destId="{0051E14E-7FEE-4D40-8C20-096C9A4DB66B}" srcOrd="0" destOrd="0" presId="urn:microsoft.com/office/officeart/2005/8/layout/radial1"/>
    <dgm:cxn modelId="{FEEA537F-7C4C-4067-A8AD-C90915DCDF93}" type="presParOf" srcId="{A5D07E15-0A31-4298-84FF-89271C42606C}" destId="{724B0A12-6B33-47CF-9F12-3A8518615FA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3E7E1-ECF9-5247-B705-B23672EE27CC}">
      <dsp:nvSpPr>
        <dsp:cNvPr id="0" name=""/>
        <dsp:cNvSpPr/>
      </dsp:nvSpPr>
      <dsp:spPr>
        <a:xfrm>
          <a:off x="2841240" y="1282039"/>
          <a:ext cx="1575518" cy="157728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BC472EA2-C638-504F-A900-5C72F6BE2AC5}">
      <dsp:nvSpPr>
        <dsp:cNvPr id="0" name=""/>
        <dsp:cNvSpPr/>
      </dsp:nvSpPr>
      <dsp:spPr>
        <a:xfrm>
          <a:off x="2715199" y="0"/>
          <a:ext cx="1827600" cy="1057847"/>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Comorbidity</a:t>
          </a:r>
          <a:endParaRPr lang="en-US" sz="2800" kern="1200" dirty="0"/>
        </a:p>
      </dsp:txBody>
      <dsp:txXfrm>
        <a:off x="2715199" y="0"/>
        <a:ext cx="1827600" cy="1057847"/>
      </dsp:txXfrm>
    </dsp:sp>
    <dsp:sp modelId="{2F9900D0-0FC9-C34B-8500-0E792729A49C}">
      <dsp:nvSpPr>
        <dsp:cNvPr id="0" name=""/>
        <dsp:cNvSpPr/>
      </dsp:nvSpPr>
      <dsp:spPr>
        <a:xfrm>
          <a:off x="3440568" y="1718214"/>
          <a:ext cx="1575518" cy="157551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73E6A3F-F5C3-654A-9ECC-276A23FBD428}">
      <dsp:nvSpPr>
        <dsp:cNvPr id="0" name=""/>
        <dsp:cNvSpPr/>
      </dsp:nvSpPr>
      <dsp:spPr>
        <a:xfrm>
          <a:off x="5141497" y="1395458"/>
          <a:ext cx="1638538" cy="1147877"/>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Cognition</a:t>
          </a:r>
          <a:endParaRPr lang="en-US" sz="2800" kern="1200" dirty="0"/>
        </a:p>
      </dsp:txBody>
      <dsp:txXfrm>
        <a:off x="5141497" y="1395458"/>
        <a:ext cx="1638538" cy="1147877"/>
      </dsp:txXfrm>
    </dsp:sp>
    <dsp:sp modelId="{120EAC07-EB22-5545-A6C3-4B91EB3FBE02}">
      <dsp:nvSpPr>
        <dsp:cNvPr id="0" name=""/>
        <dsp:cNvSpPr/>
      </dsp:nvSpPr>
      <dsp:spPr>
        <a:xfrm>
          <a:off x="3211802" y="2423146"/>
          <a:ext cx="1575518" cy="157551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31528E6-2D31-3D43-8A96-CAC276600701}">
      <dsp:nvSpPr>
        <dsp:cNvPr id="0" name=""/>
        <dsp:cNvSpPr/>
      </dsp:nvSpPr>
      <dsp:spPr>
        <a:xfrm>
          <a:off x="4889414" y="3353602"/>
          <a:ext cx="1638538" cy="1147877"/>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0" kern="1200" dirty="0" smtClean="0"/>
            <a:t>Frailty</a:t>
          </a:r>
          <a:endParaRPr lang="en-US" sz="2800" b="0" kern="1200" dirty="0"/>
        </a:p>
      </dsp:txBody>
      <dsp:txXfrm>
        <a:off x="4889414" y="3353602"/>
        <a:ext cx="1638538" cy="1147877"/>
      </dsp:txXfrm>
    </dsp:sp>
    <dsp:sp modelId="{A2B32D7A-C7ED-D243-AAC3-CCB22282739E}">
      <dsp:nvSpPr>
        <dsp:cNvPr id="0" name=""/>
        <dsp:cNvSpPr/>
      </dsp:nvSpPr>
      <dsp:spPr>
        <a:xfrm>
          <a:off x="2470679" y="2423146"/>
          <a:ext cx="1575518" cy="157551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3FCC477D-CC96-EF4A-856A-A92738B1A907}">
      <dsp:nvSpPr>
        <dsp:cNvPr id="0" name=""/>
        <dsp:cNvSpPr/>
      </dsp:nvSpPr>
      <dsp:spPr>
        <a:xfrm>
          <a:off x="730046" y="3353602"/>
          <a:ext cx="1638538" cy="1147877"/>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Acuity</a:t>
          </a:r>
          <a:endParaRPr lang="en-US" sz="2800" kern="1200" dirty="0"/>
        </a:p>
      </dsp:txBody>
      <dsp:txXfrm>
        <a:off x="730046" y="3353602"/>
        <a:ext cx="1638538" cy="1147877"/>
      </dsp:txXfrm>
    </dsp:sp>
    <dsp:sp modelId="{9D321B4E-B171-7748-8FE7-ADF366C82034}">
      <dsp:nvSpPr>
        <dsp:cNvPr id="0" name=""/>
        <dsp:cNvSpPr/>
      </dsp:nvSpPr>
      <dsp:spPr>
        <a:xfrm>
          <a:off x="2241913" y="1718214"/>
          <a:ext cx="1575518" cy="157551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16B2253-CC92-3145-B872-5FD2833DAFB5}">
      <dsp:nvSpPr>
        <dsp:cNvPr id="0" name=""/>
        <dsp:cNvSpPr/>
      </dsp:nvSpPr>
      <dsp:spPr>
        <a:xfrm>
          <a:off x="477963" y="1395458"/>
          <a:ext cx="1638538" cy="1147877"/>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Social</a:t>
          </a:r>
          <a:endParaRPr lang="en-US" sz="2800" kern="1200" dirty="0"/>
        </a:p>
      </dsp:txBody>
      <dsp:txXfrm>
        <a:off x="477963" y="1395458"/>
        <a:ext cx="1638538" cy="1147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1BD89-F331-2042-8339-2E870C5DBD81}">
      <dsp:nvSpPr>
        <dsp:cNvPr id="0" name=""/>
        <dsp:cNvSpPr/>
      </dsp:nvSpPr>
      <dsp:spPr>
        <a:xfrm>
          <a:off x="2031" y="0"/>
          <a:ext cx="1993106" cy="460365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Education </a:t>
          </a:r>
          <a:endParaRPr lang="en-US" sz="2500" kern="1200" dirty="0"/>
        </a:p>
      </dsp:txBody>
      <dsp:txXfrm>
        <a:off x="2031" y="0"/>
        <a:ext cx="1993106" cy="1381095"/>
      </dsp:txXfrm>
    </dsp:sp>
    <dsp:sp modelId="{E4B3BF04-3A27-2C41-B549-AA3FA93B586E}">
      <dsp:nvSpPr>
        <dsp:cNvPr id="0" name=""/>
        <dsp:cNvSpPr/>
      </dsp:nvSpPr>
      <dsp:spPr>
        <a:xfrm>
          <a:off x="2144620" y="0"/>
          <a:ext cx="1993106" cy="460365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Improvement</a:t>
          </a:r>
          <a:endParaRPr lang="en-US" sz="2500" kern="1200" dirty="0"/>
        </a:p>
      </dsp:txBody>
      <dsp:txXfrm>
        <a:off x="2144620" y="0"/>
        <a:ext cx="1993106" cy="1381095"/>
      </dsp:txXfrm>
    </dsp:sp>
    <dsp:sp modelId="{E26A90D0-3E68-204C-9551-B3F13ED8BEEA}">
      <dsp:nvSpPr>
        <dsp:cNvPr id="0" name=""/>
        <dsp:cNvSpPr/>
      </dsp:nvSpPr>
      <dsp:spPr>
        <a:xfrm>
          <a:off x="4287209" y="0"/>
          <a:ext cx="1993106" cy="460365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Research</a:t>
          </a:r>
          <a:endParaRPr lang="en-US" sz="2500" kern="1200" dirty="0"/>
        </a:p>
      </dsp:txBody>
      <dsp:txXfrm>
        <a:off x="4287209" y="0"/>
        <a:ext cx="1993106" cy="1381095"/>
      </dsp:txXfrm>
    </dsp:sp>
    <dsp:sp modelId="{A1024A90-DFB4-9846-8EA8-D6B558BD999D}">
      <dsp:nvSpPr>
        <dsp:cNvPr id="0" name=""/>
        <dsp:cNvSpPr/>
      </dsp:nvSpPr>
      <dsp:spPr>
        <a:xfrm>
          <a:off x="6429798" y="0"/>
          <a:ext cx="1993106" cy="460365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Policy</a:t>
          </a:r>
          <a:endParaRPr lang="en-US" sz="2500" kern="1200"/>
        </a:p>
      </dsp:txBody>
      <dsp:txXfrm>
        <a:off x="6429798" y="0"/>
        <a:ext cx="1993106" cy="1381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29B0B-AD41-4493-9DFF-F9050771EEB3}">
      <dsp:nvSpPr>
        <dsp:cNvPr id="0" name=""/>
        <dsp:cNvSpPr/>
      </dsp:nvSpPr>
      <dsp:spPr>
        <a:xfrm>
          <a:off x="2956108" y="2377766"/>
          <a:ext cx="1614573" cy="1614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GB" sz="2100" kern="1200" dirty="0" smtClean="0"/>
        </a:p>
        <a:p>
          <a:pPr lvl="0" algn="ctr" defTabSz="933450">
            <a:lnSpc>
              <a:spcPct val="90000"/>
            </a:lnSpc>
            <a:spcBef>
              <a:spcPct val="0"/>
            </a:spcBef>
            <a:spcAft>
              <a:spcPct val="35000"/>
            </a:spcAft>
          </a:pPr>
          <a:r>
            <a:rPr lang="en-GB" sz="2100" kern="1200" dirty="0" smtClean="0"/>
            <a:t>person </a:t>
          </a:r>
        </a:p>
        <a:p>
          <a:pPr lvl="0" algn="ctr" defTabSz="933450">
            <a:lnSpc>
              <a:spcPct val="90000"/>
            </a:lnSpc>
            <a:spcBef>
              <a:spcPct val="0"/>
            </a:spcBef>
            <a:spcAft>
              <a:spcPct val="35000"/>
            </a:spcAft>
          </a:pPr>
          <a:endParaRPr lang="en-GB" sz="2100" kern="1200" dirty="0"/>
        </a:p>
      </dsp:txBody>
      <dsp:txXfrm>
        <a:off x="3192557" y="2614215"/>
        <a:ext cx="1141675" cy="1141675"/>
      </dsp:txXfrm>
    </dsp:sp>
    <dsp:sp modelId="{0D17B478-F52A-4AD0-9CDC-361DFD36F886}">
      <dsp:nvSpPr>
        <dsp:cNvPr id="0" name=""/>
        <dsp:cNvSpPr/>
      </dsp:nvSpPr>
      <dsp:spPr>
        <a:xfrm rot="18593065">
          <a:off x="4184063" y="2337501"/>
          <a:ext cx="540737" cy="41247"/>
        </a:xfrm>
        <a:custGeom>
          <a:avLst/>
          <a:gdLst/>
          <a:ahLst/>
          <a:cxnLst/>
          <a:rect l="0" t="0" r="0" b="0"/>
          <a:pathLst>
            <a:path>
              <a:moveTo>
                <a:pt x="0" y="20623"/>
              </a:moveTo>
              <a:lnTo>
                <a:pt x="540737" y="206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40913" y="2344607"/>
        <a:ext cx="27036" cy="27036"/>
      </dsp:txXfrm>
    </dsp:sp>
    <dsp:sp modelId="{BE79D41C-2291-42B7-AE78-152D0A3290F4}">
      <dsp:nvSpPr>
        <dsp:cNvPr id="0" name=""/>
        <dsp:cNvSpPr/>
      </dsp:nvSpPr>
      <dsp:spPr>
        <a:xfrm>
          <a:off x="3993732" y="-232235"/>
          <a:ext cx="3052109" cy="26310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Feeling empowered by digital services on demand  - accessing  information and your record </a:t>
          </a:r>
          <a:endParaRPr lang="en-GB" sz="1300" kern="1200" dirty="0"/>
        </a:p>
      </dsp:txBody>
      <dsp:txXfrm>
        <a:off x="4440703" y="153068"/>
        <a:ext cx="2158167" cy="1860406"/>
      </dsp:txXfrm>
    </dsp:sp>
    <dsp:sp modelId="{1630B4C4-4E0C-4719-BE0D-394DAF3F67AC}">
      <dsp:nvSpPr>
        <dsp:cNvPr id="0" name=""/>
        <dsp:cNvSpPr/>
      </dsp:nvSpPr>
      <dsp:spPr>
        <a:xfrm rot="1719234">
          <a:off x="4450076" y="3636657"/>
          <a:ext cx="355024" cy="41247"/>
        </a:xfrm>
        <a:custGeom>
          <a:avLst/>
          <a:gdLst/>
          <a:ahLst/>
          <a:cxnLst/>
          <a:rect l="0" t="0" r="0" b="0"/>
          <a:pathLst>
            <a:path>
              <a:moveTo>
                <a:pt x="0" y="20623"/>
              </a:moveTo>
              <a:lnTo>
                <a:pt x="355024" y="206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618712" y="3648405"/>
        <a:ext cx="17751" cy="17751"/>
      </dsp:txXfrm>
    </dsp:sp>
    <dsp:sp modelId="{53779ECD-25B6-46AB-ACCA-A3C9699A7824}">
      <dsp:nvSpPr>
        <dsp:cNvPr id="0" name=""/>
        <dsp:cNvSpPr/>
      </dsp:nvSpPr>
      <dsp:spPr>
        <a:xfrm>
          <a:off x="4583037" y="3232150"/>
          <a:ext cx="2564281" cy="220279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Experiencing a consistent and personalised service that reflects todays digital world </a:t>
          </a:r>
          <a:endParaRPr lang="en-GB" sz="1300" kern="1200" dirty="0"/>
        </a:p>
      </dsp:txBody>
      <dsp:txXfrm>
        <a:off x="4958567" y="3554742"/>
        <a:ext cx="1813221" cy="1557611"/>
      </dsp:txXfrm>
    </dsp:sp>
    <dsp:sp modelId="{CE68A9C4-DE74-4AC4-ACDA-97CDD969DA5E}">
      <dsp:nvSpPr>
        <dsp:cNvPr id="0" name=""/>
        <dsp:cNvSpPr/>
      </dsp:nvSpPr>
      <dsp:spPr>
        <a:xfrm rot="7966129">
          <a:off x="2167070" y="4215320"/>
          <a:ext cx="1248501" cy="41247"/>
        </a:xfrm>
        <a:custGeom>
          <a:avLst/>
          <a:gdLst/>
          <a:ahLst/>
          <a:cxnLst/>
          <a:rect l="0" t="0" r="0" b="0"/>
          <a:pathLst>
            <a:path>
              <a:moveTo>
                <a:pt x="0" y="20623"/>
              </a:moveTo>
              <a:lnTo>
                <a:pt x="1248501" y="206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760109" y="4204731"/>
        <a:ext cx="62425" cy="62425"/>
      </dsp:txXfrm>
    </dsp:sp>
    <dsp:sp modelId="{A3EE6FD9-74F6-436C-B536-72CA7F371691}">
      <dsp:nvSpPr>
        <dsp:cNvPr id="0" name=""/>
        <dsp:cNvSpPr/>
      </dsp:nvSpPr>
      <dsp:spPr>
        <a:xfrm>
          <a:off x="1011960" y="4479548"/>
          <a:ext cx="1614573" cy="161457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Having peace of mind through a personal care community </a:t>
          </a:r>
          <a:endParaRPr lang="en-GB" sz="1300" kern="1200" dirty="0"/>
        </a:p>
      </dsp:txBody>
      <dsp:txXfrm>
        <a:off x="1248409" y="4715997"/>
        <a:ext cx="1141675" cy="1141675"/>
      </dsp:txXfrm>
    </dsp:sp>
    <dsp:sp modelId="{DE764921-8F13-48C6-9C5E-4E688A9AC76E}">
      <dsp:nvSpPr>
        <dsp:cNvPr id="0" name=""/>
        <dsp:cNvSpPr/>
      </dsp:nvSpPr>
      <dsp:spPr>
        <a:xfrm rot="12655595">
          <a:off x="3014688" y="2733987"/>
          <a:ext cx="60495" cy="41247"/>
        </a:xfrm>
        <a:custGeom>
          <a:avLst/>
          <a:gdLst/>
          <a:ahLst/>
          <a:cxnLst/>
          <a:rect l="0" t="0" r="0" b="0"/>
          <a:pathLst>
            <a:path>
              <a:moveTo>
                <a:pt x="0" y="20623"/>
              </a:moveTo>
              <a:lnTo>
                <a:pt x="60495" y="206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43423" y="2753098"/>
        <a:ext cx="3024" cy="3024"/>
      </dsp:txXfrm>
    </dsp:sp>
    <dsp:sp modelId="{724B0A12-6B33-47CF-9F12-3A8518615FA6}">
      <dsp:nvSpPr>
        <dsp:cNvPr id="0" name=""/>
        <dsp:cNvSpPr/>
      </dsp:nvSpPr>
      <dsp:spPr>
        <a:xfrm>
          <a:off x="-101476" y="651551"/>
          <a:ext cx="3526180" cy="254857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Gaining safer, relevant advice any time; accessing professionals when it matters through </a:t>
          </a:r>
          <a:r>
            <a:rPr lang="en-GB" sz="1300" kern="1200" dirty="0" err="1" smtClean="0"/>
            <a:t>telecare</a:t>
          </a:r>
          <a:r>
            <a:rPr lang="en-GB" sz="1300" kern="1200" dirty="0" smtClean="0"/>
            <a:t> and VC technology </a:t>
          </a:r>
          <a:endParaRPr lang="en-GB" sz="1300" kern="1200" dirty="0"/>
        </a:p>
      </dsp:txBody>
      <dsp:txXfrm>
        <a:off x="414921" y="1024781"/>
        <a:ext cx="2493386" cy="18021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67277-2ED2-44BC-ABAF-D7D9D24AC93A}" type="datetimeFigureOut">
              <a:rPr lang="en-GB" smtClean="0"/>
              <a:t>10/10/2019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A7F34-97E9-4FE3-B98C-951B0C1743A2}" type="slidenum">
              <a:rPr lang="en-GB" smtClean="0"/>
              <a:t>‹#›</a:t>
            </a:fld>
            <a:endParaRPr lang="en-GB"/>
          </a:p>
        </p:txBody>
      </p:sp>
    </p:spTree>
    <p:extLst>
      <p:ext uri="{BB962C8B-B14F-4D97-AF65-F5344CB8AC3E}">
        <p14:creationId xmlns:p14="http://schemas.microsoft.com/office/powerpoint/2010/main" val="51239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Redraw the graph</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284BFA12-5D46-4647-9B9B-AEC0A012DCB5}" type="slidenum">
              <a:rPr lang="en-IE" altLang="en-US">
                <a:solidFill>
                  <a:prstClr val="black"/>
                </a:solidFill>
              </a:rPr>
              <a:pPr/>
              <a:t>8</a:t>
            </a:fld>
            <a:endParaRPr lang="en-IE"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76E248E5-8762-4EF8-A172-7070CD95AF7C}" type="slidenum">
              <a:rPr lang="en-US" altLang="en-US">
                <a:solidFill>
                  <a:prstClr val="black"/>
                </a:solidFill>
              </a:rPr>
              <a:pPr/>
              <a:t>12</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Technology is already transforming the way we live our lives – at home, in how we interact socially and at work. Technology offers massive potential to realise our ambitions to shift the focus of our health and care system from crisis intervention towards prevention, enablement and supported self-management as outlined in </a:t>
            </a:r>
            <a:r>
              <a:rPr lang="en-GB" sz="1200" i="1" kern="1200" dirty="0" smtClean="0">
                <a:solidFill>
                  <a:schemeClr val="tx1"/>
                </a:solidFill>
                <a:effectLst/>
                <a:latin typeface="+mn-lt"/>
                <a:ea typeface="+mn-ea"/>
                <a:cs typeface="+mn-cs"/>
              </a:rPr>
              <a:t>Health and Wellbeing 2026 – Delivering Together </a:t>
            </a:r>
            <a:r>
              <a:rPr lang="en-GB" sz="1200" kern="1200" dirty="0" smtClean="0">
                <a:solidFill>
                  <a:schemeClr val="tx1"/>
                </a:solidFill>
                <a:effectLst/>
                <a:latin typeface="+mn-lt"/>
                <a:ea typeface="+mn-ea"/>
                <a:cs typeface="+mn-cs"/>
              </a:rPr>
              <a:t>launched in October 2016 by the Department of Health.</a:t>
            </a:r>
          </a:p>
          <a:p>
            <a:r>
              <a:rPr lang="en-GB" sz="1200" kern="1200" dirty="0" smtClean="0">
                <a:solidFill>
                  <a:schemeClr val="tx1"/>
                </a:solidFill>
                <a:effectLst/>
                <a:latin typeface="+mn-lt"/>
                <a:ea typeface="+mn-ea"/>
                <a:cs typeface="+mn-cs"/>
              </a:rPr>
              <a:t>The new Digital Health and Care Strategy for Northern Ireland will recognise the contribution of technology enabled care (TEC) to date and will set out an ambitious set of priorities. This presentation will outline ongoing projects and innovation programmes in this area and how this will be further developed as a key element of service transformation to support people going forward. The question is no longer about proving the value and potential of technology enabled care – rather it is about understanding how to achieve widespread adoption so that TEC and digital are the default and ‘business as usual’.</a:t>
            </a:r>
          </a:p>
          <a:p>
            <a:endParaRPr lang="en-GB" dirty="0"/>
          </a:p>
        </p:txBody>
      </p:sp>
      <p:sp>
        <p:nvSpPr>
          <p:cNvPr id="4" name="Slide Number Placeholder 3"/>
          <p:cNvSpPr>
            <a:spLocks noGrp="1"/>
          </p:cNvSpPr>
          <p:nvPr>
            <p:ph type="sldNum" sz="quarter" idx="10"/>
          </p:nvPr>
        </p:nvSpPr>
        <p:spPr/>
        <p:txBody>
          <a:bodyPr/>
          <a:lstStyle/>
          <a:p>
            <a:fld id="{28224771-1F47-4C48-A0B2-1646D739F281}"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98411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Connected health or </a:t>
            </a:r>
            <a:r>
              <a:rPr lang="en-GB" sz="1200" b="1" kern="1200" dirty="0" smtClean="0">
                <a:solidFill>
                  <a:schemeClr val="tx1"/>
                </a:solidFill>
                <a:effectLst/>
                <a:latin typeface="+mn-lt"/>
                <a:ea typeface="+mn-ea"/>
                <a:cs typeface="+mn-cs"/>
              </a:rPr>
              <a:t>technology enabled care</a:t>
            </a:r>
            <a:r>
              <a:rPr lang="en-GB" sz="1200" kern="1200" dirty="0" smtClean="0">
                <a:solidFill>
                  <a:schemeClr val="tx1"/>
                </a:solidFill>
                <a:effectLst/>
                <a:latin typeface="+mn-lt"/>
                <a:ea typeface="+mn-ea"/>
                <a:cs typeface="+mn-cs"/>
              </a:rPr>
              <a:t> (TEC) is the collective term for </a:t>
            </a:r>
            <a:r>
              <a:rPr lang="en-GB" sz="1200" kern="1200" dirty="0" err="1" smtClean="0">
                <a:solidFill>
                  <a:schemeClr val="tx1"/>
                </a:solidFill>
                <a:effectLst/>
                <a:latin typeface="+mn-lt"/>
                <a:ea typeface="+mn-ea"/>
                <a:cs typeface="+mn-cs"/>
              </a:rPr>
              <a:t>telecare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telehealth</a:t>
            </a:r>
            <a:r>
              <a:rPr lang="en-GB" sz="1200" kern="1200" dirty="0" smtClean="0">
                <a:solidFill>
                  <a:schemeClr val="tx1"/>
                </a:solidFill>
                <a:effectLst/>
                <a:latin typeface="+mn-lt"/>
                <a:ea typeface="+mn-ea"/>
                <a:cs typeface="+mn-cs"/>
              </a:rPr>
              <a:t>, telemedicine, </a:t>
            </a:r>
            <a:r>
              <a:rPr lang="en-GB" sz="1200" kern="1200" dirty="0" err="1" smtClean="0">
                <a:solidFill>
                  <a:schemeClr val="tx1"/>
                </a:solidFill>
                <a:effectLst/>
                <a:latin typeface="+mn-lt"/>
                <a:ea typeface="+mn-ea"/>
                <a:cs typeface="+mn-cs"/>
              </a:rPr>
              <a:t>mHealth</a:t>
            </a:r>
            <a:r>
              <a:rPr lang="en-GB" sz="1200" kern="1200" dirty="0" smtClean="0">
                <a:solidFill>
                  <a:schemeClr val="tx1"/>
                </a:solidFill>
                <a:effectLst/>
                <a:latin typeface="+mn-lt"/>
                <a:ea typeface="+mn-ea"/>
                <a:cs typeface="+mn-cs"/>
              </a:rPr>
              <a:t>, digital health and eHealth services. TEC involves the convergence of health </a:t>
            </a:r>
            <a:r>
              <a:rPr lang="en-GB" sz="1200" b="1" kern="1200" dirty="0" smtClean="0">
                <a:solidFill>
                  <a:schemeClr val="tx1"/>
                </a:solidFill>
                <a:effectLst/>
                <a:latin typeface="+mn-lt"/>
                <a:ea typeface="+mn-ea"/>
                <a:cs typeface="+mn-cs"/>
              </a:rPr>
              <a:t>technology</a:t>
            </a:r>
            <a:r>
              <a:rPr lang="en-GB" sz="1200" kern="1200" dirty="0" smtClean="0">
                <a:solidFill>
                  <a:schemeClr val="tx1"/>
                </a:solidFill>
                <a:effectLst/>
                <a:latin typeface="+mn-lt"/>
                <a:ea typeface="+mn-ea"/>
                <a:cs typeface="+mn-cs"/>
              </a:rPr>
              <a:t>, digital, media and mobile telecommunications and is increasingly seen as an integral part of the solution to many of the challenges facing the health, social </a:t>
            </a:r>
            <a:r>
              <a:rPr lang="en-GB" sz="1200" b="1" kern="1200" dirty="0" smtClean="0">
                <a:solidFill>
                  <a:schemeClr val="tx1"/>
                </a:solidFill>
                <a:effectLst/>
                <a:latin typeface="+mn-lt"/>
                <a:ea typeface="+mn-ea"/>
                <a:cs typeface="+mn-cs"/>
              </a:rPr>
              <a:t>care</a:t>
            </a:r>
            <a:r>
              <a:rPr lang="en-GB" sz="1200" kern="1200" dirty="0" smtClean="0">
                <a:solidFill>
                  <a:schemeClr val="tx1"/>
                </a:solidFill>
                <a:effectLst/>
                <a:latin typeface="+mn-lt"/>
                <a:ea typeface="+mn-ea"/>
                <a:cs typeface="+mn-cs"/>
              </a:rPr>
              <a:t> and wellness sectors.</a:t>
            </a:r>
          </a:p>
          <a:p>
            <a:endParaRPr lang="en-GB" sz="1200" kern="1200" dirty="0" smtClean="0">
              <a:solidFill>
                <a:schemeClr val="tx1"/>
              </a:solidFill>
              <a:effectLst/>
              <a:latin typeface="+mn-lt"/>
              <a:ea typeface="+mn-ea"/>
              <a:cs typeface="+mn-cs"/>
            </a:endParaRPr>
          </a:p>
          <a:p>
            <a:r>
              <a:rPr lang="en-GB" dirty="0" smtClean="0"/>
              <a:t>What is TECS • encompasses a wide range of products and services, from low level gadgets available on the high street through to traditional </a:t>
            </a:r>
            <a:r>
              <a:rPr lang="en-GB" dirty="0" err="1" smtClean="0"/>
              <a:t>telecare</a:t>
            </a:r>
            <a:r>
              <a:rPr lang="en-GB" dirty="0" smtClean="0"/>
              <a:t>/</a:t>
            </a:r>
            <a:r>
              <a:rPr lang="en-GB" dirty="0" err="1" smtClean="0"/>
              <a:t>telehealth</a:t>
            </a:r>
            <a:r>
              <a:rPr lang="en-GB" dirty="0" smtClean="0"/>
              <a:t> and emerging digital technology (including mobile phones, apps and </a:t>
            </a:r>
            <a:r>
              <a:rPr lang="en-GB" dirty="0" err="1" smtClean="0"/>
              <a:t>televideo</a:t>
            </a:r>
            <a:r>
              <a:rPr lang="en-GB" dirty="0" smtClean="0"/>
              <a:t>). </a:t>
            </a:r>
            <a:endParaRPr lang="en-GB" sz="1200" kern="1200" dirty="0" smtClean="0">
              <a:solidFill>
                <a:schemeClr val="tx1"/>
              </a:solidFill>
              <a:effectLst/>
              <a:latin typeface="+mn-lt"/>
              <a:ea typeface="+mn-ea"/>
              <a:cs typeface="+mn-cs"/>
            </a:endParaRPr>
          </a:p>
          <a:p>
            <a:endParaRPr lang="en-GB" dirty="0" smtClean="0"/>
          </a:p>
          <a:p>
            <a:r>
              <a:rPr lang="en-GB" dirty="0" smtClean="0"/>
              <a:t>TECS has the potential to transform and save lives but is being put in the too difficult box. • It’s a failure of the system to change that is denying people life changing support and technology is being put in the too difficult box.</a:t>
            </a:r>
            <a:endParaRPr lang="en-GB" dirty="0"/>
          </a:p>
        </p:txBody>
      </p:sp>
      <p:sp>
        <p:nvSpPr>
          <p:cNvPr id="4" name="Slide Number Placeholder 3"/>
          <p:cNvSpPr>
            <a:spLocks noGrp="1"/>
          </p:cNvSpPr>
          <p:nvPr>
            <p:ph type="sldNum" sz="quarter" idx="10"/>
          </p:nvPr>
        </p:nvSpPr>
        <p:spPr/>
        <p:txBody>
          <a:bodyPr/>
          <a:lstStyle/>
          <a:p>
            <a:fld id="{28224771-1F47-4C48-A0B2-1646D739F281}"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04534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A845F5-ECC6-4D70-834F-EB3C3AB7B28F}"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404283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A845F5-ECC6-4D70-834F-EB3C3AB7B28F}"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28462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A845F5-ECC6-4D70-834F-EB3C3AB7B28F}"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238403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A845F5-ECC6-4D70-834F-EB3C3AB7B28F}"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13635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845F5-ECC6-4D70-834F-EB3C3AB7B28F}"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358682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A845F5-ECC6-4D70-834F-EB3C3AB7B28F}"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392627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A845F5-ECC6-4D70-834F-EB3C3AB7B28F}" type="datetimeFigureOut">
              <a:rPr lang="en-GB" smtClean="0"/>
              <a:t>10/10/2019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40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A845F5-ECC6-4D70-834F-EB3C3AB7B28F}" type="datetimeFigureOut">
              <a:rPr lang="en-GB" smtClean="0"/>
              <a:t>10/10/2019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259296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845F5-ECC6-4D70-834F-EB3C3AB7B28F}" type="datetimeFigureOut">
              <a:rPr lang="en-GB" smtClean="0"/>
              <a:t>10/10/2019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37337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845F5-ECC6-4D70-834F-EB3C3AB7B28F}"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60930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845F5-ECC6-4D70-834F-EB3C3AB7B28F}"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B2A5C9-3BA8-4DBC-9BE9-B9C0071C75EE}" type="slidenum">
              <a:rPr lang="en-GB" smtClean="0"/>
              <a:t>‹#›</a:t>
            </a:fld>
            <a:endParaRPr lang="en-GB"/>
          </a:p>
        </p:txBody>
      </p:sp>
    </p:spTree>
    <p:extLst>
      <p:ext uri="{BB962C8B-B14F-4D97-AF65-F5344CB8AC3E}">
        <p14:creationId xmlns:p14="http://schemas.microsoft.com/office/powerpoint/2010/main" val="55917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845F5-ECC6-4D70-834F-EB3C3AB7B28F}" type="datetimeFigureOut">
              <a:rPr lang="en-GB" smtClean="0"/>
              <a:t>10/10/2019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2A5C9-3BA8-4DBC-9BE9-B9C0071C75EE}" type="slidenum">
              <a:rPr lang="en-GB" smtClean="0"/>
              <a:t>‹#›</a:t>
            </a:fld>
            <a:endParaRPr lang="en-GB"/>
          </a:p>
        </p:txBody>
      </p:sp>
    </p:spTree>
    <p:extLst>
      <p:ext uri="{BB962C8B-B14F-4D97-AF65-F5344CB8AC3E}">
        <p14:creationId xmlns:p14="http://schemas.microsoft.com/office/powerpoint/2010/main" val="266364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2.xml"/><Relationship Id="rId7" Type="http://schemas.openxmlformats.org/officeDocument/2006/relationships/image" Target="../media/image3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914400" y="274638"/>
            <a:ext cx="7772400" cy="1570037"/>
          </a:xfrm>
        </p:spPr>
        <p:txBody>
          <a:bodyPr/>
          <a:lstStyle/>
          <a:p>
            <a:r>
              <a:rPr lang="en-IE" altLang="en-US" smtClean="0"/>
              <a:t>Further validation: incident disability </a:t>
            </a:r>
            <a:r>
              <a:rPr lang="en-IE" altLang="en-US" sz="2400" smtClean="0"/>
              <a:t>(Total SHARE sample </a:t>
            </a:r>
            <a:r>
              <a:rPr lang="en-IE" altLang="en-US" sz="2400" i="1" smtClean="0"/>
              <a:t>N</a:t>
            </a:r>
            <a:r>
              <a:rPr lang="en-IE" altLang="en-US" sz="2400" smtClean="0"/>
              <a:t> = 28,361)</a:t>
            </a:r>
          </a:p>
        </p:txBody>
      </p:sp>
      <p:sp>
        <p:nvSpPr>
          <p:cNvPr id="37890" name="Content Placeholder 2"/>
          <p:cNvSpPr>
            <a:spLocks noGrp="1"/>
          </p:cNvSpPr>
          <p:nvPr>
            <p:ph idx="1"/>
          </p:nvPr>
        </p:nvSpPr>
        <p:spPr>
          <a:xfrm>
            <a:off x="468313" y="2060575"/>
            <a:ext cx="8229600" cy="4238625"/>
          </a:xfrm>
        </p:spPr>
        <p:txBody>
          <a:bodyPr/>
          <a:lstStyle/>
          <a:p>
            <a:r>
              <a:rPr lang="en-IE" altLang="en-US" smtClean="0"/>
              <a:t>By wave 2, 3.6% of the non-frail, 12.2% of the pre-frail and 30.4% of the frail had increased the number of ADL disabilities by at least one.</a:t>
            </a:r>
          </a:p>
          <a:p>
            <a:endParaRPr lang="en-IE" altLang="en-US" sz="2000" smtClean="0"/>
          </a:p>
          <a:p>
            <a:r>
              <a:rPr lang="en-IE" altLang="en-US" smtClean="0"/>
              <a:t>Likewise, 6.6% of the non-frail, 20.4% of the pre-frail and 36.6% of the frail had, by wave 2, increased the number of IADL disabilities by at least one.</a:t>
            </a:r>
          </a:p>
          <a:p>
            <a:endParaRPr lang="en-IE" altLang="en-US" smtClean="0"/>
          </a:p>
        </p:txBody>
      </p:sp>
      <p:pic>
        <p:nvPicPr>
          <p:cNvPr id="37891" name="Picture 8" descr="http://www.radcliffe-oxford.com/journals/j10_quality_in_primary_care/images/QPC_MEDLINE%20std%20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5013325"/>
            <a:ext cx="11160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4652963"/>
            <a:ext cx="3446462"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394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8913"/>
            <a:ext cx="77343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789363"/>
            <a:ext cx="72009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466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lstStyle/>
          <a:p>
            <a:endParaRPr lang="en-IE" altLang="en-US" smtClean="0"/>
          </a:p>
        </p:txBody>
      </p:sp>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130175"/>
            <a:ext cx="84550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descr="http://onlinelibrary.wiley.com/store/10.1111/(ISSN)1532-5415/asset/JGS_left.gif?v=1&amp;s=b47e5065b3ed0ded5f299582b9ee3e73b3fec4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88913"/>
            <a:ext cx="4210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7"/>
          <p:cNvSpPr>
            <a:spLocks noChangeArrowheads="1"/>
          </p:cNvSpPr>
          <p:nvPr/>
        </p:nvSpPr>
        <p:spPr bwMode="auto">
          <a:xfrm>
            <a:off x="5076825" y="2349500"/>
            <a:ext cx="38877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18" charset="2"/>
              <a:buChar char=""/>
              <a:defRPr sz="2600">
                <a:solidFill>
                  <a:schemeClr val="tx1"/>
                </a:solidFill>
                <a:latin typeface="Perpetua" pitchFamily="18" charset="0"/>
                <a:ea typeface="MS PGothic" pitchFamily="34" charset="-128"/>
              </a:defRPr>
            </a:lvl1pPr>
            <a:lvl2pPr marL="742950" indent="-285750">
              <a:spcBef>
                <a:spcPts val="375"/>
              </a:spcBef>
              <a:buClr>
                <a:schemeClr val="accent2"/>
              </a:buClr>
              <a:buSzPct val="85000"/>
              <a:buFont typeface="Wingdings 2" pitchFamily="18" charset="2"/>
              <a:buChar char=""/>
              <a:defRPr sz="2400">
                <a:solidFill>
                  <a:schemeClr val="tx1"/>
                </a:solidFill>
                <a:latin typeface="Perpetua" pitchFamily="18" charset="0"/>
                <a:ea typeface="MS PGothic" pitchFamily="34" charset="-128"/>
              </a:defRPr>
            </a:lvl2pPr>
            <a:lvl3pPr marL="1143000" indent="-228600">
              <a:spcBef>
                <a:spcPts val="375"/>
              </a:spcBef>
              <a:buClr>
                <a:srgbClr val="E6B1AB"/>
              </a:buClr>
              <a:buSzPct val="85000"/>
              <a:buFont typeface="Wingdings 2" pitchFamily="18" charset="2"/>
              <a:buChar char=""/>
              <a:defRPr sz="2000">
                <a:solidFill>
                  <a:schemeClr val="tx1"/>
                </a:solidFill>
                <a:latin typeface="Perpetua" pitchFamily="18" charset="0"/>
                <a:ea typeface="MS PGothic" pitchFamily="34" charset="-128"/>
              </a:defRPr>
            </a:lvl3pPr>
            <a:lvl4pPr marL="1600200" indent="-228600">
              <a:spcBef>
                <a:spcPts val="375"/>
              </a:spcBef>
              <a:buClr>
                <a:srgbClr val="A28E6A"/>
              </a:buClr>
              <a:buSzPct val="80000"/>
              <a:buFont typeface="Wingdings 2" pitchFamily="18" charset="2"/>
              <a:buChar char=""/>
              <a:defRPr sz="2000">
                <a:solidFill>
                  <a:schemeClr val="tx1"/>
                </a:solidFill>
                <a:latin typeface="Perpetua" pitchFamily="18" charset="0"/>
                <a:ea typeface="MS PGothic" pitchFamily="34" charset="-128"/>
              </a:defRPr>
            </a:lvl4pPr>
            <a:lvl5pPr marL="2057400" indent="-228600">
              <a:spcBef>
                <a:spcPts val="375"/>
              </a:spcBef>
              <a:buClr>
                <a:srgbClr val="A28E6A"/>
              </a:buClr>
              <a:buChar char="o"/>
              <a:defRPr sz="2000">
                <a:solidFill>
                  <a:schemeClr val="tx1"/>
                </a:solidFill>
                <a:latin typeface="Perpetua" pitchFamily="18" charset="0"/>
                <a:ea typeface="MS PGothic"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9pPr>
          </a:lstStyle>
          <a:p>
            <a:pPr fontAlgn="base">
              <a:spcBef>
                <a:spcPct val="0"/>
              </a:spcBef>
              <a:spcAft>
                <a:spcPct val="0"/>
              </a:spcAft>
              <a:buClrTx/>
              <a:buSzTx/>
              <a:buFontTx/>
              <a:buNone/>
            </a:pPr>
            <a:endParaRPr lang="en-IE" altLang="en-US" sz="1800" smtClean="0">
              <a:solidFill>
                <a:prstClr val="black"/>
              </a:solidFill>
              <a:latin typeface="Arial" pitchFamily="34" charset="0"/>
            </a:endParaRPr>
          </a:p>
          <a:p>
            <a:pPr fontAlgn="base">
              <a:spcBef>
                <a:spcPct val="0"/>
              </a:spcBef>
              <a:spcAft>
                <a:spcPct val="0"/>
              </a:spcAft>
              <a:buClrTx/>
              <a:buSzTx/>
              <a:buFontTx/>
              <a:buNone/>
            </a:pPr>
            <a:endParaRPr lang="en-IE" altLang="en-US" sz="1800" smtClean="0">
              <a:solidFill>
                <a:prstClr val="black"/>
              </a:solidFill>
              <a:latin typeface="Arial" pitchFamily="34" charset="0"/>
            </a:endParaRPr>
          </a:p>
          <a:p>
            <a:pPr fontAlgn="base">
              <a:spcBef>
                <a:spcPct val="0"/>
              </a:spcBef>
              <a:spcAft>
                <a:spcPct val="0"/>
              </a:spcAft>
              <a:buClrTx/>
              <a:buSzTx/>
              <a:buFontTx/>
              <a:buNone/>
            </a:pPr>
            <a:endParaRPr lang="en-IE" altLang="en-US" sz="1800" smtClean="0">
              <a:solidFill>
                <a:prstClr val="black"/>
              </a:solidFill>
              <a:latin typeface="Arial" pitchFamily="34" charset="0"/>
            </a:endParaRPr>
          </a:p>
          <a:p>
            <a:pPr fontAlgn="base">
              <a:spcBef>
                <a:spcPct val="0"/>
              </a:spcBef>
              <a:spcAft>
                <a:spcPct val="0"/>
              </a:spcAft>
              <a:buClrTx/>
              <a:buSzTx/>
              <a:buFontTx/>
              <a:buNone/>
            </a:pPr>
            <a:endParaRPr lang="en-IE" altLang="en-US" sz="1800" smtClean="0">
              <a:solidFill>
                <a:prstClr val="black"/>
              </a:solidFill>
              <a:latin typeface="Arial" pitchFamily="34" charset="0"/>
            </a:endParaRPr>
          </a:p>
          <a:p>
            <a:pPr fontAlgn="base">
              <a:spcBef>
                <a:spcPct val="0"/>
              </a:spcBef>
              <a:spcAft>
                <a:spcPct val="0"/>
              </a:spcAft>
              <a:buClrTx/>
              <a:buSzTx/>
              <a:buFontTx/>
              <a:buNone/>
            </a:pPr>
            <a:endParaRPr lang="en-IE" altLang="en-US" sz="1800" smtClean="0">
              <a:solidFill>
                <a:prstClr val="black"/>
              </a:solidFill>
              <a:latin typeface="Arial" pitchFamily="34" charset="0"/>
            </a:endParaRPr>
          </a:p>
          <a:p>
            <a:pPr fontAlgn="base">
              <a:spcBef>
                <a:spcPct val="0"/>
              </a:spcBef>
              <a:spcAft>
                <a:spcPct val="0"/>
              </a:spcAft>
              <a:buClrTx/>
              <a:buSzTx/>
              <a:buFontTx/>
              <a:buNone/>
            </a:pPr>
            <a:endParaRPr lang="en-IE" altLang="en-US" sz="1800" smtClean="0">
              <a:solidFill>
                <a:prstClr val="black"/>
              </a:solidFill>
              <a:latin typeface="Arial" pitchFamily="34" charset="0"/>
            </a:endParaRPr>
          </a:p>
          <a:p>
            <a:pPr fontAlgn="base">
              <a:spcBef>
                <a:spcPct val="0"/>
              </a:spcBef>
              <a:spcAft>
                <a:spcPct val="0"/>
              </a:spcAft>
              <a:buClrTx/>
              <a:buSzTx/>
              <a:buFontTx/>
              <a:buNone/>
            </a:pPr>
            <a:endParaRPr lang="en-IE" altLang="en-US" sz="1800" b="1" smtClean="0">
              <a:solidFill>
                <a:prstClr val="black"/>
              </a:solidFill>
              <a:latin typeface="Arial" pitchFamily="34" charset="0"/>
            </a:endParaRPr>
          </a:p>
        </p:txBody>
      </p:sp>
      <p:sp>
        <p:nvSpPr>
          <p:cNvPr id="49157" name="Rectangle 6"/>
          <p:cNvSpPr>
            <a:spLocks noChangeArrowheads="1"/>
          </p:cNvSpPr>
          <p:nvPr/>
        </p:nvSpPr>
        <p:spPr bwMode="auto">
          <a:xfrm>
            <a:off x="539750" y="692150"/>
            <a:ext cx="395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18" charset="2"/>
              <a:buChar char=""/>
              <a:defRPr sz="2600">
                <a:solidFill>
                  <a:schemeClr val="tx1"/>
                </a:solidFill>
                <a:latin typeface="Perpetua" pitchFamily="18" charset="0"/>
                <a:ea typeface="MS PGothic" pitchFamily="34" charset="-128"/>
              </a:defRPr>
            </a:lvl1pPr>
            <a:lvl2pPr marL="742950" indent="-285750">
              <a:spcBef>
                <a:spcPts val="375"/>
              </a:spcBef>
              <a:buClr>
                <a:schemeClr val="accent2"/>
              </a:buClr>
              <a:buSzPct val="85000"/>
              <a:buFont typeface="Wingdings 2" pitchFamily="18" charset="2"/>
              <a:buChar char=""/>
              <a:defRPr sz="2400">
                <a:solidFill>
                  <a:schemeClr val="tx1"/>
                </a:solidFill>
                <a:latin typeface="Perpetua" pitchFamily="18" charset="0"/>
                <a:ea typeface="MS PGothic" pitchFamily="34" charset="-128"/>
              </a:defRPr>
            </a:lvl2pPr>
            <a:lvl3pPr marL="1143000" indent="-228600">
              <a:spcBef>
                <a:spcPts val="375"/>
              </a:spcBef>
              <a:buClr>
                <a:srgbClr val="E6B1AB"/>
              </a:buClr>
              <a:buSzPct val="85000"/>
              <a:buFont typeface="Wingdings 2" pitchFamily="18" charset="2"/>
              <a:buChar char=""/>
              <a:defRPr sz="2000">
                <a:solidFill>
                  <a:schemeClr val="tx1"/>
                </a:solidFill>
                <a:latin typeface="Perpetua" pitchFamily="18" charset="0"/>
                <a:ea typeface="MS PGothic" pitchFamily="34" charset="-128"/>
              </a:defRPr>
            </a:lvl3pPr>
            <a:lvl4pPr marL="1600200" indent="-228600">
              <a:spcBef>
                <a:spcPts val="375"/>
              </a:spcBef>
              <a:buClr>
                <a:srgbClr val="A28E6A"/>
              </a:buClr>
              <a:buSzPct val="80000"/>
              <a:buFont typeface="Wingdings 2" pitchFamily="18" charset="2"/>
              <a:buChar char=""/>
              <a:defRPr sz="2000">
                <a:solidFill>
                  <a:schemeClr val="tx1"/>
                </a:solidFill>
                <a:latin typeface="Perpetua" pitchFamily="18" charset="0"/>
                <a:ea typeface="MS PGothic" pitchFamily="34" charset="-128"/>
              </a:defRPr>
            </a:lvl4pPr>
            <a:lvl5pPr marL="2057400" indent="-228600">
              <a:spcBef>
                <a:spcPts val="375"/>
              </a:spcBef>
              <a:buClr>
                <a:srgbClr val="A28E6A"/>
              </a:buClr>
              <a:buChar char="o"/>
              <a:defRPr sz="2000">
                <a:solidFill>
                  <a:schemeClr val="tx1"/>
                </a:solidFill>
                <a:latin typeface="Perpetua" pitchFamily="18" charset="0"/>
                <a:ea typeface="MS PGothic"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9pPr>
          </a:lstStyle>
          <a:p>
            <a:pPr fontAlgn="base">
              <a:spcBef>
                <a:spcPct val="0"/>
              </a:spcBef>
              <a:spcAft>
                <a:spcPct val="0"/>
              </a:spcAft>
              <a:buClrTx/>
              <a:buSzTx/>
              <a:buFontTx/>
              <a:buNone/>
            </a:pPr>
            <a:r>
              <a:rPr lang="en-IE" altLang="en-US" sz="1400" smtClean="0">
                <a:solidFill>
                  <a:prstClr val="black"/>
                </a:solidFill>
                <a:latin typeface="Arial" pitchFamily="34" charset="0"/>
              </a:rPr>
              <a:t>Article first published online: 26</a:t>
            </a:r>
            <a:r>
              <a:rPr lang="en-IE" altLang="en-US" sz="1400" baseline="30000" smtClean="0">
                <a:solidFill>
                  <a:prstClr val="black"/>
                </a:solidFill>
                <a:latin typeface="Arial" pitchFamily="34" charset="0"/>
              </a:rPr>
              <a:t>th</a:t>
            </a:r>
            <a:r>
              <a:rPr lang="en-IE" altLang="en-US" sz="1400" smtClean="0">
                <a:solidFill>
                  <a:prstClr val="black"/>
                </a:solidFill>
                <a:latin typeface="Arial" pitchFamily="34" charset="0"/>
              </a:rPr>
              <a:t> August 2013</a:t>
            </a:r>
          </a:p>
        </p:txBody>
      </p:sp>
      <p:pic>
        <p:nvPicPr>
          <p:cNvPr id="4915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41663"/>
            <a:ext cx="8135937"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3"/>
          <p:cNvSpPr txBox="1">
            <a:spLocks noChangeArrowheads="1"/>
          </p:cNvSpPr>
          <p:nvPr/>
        </p:nvSpPr>
        <p:spPr bwMode="auto">
          <a:xfrm>
            <a:off x="3779838" y="6308725"/>
            <a:ext cx="3600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18" charset="2"/>
              <a:buChar char=""/>
              <a:defRPr sz="2600">
                <a:solidFill>
                  <a:schemeClr val="tx1"/>
                </a:solidFill>
                <a:latin typeface="Perpetua" pitchFamily="18" charset="0"/>
                <a:ea typeface="MS PGothic" pitchFamily="34" charset="-128"/>
              </a:defRPr>
            </a:lvl1pPr>
            <a:lvl2pPr marL="742950" indent="-285750">
              <a:spcBef>
                <a:spcPts val="375"/>
              </a:spcBef>
              <a:buClr>
                <a:schemeClr val="accent2"/>
              </a:buClr>
              <a:buSzPct val="85000"/>
              <a:buFont typeface="Wingdings 2" pitchFamily="18" charset="2"/>
              <a:buChar char=""/>
              <a:defRPr sz="2400">
                <a:solidFill>
                  <a:schemeClr val="tx1"/>
                </a:solidFill>
                <a:latin typeface="Perpetua" pitchFamily="18" charset="0"/>
                <a:ea typeface="MS PGothic" pitchFamily="34" charset="-128"/>
              </a:defRPr>
            </a:lvl2pPr>
            <a:lvl3pPr marL="1143000" indent="-228600">
              <a:spcBef>
                <a:spcPts val="375"/>
              </a:spcBef>
              <a:buClr>
                <a:srgbClr val="E6B1AB"/>
              </a:buClr>
              <a:buSzPct val="85000"/>
              <a:buFont typeface="Wingdings 2" pitchFamily="18" charset="2"/>
              <a:buChar char=""/>
              <a:defRPr sz="2000">
                <a:solidFill>
                  <a:schemeClr val="tx1"/>
                </a:solidFill>
                <a:latin typeface="Perpetua" pitchFamily="18" charset="0"/>
                <a:ea typeface="MS PGothic" pitchFamily="34" charset="-128"/>
              </a:defRPr>
            </a:lvl3pPr>
            <a:lvl4pPr marL="1600200" indent="-228600">
              <a:spcBef>
                <a:spcPts val="375"/>
              </a:spcBef>
              <a:buClr>
                <a:srgbClr val="A28E6A"/>
              </a:buClr>
              <a:buSzPct val="80000"/>
              <a:buFont typeface="Wingdings 2" pitchFamily="18" charset="2"/>
              <a:buChar char=""/>
              <a:defRPr sz="2000">
                <a:solidFill>
                  <a:schemeClr val="tx1"/>
                </a:solidFill>
                <a:latin typeface="Perpetua" pitchFamily="18" charset="0"/>
                <a:ea typeface="MS PGothic" pitchFamily="34" charset="-128"/>
              </a:defRPr>
            </a:lvl4pPr>
            <a:lvl5pPr marL="2057400" indent="-228600">
              <a:spcBef>
                <a:spcPts val="375"/>
              </a:spcBef>
              <a:buClr>
                <a:srgbClr val="A28E6A"/>
              </a:buClr>
              <a:buChar char="o"/>
              <a:defRPr sz="2000">
                <a:solidFill>
                  <a:schemeClr val="tx1"/>
                </a:solidFill>
                <a:latin typeface="Perpetua" pitchFamily="18" charset="0"/>
                <a:ea typeface="MS PGothic"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9pPr>
          </a:lstStyle>
          <a:p>
            <a:pPr fontAlgn="base">
              <a:spcBef>
                <a:spcPct val="0"/>
              </a:spcBef>
              <a:spcAft>
                <a:spcPct val="0"/>
              </a:spcAft>
              <a:buClrTx/>
              <a:buSzTx/>
              <a:buFontTx/>
              <a:buNone/>
            </a:pPr>
            <a:r>
              <a:rPr lang="en-US" altLang="en-US" sz="1200" smtClean="0">
                <a:solidFill>
                  <a:prstClr val="black"/>
                </a:solidFill>
                <a:latin typeface="Arial" pitchFamily="34" charset="0"/>
              </a:rPr>
              <a:t>Prevalence of frailty in SHARE</a:t>
            </a:r>
          </a:p>
        </p:txBody>
      </p:sp>
    </p:spTree>
    <p:extLst>
      <p:ext uri="{BB962C8B-B14F-4D97-AF65-F5344CB8AC3E}">
        <p14:creationId xmlns:p14="http://schemas.microsoft.com/office/powerpoint/2010/main" val="313115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6"/>
          <p:cNvSpPr>
            <a:spLocks noGrp="1"/>
          </p:cNvSpPr>
          <p:nvPr>
            <p:ph type="title"/>
          </p:nvPr>
        </p:nvSpPr>
        <p:spPr>
          <a:xfrm>
            <a:off x="457200" y="125413"/>
            <a:ext cx="8229600" cy="639762"/>
          </a:xfrm>
        </p:spPr>
        <p:txBody>
          <a:bodyPr/>
          <a:lstStyle/>
          <a:p>
            <a:pPr algn="ctr"/>
            <a:r>
              <a:rPr lang="en-IE" altLang="en-US" sz="2800" smtClean="0"/>
              <a:t>Which part of the bigger picture are you looking at?</a:t>
            </a:r>
          </a:p>
        </p:txBody>
      </p:sp>
      <p:pic>
        <p:nvPicPr>
          <p:cNvPr id="5017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5175"/>
            <a:ext cx="594360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15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414338"/>
            <a:ext cx="7608888"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Line 7"/>
          <p:cNvSpPr>
            <a:spLocks noChangeShapeType="1"/>
          </p:cNvSpPr>
          <p:nvPr/>
        </p:nvSpPr>
        <p:spPr bwMode="auto">
          <a:xfrm>
            <a:off x="4140200" y="5516563"/>
            <a:ext cx="41036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itchFamily="34" charset="0"/>
              <a:ea typeface="MS PGothic" pitchFamily="34" charset="-128"/>
            </a:endParaRPr>
          </a:p>
        </p:txBody>
      </p:sp>
      <p:sp>
        <p:nvSpPr>
          <p:cNvPr id="52227" name="Line 8"/>
          <p:cNvSpPr>
            <a:spLocks noChangeShapeType="1"/>
          </p:cNvSpPr>
          <p:nvPr/>
        </p:nvSpPr>
        <p:spPr bwMode="auto">
          <a:xfrm>
            <a:off x="827088" y="5734050"/>
            <a:ext cx="10810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val="71287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23850" y="274638"/>
            <a:ext cx="8496300" cy="603250"/>
          </a:xfrm>
        </p:spPr>
        <p:txBody>
          <a:bodyPr>
            <a:normAutofit fontScale="90000"/>
          </a:bodyPr>
          <a:lstStyle/>
          <a:p>
            <a:pPr algn="ctr"/>
            <a:r>
              <a:rPr lang="en-GB" altLang="en-US" sz="3600" smtClean="0"/>
              <a:t>Geriatric Giants</a:t>
            </a:r>
            <a:endParaRPr lang="en-US" altLang="en-US" sz="3600" smtClean="0"/>
          </a:p>
        </p:txBody>
      </p:sp>
      <p:graphicFrame>
        <p:nvGraphicFramePr>
          <p:cNvPr id="6" name="Content Placeholder 5"/>
          <p:cNvGraphicFramePr>
            <a:graphicFrameLocks noGrp="1"/>
          </p:cNvGraphicFramePr>
          <p:nvPr>
            <p:ph sz="quarter" idx="1"/>
          </p:nvPr>
        </p:nvGraphicFramePr>
        <p:xfrm>
          <a:off x="943000" y="877438"/>
          <a:ext cx="7258000" cy="450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1" name="Rectangle 6"/>
          <p:cNvSpPr>
            <a:spLocks noChangeArrowheads="1"/>
          </p:cNvSpPr>
          <p:nvPr/>
        </p:nvSpPr>
        <p:spPr bwMode="auto">
          <a:xfrm>
            <a:off x="633413" y="5805488"/>
            <a:ext cx="78771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US" altLang="en-US" b="1" i="1" smtClean="0">
                <a:solidFill>
                  <a:prstClr val="black"/>
                </a:solidFill>
              </a:rPr>
              <a:t>“Giants are large and powerful. If they are to be confronted, they must be taken seriously. For this, recognition is an essential first step.” </a:t>
            </a:r>
          </a:p>
          <a:p>
            <a:pPr algn="ctr" eaLnBrk="0" fontAlgn="base" hangingPunct="0">
              <a:spcBef>
                <a:spcPct val="0"/>
              </a:spcBef>
              <a:spcAft>
                <a:spcPct val="0"/>
              </a:spcAft>
            </a:pPr>
            <a:r>
              <a:rPr lang="en-US" altLang="en-US" smtClean="0">
                <a:solidFill>
                  <a:prstClr val="black"/>
                </a:solidFill>
              </a:rPr>
              <a:t>(Kenneth Rockwood, 2016)</a:t>
            </a:r>
          </a:p>
        </p:txBody>
      </p:sp>
    </p:spTree>
    <p:extLst>
      <p:ext uri="{BB962C8B-B14F-4D97-AF65-F5344CB8AC3E}">
        <p14:creationId xmlns:p14="http://schemas.microsoft.com/office/powerpoint/2010/main" val="1164034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208962"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174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pPr algn="ctr"/>
            <a:r>
              <a:rPr lang="en-US" altLang="en-US" smtClean="0"/>
              <a:t>The time is right for an </a:t>
            </a:r>
            <a:br>
              <a:rPr lang="en-US" altLang="en-US" smtClean="0"/>
            </a:br>
            <a:r>
              <a:rPr lang="en-US" altLang="en-US" smtClean="0"/>
              <a:t>Irish Frailty Network</a:t>
            </a:r>
          </a:p>
        </p:txBody>
      </p:sp>
      <p:graphicFrame>
        <p:nvGraphicFramePr>
          <p:cNvPr id="4" name="Content Placeholder 3"/>
          <p:cNvGraphicFramePr>
            <a:graphicFrameLocks noGrp="1"/>
          </p:cNvGraphicFramePr>
          <p:nvPr>
            <p:ph idx="1"/>
          </p:nvPr>
        </p:nvGraphicFramePr>
        <p:xfrm>
          <a:off x="467544" y="1417638"/>
          <a:ext cx="8424936" cy="460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13" y="3117850"/>
            <a:ext cx="840105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5736" y="2156050"/>
            <a:ext cx="4098528" cy="4733700"/>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304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49238" y="0"/>
            <a:ext cx="8658225" cy="676275"/>
          </a:xfrm>
        </p:spPr>
        <p:txBody>
          <a:bodyPr/>
          <a:lstStyle/>
          <a:p>
            <a:pPr algn="ctr"/>
            <a:r>
              <a:rPr lang="en-US" altLang="en-US" sz="3600" smtClean="0"/>
              <a:t>Irish Frailty Network interest group</a:t>
            </a:r>
          </a:p>
        </p:txBody>
      </p:sp>
      <p:sp>
        <p:nvSpPr>
          <p:cNvPr id="56322" name="Content Placeholder 2"/>
          <p:cNvSpPr>
            <a:spLocks noGrp="1"/>
          </p:cNvSpPr>
          <p:nvPr>
            <p:ph sz="quarter" idx="1"/>
          </p:nvPr>
        </p:nvSpPr>
        <p:spPr>
          <a:xfrm>
            <a:off x="250825" y="5722938"/>
            <a:ext cx="8659813" cy="430212"/>
          </a:xfrm>
        </p:spPr>
        <p:txBody>
          <a:bodyPr>
            <a:normAutofit fontScale="62500" lnSpcReduction="20000"/>
          </a:bodyPr>
          <a:lstStyle/>
          <a:p>
            <a:pPr marL="0" indent="0" algn="just">
              <a:buFont typeface="Wingdings 2" pitchFamily="18" charset="2"/>
              <a:buNone/>
            </a:pPr>
            <a:r>
              <a:rPr lang="en-US" altLang="en-US" sz="1400" smtClean="0"/>
              <a:t>From left: Diarmuid O’Shea (IGS President), Therese Cooney (Dublin), Jane Nolan (Kilkenny), Deirdre Lang (National Director of Nursing), Sean Kennelly (Dublin), Mai Olden (IGS), Mary O’Shea (TILDA), Rónán Ó Caoimh (Galway), Román Romero Ortuño (Dublin), Aisling O’Halloran (TILDA), Emer Ahern (Cork), John Cooke (Waterford), Siobhán Kennelly (National Clinical Advisory Group Lead), Paul Bernard (Dublin). Not in the picture:  Paul Maloney (Dublin), Helen Whitty (RCPI), Rose Anne Kenny (Dublin).</a:t>
            </a:r>
          </a:p>
        </p:txBody>
      </p:sp>
      <p:pic>
        <p:nvPicPr>
          <p:cNvPr id="563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76275"/>
            <a:ext cx="8658225"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121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307" y="764758"/>
            <a:ext cx="6858000" cy="3326505"/>
          </a:xfrm>
        </p:spPr>
        <p:txBody>
          <a:bodyPr>
            <a:noAutofit/>
          </a:bodyPr>
          <a:lstStyle/>
          <a:p>
            <a:r>
              <a:rPr lang="en-GB" sz="4400" dirty="0">
                <a:solidFill>
                  <a:srgbClr val="0070C0"/>
                </a:solidFill>
                <a:latin typeface="Comic Sans MS" panose="030F0702030302020204" pitchFamily="66" charset="0"/>
              </a:rPr>
              <a:t>Technology Enabled Care – Supporting people to live active, safe and healthy lives as independently as possible </a:t>
            </a:r>
          </a:p>
        </p:txBody>
      </p:sp>
      <p:sp>
        <p:nvSpPr>
          <p:cNvPr id="3" name="Subtitle 2"/>
          <p:cNvSpPr>
            <a:spLocks noGrp="1"/>
          </p:cNvSpPr>
          <p:nvPr>
            <p:ph type="subTitle" idx="1"/>
          </p:nvPr>
        </p:nvSpPr>
        <p:spPr>
          <a:xfrm>
            <a:off x="1084521" y="4495171"/>
            <a:ext cx="6858000" cy="1655762"/>
          </a:xfrm>
        </p:spPr>
        <p:txBody>
          <a:bodyPr/>
          <a:lstStyle/>
          <a:p>
            <a:r>
              <a:rPr lang="en-GB" dirty="0" smtClean="0">
                <a:latin typeface="Comic Sans MS" panose="030F0702030302020204" pitchFamily="66" charset="0"/>
              </a:rPr>
              <a:t>Claire </a:t>
            </a:r>
            <a:r>
              <a:rPr lang="en-GB" dirty="0" err="1" smtClean="0">
                <a:latin typeface="Comic Sans MS" panose="030F0702030302020204" pitchFamily="66" charset="0"/>
              </a:rPr>
              <a:t>Büchner</a:t>
            </a:r>
            <a:endParaRPr lang="en-GB" dirty="0" smtClean="0">
              <a:latin typeface="Comic Sans MS" panose="030F0702030302020204" pitchFamily="66" charset="0"/>
            </a:endParaRPr>
          </a:p>
          <a:p>
            <a:r>
              <a:rPr lang="en-GB" dirty="0" smtClean="0">
                <a:latin typeface="Comic Sans MS" panose="030F0702030302020204" pitchFamily="66" charset="0"/>
              </a:rPr>
              <a:t>Assistant Director Digital Health &amp; Nursing </a:t>
            </a:r>
            <a:endParaRPr lang="en-GB"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3335494" y="5721191"/>
            <a:ext cx="2281626" cy="859611"/>
          </a:xfrm>
          <a:prstGeom prst="rect">
            <a:avLst/>
          </a:prstGeom>
        </p:spPr>
      </p:pic>
    </p:spTree>
    <p:extLst>
      <p:ext uri="{BB962C8B-B14F-4D97-AF65-F5344CB8AC3E}">
        <p14:creationId xmlns:p14="http://schemas.microsoft.com/office/powerpoint/2010/main" val="1309146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Comic Sans MS" panose="030F0702030302020204" pitchFamily="66" charset="0"/>
              </a:rPr>
              <a:t>What will we talk about?</a:t>
            </a:r>
            <a:endParaRPr lang="en-GB" dirty="0">
              <a:solidFill>
                <a:srgbClr val="0070C0"/>
              </a:solidFill>
              <a:latin typeface="Comic Sans MS" panose="030F0702030302020204" pitchFamily="66" charset="0"/>
            </a:endParaRPr>
          </a:p>
        </p:txBody>
      </p:sp>
      <p:sp>
        <p:nvSpPr>
          <p:cNvPr id="3" name="Content Placeholder 2"/>
          <p:cNvSpPr>
            <a:spLocks noGrp="1"/>
          </p:cNvSpPr>
          <p:nvPr>
            <p:ph idx="1"/>
          </p:nvPr>
        </p:nvSpPr>
        <p:spPr>
          <a:xfrm>
            <a:off x="548906" y="1447763"/>
            <a:ext cx="7886700" cy="4351338"/>
          </a:xfrm>
        </p:spPr>
        <p:txBody>
          <a:bodyPr>
            <a:normAutofit fontScale="92500" lnSpcReduction="20000"/>
          </a:bodyPr>
          <a:lstStyle/>
          <a:p>
            <a:endParaRPr lang="en-GB" dirty="0" smtClean="0">
              <a:latin typeface="Comic Sans MS" panose="030F0702030302020204" pitchFamily="66" charset="0"/>
            </a:endParaRPr>
          </a:p>
          <a:p>
            <a:r>
              <a:rPr lang="en-GB" dirty="0" smtClean="0">
                <a:latin typeface="Comic Sans MS" panose="030F0702030302020204" pitchFamily="66" charset="0"/>
              </a:rPr>
              <a:t>TEC as an enabler to care</a:t>
            </a:r>
          </a:p>
          <a:p>
            <a:r>
              <a:rPr lang="en-GB" dirty="0" smtClean="0">
                <a:latin typeface="Comic Sans MS" panose="030F0702030302020204" pitchFamily="66" charset="0"/>
              </a:rPr>
              <a:t>Strategic direction </a:t>
            </a:r>
          </a:p>
          <a:p>
            <a:pPr lvl="1"/>
            <a:r>
              <a:rPr lang="en-GB" dirty="0" smtClean="0">
                <a:latin typeface="Comic Sans MS" panose="030F0702030302020204" pitchFamily="66" charset="0"/>
              </a:rPr>
              <a:t>Connected Patients  - shifting the balance of power</a:t>
            </a:r>
          </a:p>
          <a:p>
            <a:pPr lvl="1"/>
            <a:r>
              <a:rPr lang="en-GB" dirty="0" smtClean="0">
                <a:latin typeface="Comic Sans MS" panose="030F0702030302020204" pitchFamily="66" charset="0"/>
              </a:rPr>
              <a:t>Connected Providers – changing ways of working</a:t>
            </a:r>
          </a:p>
          <a:p>
            <a:r>
              <a:rPr lang="en-GB" dirty="0" smtClean="0">
                <a:latin typeface="Comic Sans MS" panose="030F0702030302020204" pitchFamily="66" charset="0"/>
              </a:rPr>
              <a:t>Where are we now?</a:t>
            </a:r>
          </a:p>
          <a:p>
            <a:r>
              <a:rPr lang="en-GB" dirty="0" smtClean="0">
                <a:latin typeface="Comic Sans MS" panose="030F0702030302020204" pitchFamily="66" charset="0"/>
              </a:rPr>
              <a:t>Where would we like to go?</a:t>
            </a:r>
          </a:p>
          <a:p>
            <a:r>
              <a:rPr lang="en-GB" dirty="0" smtClean="0">
                <a:latin typeface="Comic Sans MS" panose="030F0702030302020204" pitchFamily="66" charset="0"/>
              </a:rPr>
              <a:t>How might we get there?</a:t>
            </a:r>
            <a:endParaRPr lang="en-GB"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3473717" y="5799164"/>
            <a:ext cx="2281626" cy="859611"/>
          </a:xfrm>
          <a:prstGeom prst="rect">
            <a:avLst/>
          </a:prstGeom>
        </p:spPr>
      </p:pic>
      <p:sp>
        <p:nvSpPr>
          <p:cNvPr id="5" name="Footer Placeholder 4"/>
          <p:cNvSpPr>
            <a:spLocks noGrp="1"/>
          </p:cNvSpPr>
          <p:nvPr>
            <p:ph type="ftr" sz="quarter" idx="11"/>
          </p:nvPr>
        </p:nvSpPr>
        <p:spPr/>
        <p:txBody>
          <a:bodyPr/>
          <a:lstStyle/>
          <a:p>
            <a:r>
              <a:rPr lang="en-GB" smtClean="0">
                <a:solidFill>
                  <a:prstClr val="black">
                    <a:tint val="75000"/>
                  </a:prstClr>
                </a:solidFill>
              </a:rPr>
              <a:t>email: frailtynetwork@hscni.net</a:t>
            </a:r>
            <a:endParaRPr lang="en-GB">
              <a:solidFill>
                <a:prstClr val="black">
                  <a:tint val="75000"/>
                </a:prstClr>
              </a:solidFill>
            </a:endParaRPr>
          </a:p>
        </p:txBody>
      </p:sp>
    </p:spTree>
    <p:extLst>
      <p:ext uri="{BB962C8B-B14F-4D97-AF65-F5344CB8AC3E}">
        <p14:creationId xmlns:p14="http://schemas.microsoft.com/office/powerpoint/2010/main" val="94616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
          <p:cNvSpPr>
            <a:spLocks noChangeArrowheads="1"/>
          </p:cNvSpPr>
          <p:nvPr/>
        </p:nvSpPr>
        <p:spPr bwMode="auto">
          <a:xfrm>
            <a:off x="254000" y="687388"/>
            <a:ext cx="8710613" cy="628650"/>
          </a:xfrm>
          <a:prstGeom prst="rect">
            <a:avLst/>
          </a:prstGeom>
          <a:solidFill>
            <a:srgbClr val="EEEEEE"/>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fontAlgn="base">
              <a:spcBef>
                <a:spcPct val="0"/>
              </a:spcBef>
              <a:spcAft>
                <a:spcPct val="0"/>
              </a:spcAft>
            </a:pPr>
            <a:endParaRPr lang="en-US" altLang="en-US" smtClean="0">
              <a:solidFill>
                <a:srgbClr val="FFFFFF"/>
              </a:solidFill>
            </a:endParaRPr>
          </a:p>
        </p:txBody>
      </p:sp>
      <p:sp>
        <p:nvSpPr>
          <p:cNvPr id="38914" name="Text Placeholder 2"/>
          <p:cNvSpPr txBox="1">
            <a:spLocks noChangeArrowheads="1"/>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r>
              <a:rPr lang="en-US" altLang="en-US" sz="1300" smtClean="0">
                <a:solidFill>
                  <a:prstClr val="black"/>
                </a:solidFill>
                <a:latin typeface="Helvetica"/>
                <a:ea typeface="Helvetica"/>
                <a:cs typeface="Helvetica"/>
              </a:rPr>
              <a:t>From: </a:t>
            </a:r>
            <a:r>
              <a:rPr lang="en-US" altLang="en-US" sz="1300" b="1" smtClean="0">
                <a:solidFill>
                  <a:prstClr val="black"/>
                </a:solidFill>
                <a:latin typeface="Helvetica"/>
                <a:ea typeface="Helvetica"/>
                <a:cs typeface="Helvetica"/>
              </a:rPr>
              <a:t>Transitions Between Frailty States Among Community-Living Older Persons</a:t>
            </a:r>
          </a:p>
        </p:txBody>
      </p:sp>
      <p:sp>
        <p:nvSpPr>
          <p:cNvPr id="38915" name="Text Placeholder 2"/>
          <p:cNvSpPr txBox="1">
            <a:spLocks noChangeArrowheads="1"/>
          </p:cNvSpPr>
          <p:nvPr/>
        </p:nvSpPr>
        <p:spPr bwMode="auto">
          <a:xfrm>
            <a:off x="0" y="1084263"/>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r>
              <a:rPr lang="en-US" altLang="en-US" sz="1200" smtClean="0">
                <a:solidFill>
                  <a:prstClr val="black"/>
                </a:solidFill>
                <a:latin typeface="Helvetica"/>
                <a:ea typeface="Helvetica"/>
                <a:cs typeface="Helvetica"/>
              </a:rPr>
              <a:t>Arch Intern Med. 2006;166(4):418-423. doi:10.1001/archinte.166.4.418</a:t>
            </a:r>
          </a:p>
        </p:txBody>
      </p:sp>
      <p:cxnSp>
        <p:nvCxnSpPr>
          <p:cNvPr id="38916" name="Straight Connector 5"/>
          <p:cNvCxnSpPr>
            <a:cxnSpLocks noChangeShapeType="1"/>
          </p:cNvCxnSpPr>
          <p:nvPr/>
        </p:nvCxnSpPr>
        <p:spPr bwMode="auto">
          <a:xfrm>
            <a:off x="254000" y="687388"/>
            <a:ext cx="8710613" cy="0"/>
          </a:xfrm>
          <a:prstGeom prst="line">
            <a:avLst/>
          </a:prstGeom>
          <a:noFill/>
          <a:ln w="38100">
            <a:solidFill>
              <a:srgbClr val="999999"/>
            </a:solidFill>
            <a:round/>
            <a:headEnd/>
            <a:tailEnd/>
          </a:ln>
          <a:extLst>
            <a:ext uri="{909E8E84-426E-40DD-AFC4-6F175D3DCCD1}">
              <a14:hiddenFill xmlns:a14="http://schemas.microsoft.com/office/drawing/2010/main">
                <a:noFill/>
              </a14:hiddenFill>
            </a:ext>
          </a:extLst>
        </p:spPr>
      </p:cxnSp>
      <p:pic>
        <p:nvPicPr>
          <p:cNvPr id="38917"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4508500"/>
            <a:ext cx="3186113"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000" y="1308100"/>
            <a:ext cx="63484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635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12120229"/>
              </p:ext>
            </p:extLst>
          </p:nvPr>
        </p:nvGraphicFramePr>
        <p:xfrm>
          <a:off x="600739" y="645041"/>
          <a:ext cx="7045842" cy="586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2427" y="255181"/>
            <a:ext cx="3028393" cy="523220"/>
          </a:xfrm>
          <a:prstGeom prst="rect">
            <a:avLst/>
          </a:prstGeom>
          <a:noFill/>
        </p:spPr>
        <p:txBody>
          <a:bodyPr wrap="none" rtlCol="0">
            <a:spAutoFit/>
          </a:bodyPr>
          <a:lstStyle/>
          <a:p>
            <a:r>
              <a:rPr lang="en-GB" sz="2800" dirty="0" smtClean="0">
                <a:solidFill>
                  <a:srgbClr val="0070C0"/>
                </a:solidFill>
                <a:latin typeface="Comic Sans MS" panose="030F0702030302020204" pitchFamily="66" charset="0"/>
              </a:rPr>
              <a:t>Just imagine………</a:t>
            </a:r>
            <a:endParaRPr lang="en-GB" sz="2800" dirty="0">
              <a:solidFill>
                <a:srgbClr val="0070C0"/>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email: frailtynetwork@hscni.net</a:t>
            </a:r>
            <a:endParaRPr lang="en-GB">
              <a:solidFill>
                <a:prstClr val="black">
                  <a:tint val="75000"/>
                </a:prstClr>
              </a:solidFill>
            </a:endParaRPr>
          </a:p>
        </p:txBody>
      </p:sp>
    </p:spTree>
    <p:extLst>
      <p:ext uri="{BB962C8B-B14F-4D97-AF65-F5344CB8AC3E}">
        <p14:creationId xmlns:p14="http://schemas.microsoft.com/office/powerpoint/2010/main" val="416503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endParaRPr lang="en-US" altLang="en-US" smtClean="0"/>
          </a:p>
        </p:txBody>
      </p:sp>
      <p:sp>
        <p:nvSpPr>
          <p:cNvPr id="39938" name="Text Placeholder 2"/>
          <p:cNvSpPr>
            <a:spLocks noGrp="1"/>
          </p:cNvSpPr>
          <p:nvPr>
            <p:ph type="body" idx="1"/>
          </p:nvPr>
        </p:nvSpPr>
        <p:spPr/>
        <p:txBody>
          <a:bodyPr/>
          <a:lstStyle/>
          <a:p>
            <a:r>
              <a:rPr lang="en-IE" altLang="en-US" b="1" smtClean="0">
                <a:solidFill>
                  <a:srgbClr val="000000"/>
                </a:solidFill>
              </a:rPr>
              <a:t>A judgement-based measure: </a:t>
            </a:r>
          </a:p>
          <a:p>
            <a:r>
              <a:rPr lang="en-IE" altLang="en-US" b="1" smtClean="0">
                <a:solidFill>
                  <a:srgbClr val="000000"/>
                </a:solidFill>
              </a:rPr>
              <a:t>The Clinical Frailty Scale</a:t>
            </a:r>
            <a:endParaRPr lang="en-IE" altLang="en-US" smtClean="0">
              <a:solidFill>
                <a:srgbClr val="000000"/>
              </a:solidFill>
            </a:endParaRPr>
          </a:p>
        </p:txBody>
      </p:sp>
    </p:spTree>
    <p:extLst>
      <p:ext uri="{BB962C8B-B14F-4D97-AF65-F5344CB8AC3E}">
        <p14:creationId xmlns:p14="http://schemas.microsoft.com/office/powerpoint/2010/main" val="3388627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395288" y="2060575"/>
            <a:ext cx="38893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18" charset="2"/>
              <a:buChar char=""/>
              <a:defRPr sz="2600">
                <a:solidFill>
                  <a:schemeClr val="tx1"/>
                </a:solidFill>
                <a:latin typeface="Perpetua" pitchFamily="18" charset="0"/>
                <a:ea typeface="MS PGothic" pitchFamily="34" charset="-128"/>
              </a:defRPr>
            </a:lvl1pPr>
            <a:lvl2pPr marL="742950" indent="-285750">
              <a:spcBef>
                <a:spcPts val="375"/>
              </a:spcBef>
              <a:buClr>
                <a:schemeClr val="accent2"/>
              </a:buClr>
              <a:buSzPct val="85000"/>
              <a:buFont typeface="Wingdings 2" pitchFamily="18" charset="2"/>
              <a:buChar char=""/>
              <a:defRPr sz="2400">
                <a:solidFill>
                  <a:schemeClr val="tx1"/>
                </a:solidFill>
                <a:latin typeface="Perpetua" pitchFamily="18" charset="0"/>
                <a:ea typeface="MS PGothic" pitchFamily="34" charset="-128"/>
              </a:defRPr>
            </a:lvl2pPr>
            <a:lvl3pPr marL="1143000" indent="-228600">
              <a:spcBef>
                <a:spcPts val="375"/>
              </a:spcBef>
              <a:buClr>
                <a:srgbClr val="E6B1AB"/>
              </a:buClr>
              <a:buSzPct val="85000"/>
              <a:buFont typeface="Wingdings 2" pitchFamily="18" charset="2"/>
              <a:buChar char=""/>
              <a:defRPr sz="2000">
                <a:solidFill>
                  <a:schemeClr val="tx1"/>
                </a:solidFill>
                <a:latin typeface="Perpetua" pitchFamily="18" charset="0"/>
                <a:ea typeface="MS PGothic" pitchFamily="34" charset="-128"/>
              </a:defRPr>
            </a:lvl3pPr>
            <a:lvl4pPr marL="1600200" indent="-228600">
              <a:spcBef>
                <a:spcPts val="375"/>
              </a:spcBef>
              <a:buClr>
                <a:srgbClr val="A28E6A"/>
              </a:buClr>
              <a:buSzPct val="80000"/>
              <a:buFont typeface="Wingdings 2" pitchFamily="18" charset="2"/>
              <a:buChar char=""/>
              <a:defRPr sz="2000">
                <a:solidFill>
                  <a:schemeClr val="tx1"/>
                </a:solidFill>
                <a:latin typeface="Perpetua" pitchFamily="18" charset="0"/>
                <a:ea typeface="MS PGothic" pitchFamily="34" charset="-128"/>
              </a:defRPr>
            </a:lvl4pPr>
            <a:lvl5pPr marL="2057400" indent="-228600">
              <a:spcBef>
                <a:spcPts val="375"/>
              </a:spcBef>
              <a:buClr>
                <a:srgbClr val="A28E6A"/>
              </a:buClr>
              <a:buChar char="o"/>
              <a:defRPr sz="2000">
                <a:solidFill>
                  <a:schemeClr val="tx1"/>
                </a:solidFill>
                <a:latin typeface="Perpetua" pitchFamily="18" charset="0"/>
                <a:ea typeface="MS PGothic"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9pPr>
          </a:lstStyle>
          <a:p>
            <a:pPr fontAlgn="base">
              <a:spcBef>
                <a:spcPct val="0"/>
              </a:spcBef>
              <a:spcAft>
                <a:spcPct val="0"/>
              </a:spcAft>
              <a:buClrTx/>
              <a:buSzTx/>
              <a:buFontTx/>
              <a:buNone/>
            </a:pPr>
            <a:r>
              <a:rPr lang="en-GB" altLang="en-US" sz="2000" smtClean="0">
                <a:solidFill>
                  <a:srgbClr val="FFFFFF"/>
                </a:solidFill>
                <a:latin typeface="Arial" pitchFamily="34" charset="0"/>
              </a:rPr>
              <a:t>At CUH we utilise the Clinical Frailty Scale (K Rockwood)</a:t>
            </a:r>
          </a:p>
          <a:p>
            <a:pPr fontAlgn="base">
              <a:spcBef>
                <a:spcPct val="0"/>
              </a:spcBef>
              <a:spcAft>
                <a:spcPct val="0"/>
              </a:spcAft>
              <a:buClrTx/>
              <a:buSzTx/>
              <a:buFontTx/>
              <a:buNone/>
            </a:pPr>
            <a:endParaRPr lang="en-GB" altLang="en-US" sz="2000" smtClean="0">
              <a:solidFill>
                <a:srgbClr val="FFFFFF"/>
              </a:solidFill>
              <a:latin typeface="Arial" pitchFamily="34" charset="0"/>
            </a:endParaRPr>
          </a:p>
          <a:p>
            <a:pPr fontAlgn="base">
              <a:spcBef>
                <a:spcPct val="0"/>
              </a:spcBef>
              <a:spcAft>
                <a:spcPct val="0"/>
              </a:spcAft>
              <a:buClrTx/>
              <a:buSzTx/>
              <a:buFontTx/>
              <a:buNone/>
            </a:pPr>
            <a:endParaRPr lang="en-GB" altLang="en-US" sz="2000" smtClean="0">
              <a:solidFill>
                <a:srgbClr val="FFFFFF"/>
              </a:solidFill>
              <a:latin typeface="Arial" pitchFamily="34" charset="0"/>
            </a:endParaRPr>
          </a:p>
          <a:p>
            <a:pPr fontAlgn="base">
              <a:spcBef>
                <a:spcPct val="0"/>
              </a:spcBef>
              <a:spcAft>
                <a:spcPct val="0"/>
              </a:spcAft>
              <a:buClrTx/>
              <a:buSzTx/>
              <a:buFontTx/>
              <a:buNone/>
            </a:pPr>
            <a:r>
              <a:rPr lang="en-GB" altLang="en-US" sz="2000" smtClean="0">
                <a:solidFill>
                  <a:srgbClr val="FFFFFF"/>
                </a:solidFill>
                <a:latin typeface="Arial" pitchFamily="34" charset="0"/>
              </a:rPr>
              <a:t>Advantages : fast, can be undertaken in ED, intuitive</a:t>
            </a:r>
          </a:p>
          <a:p>
            <a:pPr fontAlgn="base">
              <a:spcBef>
                <a:spcPct val="0"/>
              </a:spcBef>
              <a:spcAft>
                <a:spcPct val="0"/>
              </a:spcAft>
              <a:buClrTx/>
              <a:buSzTx/>
              <a:buFontTx/>
              <a:buNone/>
            </a:pPr>
            <a:endParaRPr lang="en-GB" altLang="en-US" sz="2400" smtClean="0">
              <a:solidFill>
                <a:srgbClr val="FFFFFF"/>
              </a:solidFill>
              <a:latin typeface="Arial" pitchFamily="34" charset="0"/>
            </a:endParaRPr>
          </a:p>
          <a:p>
            <a:pPr fontAlgn="base">
              <a:spcBef>
                <a:spcPct val="0"/>
              </a:spcBef>
              <a:spcAft>
                <a:spcPct val="0"/>
              </a:spcAft>
              <a:buClrTx/>
              <a:buSzTx/>
              <a:buFontTx/>
              <a:buNone/>
            </a:pPr>
            <a:r>
              <a:rPr lang="en-GB" altLang="en-US" sz="2000" smtClean="0">
                <a:solidFill>
                  <a:srgbClr val="FFFFFF"/>
                </a:solidFill>
                <a:latin typeface="Arial" pitchFamily="34" charset="0"/>
              </a:rPr>
              <a:t>Disadvantages : oversimplified?, scores may change during stay?</a:t>
            </a:r>
          </a:p>
        </p:txBody>
      </p:sp>
      <p:sp>
        <p:nvSpPr>
          <p:cNvPr id="40962" name="Title 1"/>
          <p:cNvSpPr>
            <a:spLocks noGrp="1"/>
          </p:cNvSpPr>
          <p:nvPr>
            <p:ph type="title"/>
          </p:nvPr>
        </p:nvSpPr>
        <p:spPr/>
        <p:txBody>
          <a:bodyPr/>
          <a:lstStyle/>
          <a:p>
            <a:endParaRPr lang="en-US" altLang="en-US" smtClean="0"/>
          </a:p>
        </p:txBody>
      </p:sp>
      <p:sp>
        <p:nvSpPr>
          <p:cNvPr id="40963" name="Content Placeholder 1"/>
          <p:cNvSpPr>
            <a:spLocks noGrp="1"/>
          </p:cNvSpPr>
          <p:nvPr>
            <p:ph sz="quarter" idx="1"/>
          </p:nvPr>
        </p:nvSpPr>
        <p:spPr/>
        <p:txBody>
          <a:bodyPr/>
          <a:lstStyle/>
          <a:p>
            <a:endParaRPr lang="en-US" altLang="en-US" smtClean="0"/>
          </a:p>
        </p:txBody>
      </p:sp>
      <p:pic>
        <p:nvPicPr>
          <p:cNvPr id="409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9863"/>
            <a:ext cx="8645525"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47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755650" y="274638"/>
            <a:ext cx="7931150" cy="1282700"/>
          </a:xfrm>
        </p:spPr>
        <p:txBody>
          <a:bodyPr>
            <a:normAutofit fontScale="90000"/>
          </a:bodyPr>
          <a:lstStyle/>
          <a:p>
            <a:r>
              <a:rPr lang="en-IE" altLang="en-US" sz="2000" b="1" smtClean="0"/>
              <a:t>Association of the Clinical Frailty Scale (CFS) with Hospital Outcomes in a Large Retrospective Cohort of Non-Elective Admissions Aged ≥ 75 Presenting to a Tertiary University NHS Hospital</a:t>
            </a:r>
            <a:r>
              <a:rPr lang="en-GB" altLang="en-US" sz="2000" smtClean="0"/>
              <a:t/>
            </a:r>
            <a:br>
              <a:rPr lang="en-GB" altLang="en-US" sz="2000" smtClean="0"/>
            </a:br>
            <a:endParaRPr lang="en-US" altLang="en-US" sz="2000" smtClean="0"/>
          </a:p>
        </p:txBody>
      </p:sp>
      <p:pic>
        <p:nvPicPr>
          <p:cNvPr id="4198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5581650"/>
            <a:ext cx="50260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6"/>
          <p:cNvSpPr txBox="1">
            <a:spLocks noChangeArrowheads="1"/>
          </p:cNvSpPr>
          <p:nvPr/>
        </p:nvSpPr>
        <p:spPr bwMode="auto">
          <a:xfrm>
            <a:off x="1476375" y="5173663"/>
            <a:ext cx="5903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18" charset="2"/>
              <a:buChar char=""/>
              <a:defRPr sz="2600">
                <a:solidFill>
                  <a:schemeClr val="tx1"/>
                </a:solidFill>
                <a:latin typeface="Perpetua" pitchFamily="18" charset="0"/>
                <a:ea typeface="MS PGothic" pitchFamily="34" charset="-128"/>
              </a:defRPr>
            </a:lvl1pPr>
            <a:lvl2pPr marL="742950" indent="-285750">
              <a:spcBef>
                <a:spcPts val="375"/>
              </a:spcBef>
              <a:buClr>
                <a:schemeClr val="accent2"/>
              </a:buClr>
              <a:buSzPct val="85000"/>
              <a:buFont typeface="Wingdings 2" pitchFamily="18" charset="2"/>
              <a:buChar char=""/>
              <a:defRPr sz="2400">
                <a:solidFill>
                  <a:schemeClr val="tx1"/>
                </a:solidFill>
                <a:latin typeface="Perpetua" pitchFamily="18" charset="0"/>
                <a:ea typeface="MS PGothic" pitchFamily="34" charset="-128"/>
              </a:defRPr>
            </a:lvl2pPr>
            <a:lvl3pPr marL="1143000" indent="-228600">
              <a:spcBef>
                <a:spcPts val="375"/>
              </a:spcBef>
              <a:buClr>
                <a:srgbClr val="E6B1AB"/>
              </a:buClr>
              <a:buSzPct val="85000"/>
              <a:buFont typeface="Wingdings 2" pitchFamily="18" charset="2"/>
              <a:buChar char=""/>
              <a:defRPr sz="2000">
                <a:solidFill>
                  <a:schemeClr val="tx1"/>
                </a:solidFill>
                <a:latin typeface="Perpetua" pitchFamily="18" charset="0"/>
                <a:ea typeface="MS PGothic" pitchFamily="34" charset="-128"/>
              </a:defRPr>
            </a:lvl3pPr>
            <a:lvl4pPr marL="1600200" indent="-228600">
              <a:spcBef>
                <a:spcPts val="375"/>
              </a:spcBef>
              <a:buClr>
                <a:srgbClr val="A28E6A"/>
              </a:buClr>
              <a:buSzPct val="80000"/>
              <a:buFont typeface="Wingdings 2" pitchFamily="18" charset="2"/>
              <a:buChar char=""/>
              <a:defRPr sz="2000">
                <a:solidFill>
                  <a:schemeClr val="tx1"/>
                </a:solidFill>
                <a:latin typeface="Perpetua" pitchFamily="18" charset="0"/>
                <a:ea typeface="MS PGothic" pitchFamily="34" charset="-128"/>
              </a:defRPr>
            </a:lvl4pPr>
            <a:lvl5pPr marL="2057400" indent="-228600">
              <a:spcBef>
                <a:spcPts val="375"/>
              </a:spcBef>
              <a:buClr>
                <a:srgbClr val="A28E6A"/>
              </a:buClr>
              <a:buChar char="o"/>
              <a:defRPr sz="2000">
                <a:solidFill>
                  <a:schemeClr val="tx1"/>
                </a:solidFill>
                <a:latin typeface="Perpetua" pitchFamily="18" charset="0"/>
                <a:ea typeface="MS PGothic"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9pPr>
          </a:lstStyle>
          <a:p>
            <a:pPr algn="ctr" fontAlgn="base">
              <a:spcBef>
                <a:spcPct val="0"/>
              </a:spcBef>
              <a:spcAft>
                <a:spcPct val="0"/>
              </a:spcAft>
              <a:buClrTx/>
              <a:buSzTx/>
              <a:buFontTx/>
              <a:buNone/>
            </a:pPr>
            <a:r>
              <a:rPr lang="en-GB" altLang="en-US" sz="1600" smtClean="0">
                <a:solidFill>
                  <a:prstClr val="black"/>
                </a:solidFill>
                <a:latin typeface="Arial" pitchFamily="34" charset="0"/>
              </a:rPr>
              <a:t>n = 5764, </a:t>
            </a:r>
            <a:r>
              <a:rPr lang="en-US" altLang="en-US" sz="1600" smtClean="0">
                <a:solidFill>
                  <a:prstClr val="black"/>
                </a:solidFill>
                <a:latin typeface="Arial" pitchFamily="34" charset="0"/>
              </a:rPr>
              <a:t>age adjusted </a:t>
            </a:r>
            <a:r>
              <a:rPr lang="en-US" altLang="en-US" sz="1600" i="1" smtClean="0">
                <a:solidFill>
                  <a:prstClr val="black"/>
                </a:solidFill>
                <a:latin typeface="Arial" pitchFamily="34" charset="0"/>
              </a:rPr>
              <a:t>P</a:t>
            </a:r>
            <a:r>
              <a:rPr lang="en-US" altLang="en-US" sz="1600" smtClean="0">
                <a:solidFill>
                  <a:prstClr val="black"/>
                </a:solidFill>
                <a:latin typeface="Arial" pitchFamily="34" charset="0"/>
              </a:rPr>
              <a:t> for trend &lt; 0.001</a:t>
            </a:r>
          </a:p>
        </p:txBody>
      </p:sp>
      <p:sp>
        <p:nvSpPr>
          <p:cNvPr id="41988" name="TextBox 6"/>
          <p:cNvSpPr txBox="1">
            <a:spLocks noChangeArrowheads="1"/>
          </p:cNvSpPr>
          <p:nvPr/>
        </p:nvSpPr>
        <p:spPr bwMode="auto">
          <a:xfrm>
            <a:off x="538163" y="1436688"/>
            <a:ext cx="59769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18" charset="2"/>
              <a:buChar char=""/>
              <a:defRPr sz="2600">
                <a:solidFill>
                  <a:schemeClr val="tx1"/>
                </a:solidFill>
                <a:latin typeface="Perpetua" pitchFamily="18" charset="0"/>
                <a:ea typeface="MS PGothic" pitchFamily="34" charset="-128"/>
              </a:defRPr>
            </a:lvl1pPr>
            <a:lvl2pPr marL="742950" indent="-285750">
              <a:spcBef>
                <a:spcPts val="375"/>
              </a:spcBef>
              <a:buClr>
                <a:schemeClr val="accent2"/>
              </a:buClr>
              <a:buSzPct val="85000"/>
              <a:buFont typeface="Wingdings 2" pitchFamily="18" charset="2"/>
              <a:buChar char=""/>
              <a:defRPr sz="2400">
                <a:solidFill>
                  <a:schemeClr val="tx1"/>
                </a:solidFill>
                <a:latin typeface="Perpetua" pitchFamily="18" charset="0"/>
                <a:ea typeface="MS PGothic" pitchFamily="34" charset="-128"/>
              </a:defRPr>
            </a:lvl2pPr>
            <a:lvl3pPr marL="1143000" indent="-228600">
              <a:spcBef>
                <a:spcPts val="375"/>
              </a:spcBef>
              <a:buClr>
                <a:srgbClr val="E6B1AB"/>
              </a:buClr>
              <a:buSzPct val="85000"/>
              <a:buFont typeface="Wingdings 2" pitchFamily="18" charset="2"/>
              <a:buChar char=""/>
              <a:defRPr sz="2000">
                <a:solidFill>
                  <a:schemeClr val="tx1"/>
                </a:solidFill>
                <a:latin typeface="Perpetua" pitchFamily="18" charset="0"/>
                <a:ea typeface="MS PGothic" pitchFamily="34" charset="-128"/>
              </a:defRPr>
            </a:lvl3pPr>
            <a:lvl4pPr marL="1600200" indent="-228600">
              <a:spcBef>
                <a:spcPts val="375"/>
              </a:spcBef>
              <a:buClr>
                <a:srgbClr val="A28E6A"/>
              </a:buClr>
              <a:buSzPct val="80000"/>
              <a:buFont typeface="Wingdings 2" pitchFamily="18" charset="2"/>
              <a:buChar char=""/>
              <a:defRPr sz="2000">
                <a:solidFill>
                  <a:schemeClr val="tx1"/>
                </a:solidFill>
                <a:latin typeface="Perpetua" pitchFamily="18" charset="0"/>
                <a:ea typeface="MS PGothic" pitchFamily="34" charset="-128"/>
              </a:defRPr>
            </a:lvl4pPr>
            <a:lvl5pPr marL="2057400" indent="-228600">
              <a:spcBef>
                <a:spcPts val="375"/>
              </a:spcBef>
              <a:buClr>
                <a:srgbClr val="A28E6A"/>
              </a:buClr>
              <a:buChar char="o"/>
              <a:defRPr sz="2000">
                <a:solidFill>
                  <a:schemeClr val="tx1"/>
                </a:solidFill>
                <a:latin typeface="Perpetua" pitchFamily="18" charset="0"/>
                <a:ea typeface="MS PGothic"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9pPr>
          </a:lstStyle>
          <a:p>
            <a:pPr algn="ctr" fontAlgn="base">
              <a:spcBef>
                <a:spcPct val="0"/>
              </a:spcBef>
              <a:spcAft>
                <a:spcPct val="0"/>
              </a:spcAft>
              <a:buClrTx/>
              <a:buSzTx/>
              <a:buFontTx/>
              <a:buNone/>
            </a:pPr>
            <a:r>
              <a:rPr lang="en-GB" altLang="en-US" sz="1600" smtClean="0">
                <a:solidFill>
                  <a:prstClr val="black"/>
                </a:solidFill>
                <a:latin typeface="Arial" pitchFamily="34" charset="0"/>
              </a:rPr>
              <a:t>Wallis S, Wall J, Biram R and Romero-Ortuno R, QJM 2015</a:t>
            </a:r>
            <a:endParaRPr lang="en-US" altLang="en-US" sz="1600" smtClean="0">
              <a:solidFill>
                <a:prstClr val="black"/>
              </a:solidFill>
              <a:latin typeface="Arial" pitchFamily="34" charset="0"/>
            </a:endParaRPr>
          </a:p>
        </p:txBody>
      </p:sp>
      <p:pic>
        <p:nvPicPr>
          <p:cNvPr id="4198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8913" y="2146300"/>
            <a:ext cx="4422775" cy="2659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2147888"/>
            <a:ext cx="4422775"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950" y="5581650"/>
            <a:ext cx="149066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78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95288" y="274638"/>
            <a:ext cx="8277225" cy="1282700"/>
          </a:xfrm>
        </p:spPr>
        <p:txBody>
          <a:bodyPr>
            <a:normAutofit fontScale="90000"/>
          </a:bodyPr>
          <a:lstStyle/>
          <a:p>
            <a:r>
              <a:rPr lang="en-IE" altLang="en-US" sz="2000" b="1" smtClean="0"/>
              <a:t>Association of the Clinical Frailty Scale (CFS) with Hospital Outcomes in a Large Retrospective Cohort of Non-Elective Admissions Aged ≥ 75 Presenting to a Tertiary University NHS Hospital</a:t>
            </a:r>
            <a:r>
              <a:rPr lang="en-GB" altLang="en-US" sz="2000" smtClean="0"/>
              <a:t/>
            </a:r>
            <a:br>
              <a:rPr lang="en-GB" altLang="en-US" sz="2000" smtClean="0"/>
            </a:br>
            <a:endParaRPr lang="en-US" altLang="en-US" sz="2000" smtClean="0"/>
          </a:p>
        </p:txBody>
      </p:sp>
      <p:pic>
        <p:nvPicPr>
          <p:cNvPr id="4301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788" y="5949950"/>
            <a:ext cx="32845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6"/>
          <p:cNvSpPr txBox="1">
            <a:spLocks noChangeArrowheads="1"/>
          </p:cNvSpPr>
          <p:nvPr/>
        </p:nvSpPr>
        <p:spPr bwMode="auto">
          <a:xfrm>
            <a:off x="1331913" y="5084763"/>
            <a:ext cx="5903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fontAlgn="base">
              <a:spcBef>
                <a:spcPct val="0"/>
              </a:spcBef>
              <a:spcAft>
                <a:spcPct val="0"/>
              </a:spcAft>
            </a:pPr>
            <a:r>
              <a:rPr lang="en-GB" altLang="en-US" sz="1400" smtClean="0">
                <a:solidFill>
                  <a:prstClr val="black"/>
                </a:solidFill>
              </a:rPr>
              <a:t>n=5764, </a:t>
            </a:r>
            <a:r>
              <a:rPr lang="en-US" altLang="en-US" sz="1400" smtClean="0">
                <a:solidFill>
                  <a:prstClr val="black"/>
                </a:solidFill>
              </a:rPr>
              <a:t>age adjusted P for trend &lt; 0.001</a:t>
            </a:r>
          </a:p>
        </p:txBody>
      </p:sp>
      <p:pic>
        <p:nvPicPr>
          <p:cNvPr id="43012"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l="-21031" r="-21031"/>
          <a:stretch>
            <a:fillRect/>
          </a:stretch>
        </p:blipFill>
        <p:spPr>
          <a:xfrm>
            <a:off x="1022350" y="1196975"/>
            <a:ext cx="7650163" cy="4500563"/>
          </a:xfrm>
        </p:spPr>
      </p:pic>
      <p:sp>
        <p:nvSpPr>
          <p:cNvPr id="43013" name="Rectangle 1"/>
          <p:cNvSpPr>
            <a:spLocks noChangeArrowheads="1"/>
          </p:cNvSpPr>
          <p:nvPr/>
        </p:nvSpPr>
        <p:spPr bwMode="auto">
          <a:xfrm>
            <a:off x="395288" y="5661025"/>
            <a:ext cx="5545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r>
              <a:rPr lang="en-GB" altLang="en-US" sz="1200" smtClean="0">
                <a:solidFill>
                  <a:prstClr val="black"/>
                </a:solidFill>
              </a:rPr>
              <a:t>ROC curves for the prediction of in-patient mortality. Areas under the curve (AUC) with 95% confidence intervals (CI) were: CFS: 0.72 (0.70 – 0.75, </a:t>
            </a:r>
            <a:r>
              <a:rPr lang="en-GB" altLang="en-US" sz="1200" i="1" smtClean="0">
                <a:solidFill>
                  <a:prstClr val="black"/>
                </a:solidFill>
              </a:rPr>
              <a:t>P</a:t>
            </a:r>
            <a:r>
              <a:rPr lang="en-GB" altLang="en-US" sz="1200" smtClean="0">
                <a:solidFill>
                  <a:prstClr val="black"/>
                </a:solidFill>
              </a:rPr>
              <a:t> &lt; 0.001), Charlson Comorbidity score: 0.67 (0.64 – 0.70, </a:t>
            </a:r>
            <a:r>
              <a:rPr lang="en-GB" altLang="en-US" sz="1200" i="1" smtClean="0">
                <a:solidFill>
                  <a:prstClr val="black"/>
                </a:solidFill>
              </a:rPr>
              <a:t>P</a:t>
            </a:r>
            <a:r>
              <a:rPr lang="en-GB" altLang="en-US" sz="1200" smtClean="0">
                <a:solidFill>
                  <a:prstClr val="black"/>
                </a:solidFill>
              </a:rPr>
              <a:t> &lt; 0.001), age: 0.59 (0.56 – 0.62, </a:t>
            </a:r>
            <a:r>
              <a:rPr lang="en-GB" altLang="en-US" sz="1200" i="1" smtClean="0">
                <a:solidFill>
                  <a:prstClr val="black"/>
                </a:solidFill>
              </a:rPr>
              <a:t>P</a:t>
            </a:r>
            <a:r>
              <a:rPr lang="en-GB" altLang="en-US" sz="1200" smtClean="0">
                <a:solidFill>
                  <a:prstClr val="black"/>
                </a:solidFill>
              </a:rPr>
              <a:t> &lt; 0.001), history of dementia and/or current cognitive concern: 0.53 (0.50 – 0.56, </a:t>
            </a:r>
            <a:r>
              <a:rPr lang="en-GB" altLang="en-US" sz="1200" i="1" smtClean="0">
                <a:solidFill>
                  <a:prstClr val="black"/>
                </a:solidFill>
              </a:rPr>
              <a:t>P</a:t>
            </a:r>
            <a:r>
              <a:rPr lang="en-GB" altLang="en-US" sz="1200" smtClean="0">
                <a:solidFill>
                  <a:prstClr val="black"/>
                </a:solidFill>
              </a:rPr>
              <a:t> = 0.076).</a:t>
            </a:r>
          </a:p>
        </p:txBody>
      </p:sp>
      <p:sp>
        <p:nvSpPr>
          <p:cNvPr id="43014" name="TextBox 6"/>
          <p:cNvSpPr txBox="1">
            <a:spLocks noChangeArrowheads="1"/>
          </p:cNvSpPr>
          <p:nvPr/>
        </p:nvSpPr>
        <p:spPr bwMode="auto">
          <a:xfrm>
            <a:off x="4427538" y="4797425"/>
            <a:ext cx="2592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fontAlgn="base">
              <a:spcBef>
                <a:spcPct val="0"/>
              </a:spcBef>
              <a:spcAft>
                <a:spcPct val="0"/>
              </a:spcAft>
            </a:pPr>
            <a:r>
              <a:rPr lang="en-GB" altLang="en-US" sz="1400" smtClean="0">
                <a:solidFill>
                  <a:prstClr val="black"/>
                </a:solidFill>
              </a:rPr>
              <a:t>n=5763</a:t>
            </a:r>
            <a:endParaRPr lang="en-US" altLang="en-US" sz="1400" smtClean="0">
              <a:solidFill>
                <a:prstClr val="black"/>
              </a:solidFill>
            </a:endParaRPr>
          </a:p>
        </p:txBody>
      </p:sp>
      <p:sp>
        <p:nvSpPr>
          <p:cNvPr id="43015" name="TextBox 9"/>
          <p:cNvSpPr txBox="1">
            <a:spLocks noChangeArrowheads="1"/>
          </p:cNvSpPr>
          <p:nvPr/>
        </p:nvSpPr>
        <p:spPr bwMode="auto">
          <a:xfrm>
            <a:off x="3203575" y="645318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fontAlgn="base">
              <a:spcBef>
                <a:spcPct val="0"/>
              </a:spcBef>
              <a:spcAft>
                <a:spcPct val="0"/>
              </a:spcAft>
            </a:pPr>
            <a:r>
              <a:rPr lang="en-GB" altLang="en-US" sz="1400" smtClean="0">
                <a:solidFill>
                  <a:prstClr val="black"/>
                </a:solidFill>
              </a:rPr>
              <a:t>Wallis et al, QJM 2015</a:t>
            </a:r>
            <a:endParaRPr lang="en-US" altLang="en-US" sz="1400" smtClean="0">
              <a:solidFill>
                <a:prstClr val="black"/>
              </a:solidFill>
            </a:endParaRPr>
          </a:p>
        </p:txBody>
      </p:sp>
    </p:spTree>
    <p:extLst>
      <p:ext uri="{BB962C8B-B14F-4D97-AF65-F5344CB8AC3E}">
        <p14:creationId xmlns:p14="http://schemas.microsoft.com/office/powerpoint/2010/main" val="30909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3663" y="127000"/>
            <a:ext cx="626427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437063"/>
            <a:ext cx="86328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113" y="3544888"/>
            <a:ext cx="87137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33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2"/>
          <p:cNvSpPr txBox="1">
            <a:spLocks noChangeArrowheads="1"/>
          </p:cNvSpPr>
          <p:nvPr/>
        </p:nvSpPr>
        <p:spPr bwMode="auto">
          <a:xfrm>
            <a:off x="0" y="20638"/>
            <a:ext cx="4932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GB" altLang="en-US" b="1" smtClean="0">
                <a:solidFill>
                  <a:prstClr val="black"/>
                </a:solidFill>
              </a:rPr>
              <a:t>In-patient mortality for non-elective admissions in patients aged 75+ </a:t>
            </a:r>
            <a:r>
              <a:rPr lang="en-GB" altLang="en-US" smtClean="0">
                <a:solidFill>
                  <a:prstClr val="black"/>
                </a:solidFill>
              </a:rPr>
              <a:t/>
            </a:r>
            <a:br>
              <a:rPr lang="en-GB" altLang="en-US" smtClean="0">
                <a:solidFill>
                  <a:prstClr val="black"/>
                </a:solidFill>
              </a:rPr>
            </a:br>
            <a:r>
              <a:rPr lang="en-GB" altLang="en-US" sz="1400" smtClean="0">
                <a:solidFill>
                  <a:prstClr val="black"/>
                </a:solidFill>
              </a:rPr>
              <a:t>(n= 5,505)</a:t>
            </a:r>
            <a:endParaRPr lang="en-GB" altLang="en-US" smtClean="0">
              <a:solidFill>
                <a:prstClr val="black"/>
              </a:solidFill>
            </a:endParaRPr>
          </a:p>
        </p:txBody>
      </p:sp>
      <p:sp>
        <p:nvSpPr>
          <p:cNvPr id="45058" name="TextBox 3"/>
          <p:cNvSpPr txBox="1">
            <a:spLocks noChangeArrowheads="1"/>
          </p:cNvSpPr>
          <p:nvPr/>
        </p:nvSpPr>
        <p:spPr bwMode="auto">
          <a:xfrm>
            <a:off x="0" y="692150"/>
            <a:ext cx="1201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sz="1600" smtClean="0">
                <a:solidFill>
                  <a:prstClr val="black"/>
                </a:solidFill>
              </a:rPr>
              <a:t>% mortality</a:t>
            </a:r>
          </a:p>
        </p:txBody>
      </p:sp>
      <p:sp>
        <p:nvSpPr>
          <p:cNvPr id="45059" name="Rectangle 11"/>
          <p:cNvSpPr>
            <a:spLocks noChangeArrowheads="1"/>
          </p:cNvSpPr>
          <p:nvPr/>
        </p:nvSpPr>
        <p:spPr bwMode="auto">
          <a:xfrm>
            <a:off x="1008063" y="6218238"/>
            <a:ext cx="3348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US" altLang="en-US" sz="1400" smtClean="0">
                <a:solidFill>
                  <a:srgbClr val="0070C0"/>
                </a:solidFill>
              </a:rPr>
              <a:t>Romero-Ortuno </a:t>
            </a:r>
            <a:r>
              <a:rPr lang="en-US" altLang="en-US" sz="1400" i="1" smtClean="0">
                <a:solidFill>
                  <a:srgbClr val="0070C0"/>
                </a:solidFill>
              </a:rPr>
              <a:t>et al. European Journal of Internal Medicine </a:t>
            </a:r>
            <a:r>
              <a:rPr lang="en-US" altLang="en-US" sz="1400" smtClean="0">
                <a:solidFill>
                  <a:srgbClr val="0070C0"/>
                </a:solidFill>
              </a:rPr>
              <a:t>2016; 35:24.34</a:t>
            </a:r>
          </a:p>
        </p:txBody>
      </p:sp>
      <p:pic>
        <p:nvPicPr>
          <p:cNvPr id="45060" name="Picture 29"/>
          <p:cNvPicPr>
            <a:picLocks noChangeAspect="1"/>
          </p:cNvPicPr>
          <p:nvPr/>
        </p:nvPicPr>
        <p:blipFill>
          <a:blip r:embed="rId3">
            <a:extLst>
              <a:ext uri="{28A0092B-C50C-407E-A947-70E740481C1C}">
                <a14:useLocalDpi xmlns:a14="http://schemas.microsoft.com/office/drawing/2010/main" val="0"/>
              </a:ext>
            </a:extLst>
          </a:blip>
          <a:srcRect l="4082" r="79637"/>
          <a:stretch>
            <a:fillRect/>
          </a:stretch>
        </p:blipFill>
        <p:spPr bwMode="auto">
          <a:xfrm>
            <a:off x="857250" y="5445125"/>
            <a:ext cx="63341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0"/>
          <p:cNvPicPr>
            <a:picLocks noChangeAspect="1"/>
          </p:cNvPicPr>
          <p:nvPr/>
        </p:nvPicPr>
        <p:blipFill>
          <a:blip r:embed="rId3">
            <a:extLst>
              <a:ext uri="{28A0092B-C50C-407E-A947-70E740481C1C}">
                <a14:useLocalDpi xmlns:a14="http://schemas.microsoft.com/office/drawing/2010/main" val="0"/>
              </a:ext>
            </a:extLst>
          </a:blip>
          <a:srcRect l="23238" r="56400"/>
          <a:stretch>
            <a:fillRect/>
          </a:stretch>
        </p:blipFill>
        <p:spPr bwMode="auto">
          <a:xfrm>
            <a:off x="1784350" y="5445125"/>
            <a:ext cx="6937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1"/>
          <p:cNvPicPr>
            <a:picLocks noChangeAspect="1"/>
          </p:cNvPicPr>
          <p:nvPr/>
        </p:nvPicPr>
        <p:blipFill>
          <a:blip r:embed="rId3">
            <a:extLst>
              <a:ext uri="{28A0092B-C50C-407E-A947-70E740481C1C}">
                <a14:useLocalDpi xmlns:a14="http://schemas.microsoft.com/office/drawing/2010/main" val="0"/>
              </a:ext>
            </a:extLst>
          </a:blip>
          <a:srcRect l="51437" r="28198"/>
          <a:stretch>
            <a:fillRect/>
          </a:stretch>
        </p:blipFill>
        <p:spPr bwMode="auto">
          <a:xfrm>
            <a:off x="2922588" y="5445125"/>
            <a:ext cx="79216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32"/>
          <p:cNvPicPr>
            <a:picLocks noChangeAspect="1"/>
          </p:cNvPicPr>
          <p:nvPr/>
        </p:nvPicPr>
        <p:blipFill>
          <a:blip r:embed="rId3">
            <a:extLst>
              <a:ext uri="{28A0092B-C50C-407E-A947-70E740481C1C}">
                <a14:useLocalDpi xmlns:a14="http://schemas.microsoft.com/office/drawing/2010/main" val="0"/>
              </a:ext>
            </a:extLst>
          </a:blip>
          <a:srcRect l="77139"/>
          <a:stretch>
            <a:fillRect/>
          </a:stretch>
        </p:blipFill>
        <p:spPr bwMode="auto">
          <a:xfrm>
            <a:off x="3986213" y="5459413"/>
            <a:ext cx="889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p:cNvGrpSpPr>
            <a:grpSpLocks/>
          </p:cNvGrpSpPr>
          <p:nvPr/>
        </p:nvGrpSpPr>
        <p:grpSpPr bwMode="auto">
          <a:xfrm>
            <a:off x="817563" y="1412875"/>
            <a:ext cx="1471612" cy="369888"/>
            <a:chOff x="816771" y="1412776"/>
            <a:chExt cx="1471685" cy="369332"/>
          </a:xfrm>
        </p:grpSpPr>
        <p:sp>
          <p:nvSpPr>
            <p:cNvPr id="45104" name="TextBox 42"/>
            <p:cNvSpPr txBox="1">
              <a:spLocks noChangeArrowheads="1"/>
            </p:cNvSpPr>
            <p:nvPr/>
          </p:nvSpPr>
          <p:spPr bwMode="auto">
            <a:xfrm>
              <a:off x="1013748" y="1412776"/>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smtClean="0">
                  <a:solidFill>
                    <a:prstClr val="black"/>
                  </a:solidFill>
                </a:rPr>
                <a:t>Low acuity</a:t>
              </a:r>
            </a:p>
          </p:txBody>
        </p:sp>
        <p:sp>
          <p:nvSpPr>
            <p:cNvPr id="44" name="Rectangle 43">
              <a:extLst>
                <a:ext uri="{FF2B5EF4-FFF2-40B4-BE49-F238E27FC236}"/>
              </a:extLst>
            </p:cNvPr>
            <p:cNvSpPr/>
            <p:nvPr/>
          </p:nvSpPr>
          <p:spPr>
            <a:xfrm>
              <a:off x="816771" y="1474596"/>
              <a:ext cx="207972" cy="245692"/>
            </a:xfrm>
            <a:prstGeom prst="rect">
              <a:avLst/>
            </a:prstGeom>
            <a:solidFill>
              <a:srgbClr val="08B4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grpSp>
      <p:grpSp>
        <p:nvGrpSpPr>
          <p:cNvPr id="45" name="Group 44"/>
          <p:cNvGrpSpPr>
            <a:grpSpLocks/>
          </p:cNvGrpSpPr>
          <p:nvPr/>
        </p:nvGrpSpPr>
        <p:grpSpPr bwMode="auto">
          <a:xfrm>
            <a:off x="817563" y="1773238"/>
            <a:ext cx="1522412" cy="368300"/>
            <a:chOff x="816771" y="1772816"/>
            <a:chExt cx="1522981" cy="369332"/>
          </a:xfrm>
        </p:grpSpPr>
        <p:sp>
          <p:nvSpPr>
            <p:cNvPr id="45102" name="TextBox 45"/>
            <p:cNvSpPr txBox="1">
              <a:spLocks noChangeArrowheads="1"/>
            </p:cNvSpPr>
            <p:nvPr/>
          </p:nvSpPr>
          <p:spPr bwMode="auto">
            <a:xfrm>
              <a:off x="1013748" y="1772816"/>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smtClean="0">
                  <a:solidFill>
                    <a:prstClr val="black"/>
                  </a:solidFill>
                </a:rPr>
                <a:t>High acuity</a:t>
              </a:r>
            </a:p>
          </p:txBody>
        </p:sp>
        <p:sp>
          <p:nvSpPr>
            <p:cNvPr id="47" name="Rectangle 46">
              <a:extLst>
                <a:ext uri="{FF2B5EF4-FFF2-40B4-BE49-F238E27FC236}"/>
              </a:extLst>
            </p:cNvPr>
            <p:cNvSpPr/>
            <p:nvPr/>
          </p:nvSpPr>
          <p:spPr>
            <a:xfrm>
              <a:off x="816771" y="1834901"/>
              <a:ext cx="208040" cy="245160"/>
            </a:xfrm>
            <a:prstGeom prst="rect">
              <a:avLst/>
            </a:prstGeom>
            <a:solidFill>
              <a:srgbClr val="C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grpSp>
      <p:grpSp>
        <p:nvGrpSpPr>
          <p:cNvPr id="45066" name="Group 6"/>
          <p:cNvGrpSpPr>
            <a:grpSpLocks/>
          </p:cNvGrpSpPr>
          <p:nvPr/>
        </p:nvGrpSpPr>
        <p:grpSpPr bwMode="auto">
          <a:xfrm>
            <a:off x="179388" y="900113"/>
            <a:ext cx="4679950" cy="4676775"/>
            <a:chOff x="179512" y="908720"/>
            <a:chExt cx="4679724" cy="4676782"/>
          </a:xfrm>
        </p:grpSpPr>
        <p:grpSp>
          <p:nvGrpSpPr>
            <p:cNvPr id="45087" name="Group 33"/>
            <p:cNvGrpSpPr>
              <a:grpSpLocks/>
            </p:cNvGrpSpPr>
            <p:nvPr/>
          </p:nvGrpSpPr>
          <p:grpSpPr bwMode="auto">
            <a:xfrm>
              <a:off x="667162" y="1052736"/>
              <a:ext cx="4192074" cy="4392488"/>
              <a:chOff x="667162" y="1052736"/>
              <a:chExt cx="4192074" cy="4392488"/>
            </a:xfrm>
          </p:grpSpPr>
          <p:cxnSp>
            <p:nvCxnSpPr>
              <p:cNvPr id="35" name="Straight Connector 34">
                <a:extLst>
                  <a:ext uri="{FF2B5EF4-FFF2-40B4-BE49-F238E27FC236}"/>
                </a:extLst>
              </p:cNvPr>
              <p:cNvCxnSpPr/>
              <p:nvPr/>
            </p:nvCxnSpPr>
            <p:spPr>
              <a:xfrm>
                <a:off x="666850" y="4713963"/>
                <a:ext cx="4192386"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extLst>
              </p:cNvPr>
              <p:cNvCxnSpPr/>
              <p:nvPr/>
            </p:nvCxnSpPr>
            <p:spPr>
              <a:xfrm>
                <a:off x="666850" y="3982125"/>
                <a:ext cx="4192386"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extLst>
              </p:cNvPr>
              <p:cNvCxnSpPr/>
              <p:nvPr/>
            </p:nvCxnSpPr>
            <p:spPr>
              <a:xfrm>
                <a:off x="666850" y="3248698"/>
                <a:ext cx="4192386"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extLst>
              </p:cNvPr>
              <p:cNvCxnSpPr/>
              <p:nvPr/>
            </p:nvCxnSpPr>
            <p:spPr>
              <a:xfrm>
                <a:off x="666850" y="2516859"/>
                <a:ext cx="4192386"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extLst>
              </p:cNvPr>
              <p:cNvCxnSpPr/>
              <p:nvPr/>
            </p:nvCxnSpPr>
            <p:spPr>
              <a:xfrm>
                <a:off x="666850" y="1785021"/>
                <a:ext cx="4192386"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extLst>
              </p:cNvPr>
              <p:cNvCxnSpPr/>
              <p:nvPr/>
            </p:nvCxnSpPr>
            <p:spPr>
              <a:xfrm>
                <a:off x="666850" y="1053182"/>
                <a:ext cx="4192386"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extLst>
              </p:cNvPr>
              <p:cNvCxnSpPr/>
              <p:nvPr/>
            </p:nvCxnSpPr>
            <p:spPr>
              <a:xfrm>
                <a:off x="666850" y="5445802"/>
                <a:ext cx="419238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extLst>
            </p:cNvPr>
            <p:cNvSpPr txBox="1"/>
            <p:nvPr/>
          </p:nvSpPr>
          <p:spPr>
            <a:xfrm>
              <a:off x="293806" y="5247363"/>
              <a:ext cx="298436" cy="338139"/>
            </a:xfrm>
            <a:prstGeom prst="rect">
              <a:avLst/>
            </a:prstGeom>
            <a:noFill/>
          </p:spPr>
          <p:txBody>
            <a:bodyPr wrap="none">
              <a:spAutoFit/>
            </a:bodyPr>
            <a:lstStyle/>
            <a:p>
              <a:pPr algn="r" eaLnBrk="0" fontAlgn="base" hangingPunct="0">
                <a:spcBef>
                  <a:spcPct val="0"/>
                </a:spcBef>
                <a:spcAft>
                  <a:spcPct val="0"/>
                </a:spcAft>
                <a:defRPr/>
              </a:pPr>
              <a:r>
                <a:rPr lang="en-GB" sz="1600" dirty="0">
                  <a:solidFill>
                    <a:prstClr val="black">
                      <a:lumMod val="50000"/>
                      <a:lumOff val="50000"/>
                    </a:prstClr>
                  </a:solidFill>
                  <a:latin typeface="Arial" charset="0"/>
                  <a:ea typeface="ＭＳ Ｐゴシック" charset="-128"/>
                </a:rPr>
                <a:t>0</a:t>
              </a:r>
            </a:p>
          </p:txBody>
        </p:sp>
        <p:sp>
          <p:nvSpPr>
            <p:cNvPr id="75" name="TextBox 74">
              <a:extLst>
                <a:ext uri="{FF2B5EF4-FFF2-40B4-BE49-F238E27FC236}"/>
              </a:extLst>
            </p:cNvPr>
            <p:cNvSpPr txBox="1"/>
            <p:nvPr/>
          </p:nvSpPr>
          <p:spPr>
            <a:xfrm>
              <a:off x="293806" y="4523462"/>
              <a:ext cx="298436" cy="339726"/>
            </a:xfrm>
            <a:prstGeom prst="rect">
              <a:avLst/>
            </a:prstGeom>
            <a:noFill/>
          </p:spPr>
          <p:txBody>
            <a:bodyPr wrap="none">
              <a:spAutoFit/>
            </a:bodyPr>
            <a:lstStyle/>
            <a:p>
              <a:pPr algn="r" eaLnBrk="0" fontAlgn="base" hangingPunct="0">
                <a:spcBef>
                  <a:spcPct val="0"/>
                </a:spcBef>
                <a:spcAft>
                  <a:spcPct val="0"/>
                </a:spcAft>
                <a:defRPr/>
              </a:pPr>
              <a:r>
                <a:rPr lang="en-GB" sz="1600" dirty="0">
                  <a:solidFill>
                    <a:prstClr val="black">
                      <a:lumMod val="50000"/>
                      <a:lumOff val="50000"/>
                    </a:prstClr>
                  </a:solidFill>
                  <a:latin typeface="Arial" charset="0"/>
                  <a:ea typeface="ＭＳ Ｐゴシック" charset="-128"/>
                </a:rPr>
                <a:t>4</a:t>
              </a:r>
            </a:p>
          </p:txBody>
        </p:sp>
        <p:sp>
          <p:nvSpPr>
            <p:cNvPr id="76" name="TextBox 75">
              <a:extLst>
                <a:ext uri="{FF2B5EF4-FFF2-40B4-BE49-F238E27FC236}"/>
              </a:extLst>
            </p:cNvPr>
            <p:cNvSpPr txBox="1"/>
            <p:nvPr/>
          </p:nvSpPr>
          <p:spPr>
            <a:xfrm>
              <a:off x="293806" y="3801149"/>
              <a:ext cx="298436" cy="338138"/>
            </a:xfrm>
            <a:prstGeom prst="rect">
              <a:avLst/>
            </a:prstGeom>
            <a:noFill/>
          </p:spPr>
          <p:txBody>
            <a:bodyPr wrap="none">
              <a:spAutoFit/>
            </a:bodyPr>
            <a:lstStyle/>
            <a:p>
              <a:pPr algn="r" eaLnBrk="0" fontAlgn="base" hangingPunct="0">
                <a:spcBef>
                  <a:spcPct val="0"/>
                </a:spcBef>
                <a:spcAft>
                  <a:spcPct val="0"/>
                </a:spcAft>
                <a:defRPr/>
              </a:pPr>
              <a:r>
                <a:rPr lang="en-GB" sz="1600" dirty="0">
                  <a:solidFill>
                    <a:prstClr val="black">
                      <a:lumMod val="50000"/>
                      <a:lumOff val="50000"/>
                    </a:prstClr>
                  </a:solidFill>
                  <a:latin typeface="Arial" charset="0"/>
                  <a:ea typeface="ＭＳ Ｐゴシック" charset="-128"/>
                </a:rPr>
                <a:t>8</a:t>
              </a:r>
            </a:p>
          </p:txBody>
        </p:sp>
        <p:sp>
          <p:nvSpPr>
            <p:cNvPr id="77" name="TextBox 76">
              <a:extLst>
                <a:ext uri="{FF2B5EF4-FFF2-40B4-BE49-F238E27FC236}"/>
              </a:extLst>
            </p:cNvPr>
            <p:cNvSpPr txBox="1"/>
            <p:nvPr/>
          </p:nvSpPr>
          <p:spPr>
            <a:xfrm>
              <a:off x="179512" y="3077248"/>
              <a:ext cx="412730" cy="339726"/>
            </a:xfrm>
            <a:prstGeom prst="rect">
              <a:avLst/>
            </a:prstGeom>
            <a:noFill/>
          </p:spPr>
          <p:txBody>
            <a:bodyPr wrap="none">
              <a:spAutoFit/>
            </a:bodyPr>
            <a:lstStyle/>
            <a:p>
              <a:pPr algn="r" eaLnBrk="0" fontAlgn="base" hangingPunct="0">
                <a:spcBef>
                  <a:spcPct val="0"/>
                </a:spcBef>
                <a:spcAft>
                  <a:spcPct val="0"/>
                </a:spcAft>
                <a:defRPr/>
              </a:pPr>
              <a:r>
                <a:rPr lang="en-GB" sz="1600" dirty="0">
                  <a:solidFill>
                    <a:prstClr val="black">
                      <a:lumMod val="50000"/>
                      <a:lumOff val="50000"/>
                    </a:prstClr>
                  </a:solidFill>
                  <a:latin typeface="Arial" charset="0"/>
                  <a:ea typeface="ＭＳ Ｐゴシック" charset="-128"/>
                </a:rPr>
                <a:t>13</a:t>
              </a:r>
            </a:p>
          </p:txBody>
        </p:sp>
        <p:sp>
          <p:nvSpPr>
            <p:cNvPr id="78" name="TextBox 77">
              <a:extLst>
                <a:ext uri="{FF2B5EF4-FFF2-40B4-BE49-F238E27FC236}"/>
              </a:extLst>
            </p:cNvPr>
            <p:cNvSpPr txBox="1"/>
            <p:nvPr/>
          </p:nvSpPr>
          <p:spPr>
            <a:xfrm>
              <a:off x="179512" y="2354934"/>
              <a:ext cx="412730" cy="338139"/>
            </a:xfrm>
            <a:prstGeom prst="rect">
              <a:avLst/>
            </a:prstGeom>
            <a:noFill/>
          </p:spPr>
          <p:txBody>
            <a:bodyPr wrap="none">
              <a:spAutoFit/>
            </a:bodyPr>
            <a:lstStyle/>
            <a:p>
              <a:pPr algn="r" eaLnBrk="0" fontAlgn="base" hangingPunct="0">
                <a:spcBef>
                  <a:spcPct val="0"/>
                </a:spcBef>
                <a:spcAft>
                  <a:spcPct val="0"/>
                </a:spcAft>
                <a:defRPr/>
              </a:pPr>
              <a:r>
                <a:rPr lang="en-GB" sz="1600" dirty="0">
                  <a:solidFill>
                    <a:prstClr val="black">
                      <a:lumMod val="50000"/>
                      <a:lumOff val="50000"/>
                    </a:prstClr>
                  </a:solidFill>
                  <a:latin typeface="Arial" charset="0"/>
                  <a:ea typeface="ＭＳ Ｐゴシック" charset="-128"/>
                </a:rPr>
                <a:t>16</a:t>
              </a:r>
            </a:p>
          </p:txBody>
        </p:sp>
        <p:sp>
          <p:nvSpPr>
            <p:cNvPr id="79" name="TextBox 78">
              <a:extLst>
                <a:ext uri="{FF2B5EF4-FFF2-40B4-BE49-F238E27FC236}"/>
              </a:extLst>
            </p:cNvPr>
            <p:cNvSpPr txBox="1"/>
            <p:nvPr/>
          </p:nvSpPr>
          <p:spPr>
            <a:xfrm>
              <a:off x="179512" y="1631033"/>
              <a:ext cx="412730" cy="339726"/>
            </a:xfrm>
            <a:prstGeom prst="rect">
              <a:avLst/>
            </a:prstGeom>
            <a:noFill/>
          </p:spPr>
          <p:txBody>
            <a:bodyPr wrap="none">
              <a:spAutoFit/>
            </a:bodyPr>
            <a:lstStyle/>
            <a:p>
              <a:pPr algn="r" eaLnBrk="0" fontAlgn="base" hangingPunct="0">
                <a:spcBef>
                  <a:spcPct val="0"/>
                </a:spcBef>
                <a:spcAft>
                  <a:spcPct val="0"/>
                </a:spcAft>
                <a:defRPr/>
              </a:pPr>
              <a:r>
                <a:rPr lang="en-GB" sz="1600" dirty="0">
                  <a:solidFill>
                    <a:prstClr val="black">
                      <a:lumMod val="50000"/>
                      <a:lumOff val="50000"/>
                    </a:prstClr>
                  </a:solidFill>
                  <a:latin typeface="Arial" charset="0"/>
                  <a:ea typeface="ＭＳ Ｐゴシック" charset="-128"/>
                </a:rPr>
                <a:t>20</a:t>
              </a:r>
            </a:p>
          </p:txBody>
        </p:sp>
        <p:sp>
          <p:nvSpPr>
            <p:cNvPr id="80" name="TextBox 79">
              <a:extLst>
                <a:ext uri="{FF2B5EF4-FFF2-40B4-BE49-F238E27FC236}"/>
              </a:extLst>
            </p:cNvPr>
            <p:cNvSpPr txBox="1"/>
            <p:nvPr/>
          </p:nvSpPr>
          <p:spPr>
            <a:xfrm>
              <a:off x="179512" y="908720"/>
              <a:ext cx="412730" cy="338138"/>
            </a:xfrm>
            <a:prstGeom prst="rect">
              <a:avLst/>
            </a:prstGeom>
            <a:noFill/>
          </p:spPr>
          <p:txBody>
            <a:bodyPr wrap="none">
              <a:spAutoFit/>
            </a:bodyPr>
            <a:lstStyle/>
            <a:p>
              <a:pPr algn="r" eaLnBrk="0" fontAlgn="base" hangingPunct="0">
                <a:spcBef>
                  <a:spcPct val="0"/>
                </a:spcBef>
                <a:spcAft>
                  <a:spcPct val="0"/>
                </a:spcAft>
                <a:defRPr/>
              </a:pPr>
              <a:r>
                <a:rPr lang="en-GB" sz="1600" dirty="0">
                  <a:solidFill>
                    <a:prstClr val="black">
                      <a:lumMod val="50000"/>
                      <a:lumOff val="50000"/>
                    </a:prstClr>
                  </a:solidFill>
                  <a:latin typeface="Arial" charset="0"/>
                  <a:ea typeface="ＭＳ Ｐゴシック" charset="-128"/>
                </a:rPr>
                <a:t>24</a:t>
              </a:r>
            </a:p>
          </p:txBody>
        </p:sp>
      </p:grpSp>
      <p:grpSp>
        <p:nvGrpSpPr>
          <p:cNvPr id="81" name="Group 80"/>
          <p:cNvGrpSpPr>
            <a:grpSpLocks/>
          </p:cNvGrpSpPr>
          <p:nvPr/>
        </p:nvGrpSpPr>
        <p:grpSpPr bwMode="auto">
          <a:xfrm>
            <a:off x="1228725" y="1747838"/>
            <a:ext cx="3568700" cy="3678237"/>
            <a:chOff x="1229020" y="1747168"/>
            <a:chExt cx="3568348" cy="3679006"/>
          </a:xfrm>
        </p:grpSpPr>
        <p:sp>
          <p:nvSpPr>
            <p:cNvPr id="82" name="Rectangle 81">
              <a:extLst>
                <a:ext uri="{FF2B5EF4-FFF2-40B4-BE49-F238E27FC236}"/>
              </a:extLst>
            </p:cNvPr>
            <p:cNvSpPr/>
            <p:nvPr/>
          </p:nvSpPr>
          <p:spPr>
            <a:xfrm>
              <a:off x="4437042" y="1747168"/>
              <a:ext cx="360326" cy="3679006"/>
            </a:xfrm>
            <a:prstGeom prst="rect">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sp>
          <p:nvSpPr>
            <p:cNvPr id="83" name="Rectangle 82">
              <a:extLst>
                <a:ext uri="{FF2B5EF4-FFF2-40B4-BE49-F238E27FC236}"/>
              </a:extLst>
            </p:cNvPr>
            <p:cNvSpPr/>
            <p:nvPr/>
          </p:nvSpPr>
          <p:spPr>
            <a:xfrm>
              <a:off x="3367172" y="3184155"/>
              <a:ext cx="360326" cy="2242019"/>
            </a:xfrm>
            <a:prstGeom prst="rect">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sp>
          <p:nvSpPr>
            <p:cNvPr id="84" name="Rectangle 83">
              <a:extLst>
                <a:ext uri="{FF2B5EF4-FFF2-40B4-BE49-F238E27FC236}"/>
              </a:extLst>
            </p:cNvPr>
            <p:cNvSpPr/>
            <p:nvPr/>
          </p:nvSpPr>
          <p:spPr>
            <a:xfrm>
              <a:off x="2298889" y="3711316"/>
              <a:ext cx="360327" cy="1714858"/>
            </a:xfrm>
            <a:prstGeom prst="rect">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sp>
          <p:nvSpPr>
            <p:cNvPr id="85" name="Rectangle 84">
              <a:extLst>
                <a:ext uri="{FF2B5EF4-FFF2-40B4-BE49-F238E27FC236}"/>
              </a:extLst>
            </p:cNvPr>
            <p:cNvSpPr/>
            <p:nvPr/>
          </p:nvSpPr>
          <p:spPr>
            <a:xfrm>
              <a:off x="1229020" y="4371854"/>
              <a:ext cx="360327" cy="1054320"/>
            </a:xfrm>
            <a:prstGeom prst="rect">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grpSp>
      <p:grpSp>
        <p:nvGrpSpPr>
          <p:cNvPr id="86" name="Group 85"/>
          <p:cNvGrpSpPr>
            <a:grpSpLocks/>
          </p:cNvGrpSpPr>
          <p:nvPr/>
        </p:nvGrpSpPr>
        <p:grpSpPr bwMode="auto">
          <a:xfrm>
            <a:off x="815975" y="4246563"/>
            <a:ext cx="3530600" cy="1179512"/>
            <a:chOff x="816350" y="4246773"/>
            <a:chExt cx="3530004" cy="1179401"/>
          </a:xfrm>
        </p:grpSpPr>
        <p:sp>
          <p:nvSpPr>
            <p:cNvPr id="87" name="Rectangle 86">
              <a:extLst>
                <a:ext uri="{FF2B5EF4-FFF2-40B4-BE49-F238E27FC236}"/>
              </a:extLst>
            </p:cNvPr>
            <p:cNvSpPr/>
            <p:nvPr/>
          </p:nvSpPr>
          <p:spPr>
            <a:xfrm>
              <a:off x="816350" y="5065846"/>
              <a:ext cx="360302" cy="360328"/>
            </a:xfrm>
            <a:prstGeom prst="rect">
              <a:avLst/>
            </a:prstGeom>
            <a:solidFill>
              <a:srgbClr val="08B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sp>
          <p:nvSpPr>
            <p:cNvPr id="88" name="Rectangle 87">
              <a:extLst>
                <a:ext uri="{FF2B5EF4-FFF2-40B4-BE49-F238E27FC236}"/>
              </a:extLst>
            </p:cNvPr>
            <p:cNvSpPr/>
            <p:nvPr/>
          </p:nvSpPr>
          <p:spPr>
            <a:xfrm>
              <a:off x="1873447" y="4994415"/>
              <a:ext cx="360302" cy="431759"/>
            </a:xfrm>
            <a:prstGeom prst="rect">
              <a:avLst/>
            </a:prstGeom>
            <a:solidFill>
              <a:srgbClr val="08B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sp>
          <p:nvSpPr>
            <p:cNvPr id="89" name="Rectangle 88">
              <a:extLst>
                <a:ext uri="{FF2B5EF4-FFF2-40B4-BE49-F238E27FC236}"/>
              </a:extLst>
            </p:cNvPr>
            <p:cNvSpPr/>
            <p:nvPr/>
          </p:nvSpPr>
          <p:spPr>
            <a:xfrm>
              <a:off x="2928956" y="4640436"/>
              <a:ext cx="360301" cy="785738"/>
            </a:xfrm>
            <a:prstGeom prst="rect">
              <a:avLst/>
            </a:prstGeom>
            <a:solidFill>
              <a:srgbClr val="08B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sp>
          <p:nvSpPr>
            <p:cNvPr id="90" name="Rectangle 89">
              <a:extLst>
                <a:ext uri="{FF2B5EF4-FFF2-40B4-BE49-F238E27FC236}"/>
              </a:extLst>
            </p:cNvPr>
            <p:cNvSpPr/>
            <p:nvPr/>
          </p:nvSpPr>
          <p:spPr>
            <a:xfrm>
              <a:off x="3986053" y="4246773"/>
              <a:ext cx="360301" cy="1179401"/>
            </a:xfrm>
            <a:prstGeom prst="rect">
              <a:avLst/>
            </a:prstGeom>
            <a:solidFill>
              <a:srgbClr val="08B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0"/>
                </a:spcBef>
                <a:spcAft>
                  <a:spcPct val="0"/>
                </a:spcAft>
              </a:pPr>
              <a:endParaRPr lang="en-GB" altLang="en-US" smtClean="0">
                <a:solidFill>
                  <a:srgbClr val="FFFFFF"/>
                </a:solidFill>
                <a:latin typeface="Perpetua" pitchFamily="18" charset="0"/>
              </a:endParaRPr>
            </a:p>
          </p:txBody>
        </p:sp>
      </p:grpSp>
      <p:grpSp>
        <p:nvGrpSpPr>
          <p:cNvPr id="45069" name="Group 47"/>
          <p:cNvGrpSpPr>
            <a:grpSpLocks/>
          </p:cNvGrpSpPr>
          <p:nvPr/>
        </p:nvGrpSpPr>
        <p:grpSpPr bwMode="auto">
          <a:xfrm>
            <a:off x="4922838" y="93663"/>
            <a:ext cx="4062412" cy="1763712"/>
            <a:chOff x="5077894" y="86007"/>
            <a:chExt cx="4063469" cy="1764254"/>
          </a:xfrm>
        </p:grpSpPr>
        <p:pic>
          <p:nvPicPr>
            <p:cNvPr id="45076" name="Picture 48"/>
            <p:cNvPicPr>
              <a:picLocks noChangeAspect="1"/>
            </p:cNvPicPr>
            <p:nvPr/>
          </p:nvPicPr>
          <p:blipFill>
            <a:blip r:embed="rId4" cstate="print">
              <a:extLst>
                <a:ext uri="{28A0092B-C50C-407E-A947-70E740481C1C}">
                  <a14:useLocalDpi xmlns:a14="http://schemas.microsoft.com/office/drawing/2010/main" val="0"/>
                </a:ext>
              </a:extLst>
            </a:blip>
            <a:srcRect r="77219" b="34221"/>
            <a:stretch>
              <a:fillRect/>
            </a:stretch>
          </p:blipFill>
          <p:spPr bwMode="auto">
            <a:xfrm>
              <a:off x="5077894" y="86007"/>
              <a:ext cx="1798362" cy="11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49"/>
            <p:cNvPicPr>
              <a:picLocks noChangeAspect="1"/>
            </p:cNvPicPr>
            <p:nvPr/>
          </p:nvPicPr>
          <p:blipFill>
            <a:blip r:embed="rId5" cstate="print">
              <a:extLst>
                <a:ext uri="{28A0092B-C50C-407E-A947-70E740481C1C}">
                  <a14:useLocalDpi xmlns:a14="http://schemas.microsoft.com/office/drawing/2010/main" val="0"/>
                </a:ext>
              </a:extLst>
            </a:blip>
            <a:srcRect l="22780" r="45401" b="39452"/>
            <a:stretch>
              <a:fillRect/>
            </a:stretch>
          </p:blipFill>
          <p:spPr bwMode="auto">
            <a:xfrm>
              <a:off x="6876256" y="86007"/>
              <a:ext cx="2265107" cy="93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50"/>
            <p:cNvPicPr>
              <a:picLocks noChangeAspect="1"/>
            </p:cNvPicPr>
            <p:nvPr/>
          </p:nvPicPr>
          <p:blipFill>
            <a:blip r:embed="rId4" cstate="print">
              <a:extLst>
                <a:ext uri="{28A0092B-C50C-407E-A947-70E740481C1C}">
                  <a14:useLocalDpi xmlns:a14="http://schemas.microsoft.com/office/drawing/2010/main" val="0"/>
                </a:ext>
              </a:extLst>
            </a:blip>
            <a:srcRect l="54601" r="3860" b="55629"/>
            <a:stretch>
              <a:fillRect/>
            </a:stretch>
          </p:blipFill>
          <p:spPr bwMode="auto">
            <a:xfrm>
              <a:off x="5632161" y="1089512"/>
              <a:ext cx="3279262" cy="76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70" name="Content Placeholder 16"/>
          <p:cNvSpPr txBox="1">
            <a:spLocks/>
          </p:cNvSpPr>
          <p:nvPr/>
        </p:nvSpPr>
        <p:spPr bwMode="auto">
          <a:xfrm>
            <a:off x="5067300" y="1882775"/>
            <a:ext cx="404812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575"/>
              </a:spcBef>
              <a:buClr>
                <a:schemeClr val="accent1"/>
              </a:buClr>
              <a:buSzPct val="85000"/>
              <a:buFont typeface="Wingdings 2" pitchFamily="18" charset="2"/>
              <a:buChar char=""/>
              <a:defRPr sz="2600">
                <a:solidFill>
                  <a:schemeClr val="tx1"/>
                </a:solidFill>
                <a:latin typeface="Perpetua" pitchFamily="18" charset="0"/>
                <a:ea typeface="MS PGothic" pitchFamily="34" charset="-128"/>
              </a:defRPr>
            </a:lvl1pPr>
            <a:lvl2pPr marL="547688" indent="-228600">
              <a:spcBef>
                <a:spcPts val="375"/>
              </a:spcBef>
              <a:buClr>
                <a:schemeClr val="accent2"/>
              </a:buClr>
              <a:buSzPct val="85000"/>
              <a:buFont typeface="Wingdings 2" pitchFamily="18" charset="2"/>
              <a:buChar char=""/>
              <a:defRPr sz="2400">
                <a:solidFill>
                  <a:schemeClr val="tx1"/>
                </a:solidFill>
                <a:latin typeface="Perpetua" pitchFamily="18" charset="0"/>
                <a:ea typeface="MS PGothic" pitchFamily="34" charset="-128"/>
              </a:defRPr>
            </a:lvl2pPr>
            <a:lvl3pPr marL="822325" indent="-228600">
              <a:spcBef>
                <a:spcPts val="375"/>
              </a:spcBef>
              <a:buClr>
                <a:srgbClr val="E6B1AB"/>
              </a:buClr>
              <a:buSzPct val="85000"/>
              <a:buFont typeface="Wingdings 2" pitchFamily="18" charset="2"/>
              <a:buChar char=""/>
              <a:defRPr sz="2000">
                <a:solidFill>
                  <a:schemeClr val="tx1"/>
                </a:solidFill>
                <a:latin typeface="Perpetua" pitchFamily="18" charset="0"/>
                <a:ea typeface="MS PGothic" pitchFamily="34" charset="-128"/>
              </a:defRPr>
            </a:lvl3pPr>
            <a:lvl4pPr marL="1096963" indent="-228600">
              <a:spcBef>
                <a:spcPts val="375"/>
              </a:spcBef>
              <a:buClr>
                <a:srgbClr val="A28E6A"/>
              </a:buClr>
              <a:buSzPct val="80000"/>
              <a:buFont typeface="Wingdings 2" pitchFamily="18" charset="2"/>
              <a:buChar char=""/>
              <a:defRPr sz="2000">
                <a:solidFill>
                  <a:schemeClr val="tx1"/>
                </a:solidFill>
                <a:latin typeface="Perpetua" pitchFamily="18" charset="0"/>
                <a:ea typeface="MS PGothic" pitchFamily="34" charset="-128"/>
              </a:defRPr>
            </a:lvl4pPr>
            <a:lvl5pPr marL="1371600" indent="-228600">
              <a:spcBef>
                <a:spcPts val="375"/>
              </a:spcBef>
              <a:buClr>
                <a:srgbClr val="A28E6A"/>
              </a:buClr>
              <a:buChar char="o"/>
              <a:defRPr sz="2000">
                <a:solidFill>
                  <a:schemeClr val="tx1"/>
                </a:solidFill>
                <a:latin typeface="Perpetua" pitchFamily="18" charset="0"/>
                <a:ea typeface="MS PGothic" pitchFamily="34" charset="-128"/>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ea typeface="MS PGothic" pitchFamily="34" charset="-128"/>
              </a:defRPr>
            </a:lvl9pPr>
          </a:lstStyle>
          <a:p>
            <a:pPr eaLnBrk="0" fontAlgn="base" hangingPunct="0">
              <a:lnSpc>
                <a:spcPct val="90000"/>
              </a:lnSpc>
              <a:spcBef>
                <a:spcPct val="0"/>
              </a:spcBef>
              <a:spcAft>
                <a:spcPts val="1200"/>
              </a:spcAft>
              <a:buClr>
                <a:srgbClr val="D34817"/>
              </a:buClr>
            </a:pPr>
            <a:r>
              <a:rPr lang="en-GB" altLang="en-US" sz="1800" smtClean="0">
                <a:solidFill>
                  <a:prstClr val="black"/>
                </a:solidFill>
                <a:latin typeface="Calibri" pitchFamily="34" charset="0"/>
              </a:rPr>
              <a:t>Deep learning on e-hospital records</a:t>
            </a:r>
          </a:p>
        </p:txBody>
      </p:sp>
      <p:pic>
        <p:nvPicPr>
          <p:cNvPr id="45071"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1250" y="2603500"/>
            <a:ext cx="157638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7725" y="3390900"/>
            <a:ext cx="152558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610475" y="2573338"/>
            <a:ext cx="11636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9675" y="4684713"/>
            <a:ext cx="11953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9663" y="4716463"/>
            <a:ext cx="11572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506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down)">
                                      <p:cBhvr>
                                        <p:cTn id="11" dur="750"/>
                                        <p:tgtEl>
                                          <p:spTgt spid="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down)">
                                      <p:cBhvr>
                                        <p:cTn id="20"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endParaRPr lang="en-US" altLang="en-US" smtClean="0"/>
          </a:p>
        </p:txBody>
      </p:sp>
      <p:sp>
        <p:nvSpPr>
          <p:cNvPr id="47106" name="Text Placeholder 2"/>
          <p:cNvSpPr>
            <a:spLocks noGrp="1"/>
          </p:cNvSpPr>
          <p:nvPr>
            <p:ph type="body" idx="1"/>
          </p:nvPr>
        </p:nvSpPr>
        <p:spPr/>
        <p:txBody>
          <a:bodyPr/>
          <a:lstStyle/>
          <a:p>
            <a:r>
              <a:rPr lang="en-IE" altLang="en-US" b="1" smtClean="0">
                <a:solidFill>
                  <a:srgbClr val="000000"/>
                </a:solidFill>
              </a:rPr>
              <a:t>Which frailty assessment tool?</a:t>
            </a:r>
            <a:endParaRPr lang="en-IE" altLang="en-US" smtClean="0">
              <a:solidFill>
                <a:srgbClr val="000000"/>
              </a:solidFill>
            </a:endParaRPr>
          </a:p>
        </p:txBody>
      </p:sp>
    </p:spTree>
    <p:extLst>
      <p:ext uri="{BB962C8B-B14F-4D97-AF65-F5344CB8AC3E}">
        <p14:creationId xmlns:p14="http://schemas.microsoft.com/office/powerpoint/2010/main" val="2733311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1008</Words>
  <Application>Microsoft Office PowerPoint</Application>
  <PresentationFormat>On-screen Show (4:3)</PresentationFormat>
  <Paragraphs>92</Paragraphs>
  <Slides>20</Slides>
  <Notes>4</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Further validation: incident disability (Total SHARE sample N = 28,361)</vt:lpstr>
      <vt:lpstr>PowerPoint Presentation</vt:lpstr>
      <vt:lpstr>PowerPoint Presentation</vt:lpstr>
      <vt:lpstr>PowerPoint Presentation</vt:lpstr>
      <vt:lpstr>Association of the Clinical Frailty Scale (CFS) with Hospital Outcomes in a Large Retrospective Cohort of Non-Elective Admissions Aged ≥ 75 Presenting to a Tertiary University NHS Hospital </vt:lpstr>
      <vt:lpstr>Association of the Clinical Frailty Scale (CFS) with Hospital Outcomes in a Large Retrospective Cohort of Non-Elective Admissions Aged ≥ 75 Presenting to a Tertiary University NHS Hospital </vt:lpstr>
      <vt:lpstr>PowerPoint Presentation</vt:lpstr>
      <vt:lpstr>PowerPoint Presentation</vt:lpstr>
      <vt:lpstr>PowerPoint Presentation</vt:lpstr>
      <vt:lpstr>PowerPoint Presentation</vt:lpstr>
      <vt:lpstr>PowerPoint Presentation</vt:lpstr>
      <vt:lpstr>Which part of the bigger picture are you looking at?</vt:lpstr>
      <vt:lpstr>PowerPoint Presentation</vt:lpstr>
      <vt:lpstr>Geriatric Giants</vt:lpstr>
      <vt:lpstr>PowerPoint Presentation</vt:lpstr>
      <vt:lpstr>The time is right for an  Irish Frailty Network</vt:lpstr>
      <vt:lpstr>Irish Frailty Network interest group</vt:lpstr>
      <vt:lpstr>Technology Enabled Care – Supporting people to live active, safe and healthy lives as independently as possible </vt:lpstr>
      <vt:lpstr>What will we talk about?</vt:lpstr>
      <vt:lpstr>PowerPoint Presentation</vt:lpstr>
    </vt:vector>
  </TitlesOfParts>
  <Company>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Lambert</dc:creator>
  <cp:lastModifiedBy>Michelle Lambert</cp:lastModifiedBy>
  <cp:revision>2</cp:revision>
  <dcterms:created xsi:type="dcterms:W3CDTF">2019-10-10T12:54:05Z</dcterms:created>
  <dcterms:modified xsi:type="dcterms:W3CDTF">2019-10-10T12:58:09Z</dcterms:modified>
</cp:coreProperties>
</file>