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0422E2-B6FA-49F6-A44F-3F34543B8426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DAA5AC2-DF82-4EB5-87DD-BD205AA84CBC}">
      <dgm:prSet phldrT="[Text]"/>
      <dgm:spPr/>
      <dgm:t>
        <a:bodyPr/>
        <a:lstStyle/>
        <a:p>
          <a:r>
            <a:rPr lang="en-GB" dirty="0" smtClean="0"/>
            <a:t>HCP</a:t>
          </a:r>
          <a:endParaRPr lang="en-GB" dirty="0"/>
        </a:p>
      </dgm:t>
    </dgm:pt>
    <dgm:pt modelId="{8E01E67A-E7C6-40A2-8781-F93E89228A35}" type="parTrans" cxnId="{81666A48-D0A0-4703-B1A5-2CED17B0798C}">
      <dgm:prSet/>
      <dgm:spPr/>
      <dgm:t>
        <a:bodyPr/>
        <a:lstStyle/>
        <a:p>
          <a:endParaRPr lang="en-GB"/>
        </a:p>
      </dgm:t>
    </dgm:pt>
    <dgm:pt modelId="{B455A88E-CA5E-457E-BE0C-4CF7FC63BF6D}" type="sibTrans" cxnId="{81666A48-D0A0-4703-B1A5-2CED17B0798C}">
      <dgm:prSet/>
      <dgm:spPr/>
      <dgm:t>
        <a:bodyPr/>
        <a:lstStyle/>
        <a:p>
          <a:endParaRPr lang="en-GB"/>
        </a:p>
      </dgm:t>
    </dgm:pt>
    <dgm:pt modelId="{531ADFF1-7DC0-4F4A-ACB6-8E4DC6ED73E9}">
      <dgm:prSet phldrT="[Text]"/>
      <dgm:spPr/>
      <dgm:t>
        <a:bodyPr/>
        <a:lstStyle/>
        <a:p>
          <a:r>
            <a:rPr lang="en-GB" dirty="0" smtClean="0"/>
            <a:t>Automated processes mean you have time to care</a:t>
          </a:r>
          <a:endParaRPr lang="en-GB" dirty="0"/>
        </a:p>
      </dgm:t>
    </dgm:pt>
    <dgm:pt modelId="{92B398D0-4413-48AF-B9F4-328931BEC8D7}" type="parTrans" cxnId="{CFEFBE50-7A01-4AF4-B4B0-0102FDDA4011}">
      <dgm:prSet/>
      <dgm:spPr/>
      <dgm:t>
        <a:bodyPr/>
        <a:lstStyle/>
        <a:p>
          <a:endParaRPr lang="en-GB"/>
        </a:p>
      </dgm:t>
    </dgm:pt>
    <dgm:pt modelId="{74894DB9-A55C-48C5-B062-58E8AED2C9EF}" type="sibTrans" cxnId="{CFEFBE50-7A01-4AF4-B4B0-0102FDDA4011}">
      <dgm:prSet/>
      <dgm:spPr/>
      <dgm:t>
        <a:bodyPr/>
        <a:lstStyle/>
        <a:p>
          <a:endParaRPr lang="en-GB"/>
        </a:p>
      </dgm:t>
    </dgm:pt>
    <dgm:pt modelId="{D738FD2B-41A7-4AD6-A92A-A63F121364F0}">
      <dgm:prSet phldrT="[Text]"/>
      <dgm:spPr/>
      <dgm:t>
        <a:bodyPr/>
        <a:lstStyle/>
        <a:p>
          <a:r>
            <a:rPr lang="en-GB" dirty="0" smtClean="0"/>
            <a:t>Access training digitally</a:t>
          </a:r>
          <a:endParaRPr lang="en-GB" dirty="0"/>
        </a:p>
      </dgm:t>
    </dgm:pt>
    <dgm:pt modelId="{9C28FA30-8F5A-41BA-BC5C-F75E3CDCEF4A}" type="parTrans" cxnId="{8AA59841-A7A9-404B-9092-F54BFC0C4EF3}">
      <dgm:prSet/>
      <dgm:spPr/>
      <dgm:t>
        <a:bodyPr/>
        <a:lstStyle/>
        <a:p>
          <a:endParaRPr lang="en-GB"/>
        </a:p>
      </dgm:t>
    </dgm:pt>
    <dgm:pt modelId="{21F0EEAD-B19E-4456-B4F1-BE2DC3C24D5D}" type="sibTrans" cxnId="{8AA59841-A7A9-404B-9092-F54BFC0C4EF3}">
      <dgm:prSet/>
      <dgm:spPr/>
      <dgm:t>
        <a:bodyPr/>
        <a:lstStyle/>
        <a:p>
          <a:endParaRPr lang="en-GB"/>
        </a:p>
      </dgm:t>
    </dgm:pt>
    <dgm:pt modelId="{408A1E05-240B-480A-9B1C-4FE7375B6F2D}">
      <dgm:prSet phldrT="[Text]"/>
      <dgm:spPr/>
      <dgm:t>
        <a:bodyPr/>
        <a:lstStyle/>
        <a:p>
          <a:r>
            <a:rPr lang="en-GB" dirty="0" smtClean="0"/>
            <a:t>Reducing demand through better public awareness – </a:t>
          </a:r>
          <a:r>
            <a:rPr lang="en-GB" dirty="0" err="1" smtClean="0"/>
            <a:t>omni</a:t>
          </a:r>
          <a:r>
            <a:rPr lang="en-GB" dirty="0" smtClean="0"/>
            <a:t> channel community care messaging about healthier choices and appropriate use of services </a:t>
          </a:r>
          <a:endParaRPr lang="en-GB" dirty="0"/>
        </a:p>
      </dgm:t>
    </dgm:pt>
    <dgm:pt modelId="{C8CF75AB-1A47-4C6A-B1C3-0EFA5179237F}" type="parTrans" cxnId="{7562CEB0-F567-4A36-90D2-0C9F403EC033}">
      <dgm:prSet/>
      <dgm:spPr/>
      <dgm:t>
        <a:bodyPr/>
        <a:lstStyle/>
        <a:p>
          <a:endParaRPr lang="en-GB"/>
        </a:p>
      </dgm:t>
    </dgm:pt>
    <dgm:pt modelId="{D8C342C6-7569-43B3-A07B-2205AA09D773}" type="sibTrans" cxnId="{7562CEB0-F567-4A36-90D2-0C9F403EC033}">
      <dgm:prSet/>
      <dgm:spPr/>
      <dgm:t>
        <a:bodyPr/>
        <a:lstStyle/>
        <a:p>
          <a:endParaRPr lang="en-GB"/>
        </a:p>
      </dgm:t>
    </dgm:pt>
    <dgm:pt modelId="{A3B2DA34-6009-43D5-A573-2DD8DF7EB973}">
      <dgm:prSet phldrT="[Text]" custT="1"/>
      <dgm:spPr/>
      <dgm:t>
        <a:bodyPr/>
        <a:lstStyle/>
        <a:p>
          <a:r>
            <a:rPr lang="en-GB" sz="1600" dirty="0" smtClean="0"/>
            <a:t>Accessing innovative mobile systems allowing you to </a:t>
          </a:r>
          <a:r>
            <a:rPr lang="en-GB" sz="1600" dirty="0" err="1" smtClean="0"/>
            <a:t>shar</a:t>
          </a:r>
          <a:r>
            <a:rPr lang="en-GB" sz="1600" dirty="0" smtClean="0"/>
            <a:t> knowledge across depts. And sectors anytime, anywhere</a:t>
          </a:r>
          <a:endParaRPr lang="en-GB" sz="1600" dirty="0"/>
        </a:p>
      </dgm:t>
    </dgm:pt>
    <dgm:pt modelId="{6C53890C-9323-4C2B-9D96-41342990ADA2}" type="parTrans" cxnId="{CB9A24C7-01D9-42DB-8D7C-9A76A19AD40A}">
      <dgm:prSet/>
      <dgm:spPr/>
      <dgm:t>
        <a:bodyPr/>
        <a:lstStyle/>
        <a:p>
          <a:endParaRPr lang="en-GB"/>
        </a:p>
      </dgm:t>
    </dgm:pt>
    <dgm:pt modelId="{83098C94-5FA5-4E09-B922-24F65C2BFE7D}" type="sibTrans" cxnId="{CB9A24C7-01D9-42DB-8D7C-9A76A19AD40A}">
      <dgm:prSet/>
      <dgm:spPr/>
      <dgm:t>
        <a:bodyPr/>
        <a:lstStyle/>
        <a:p>
          <a:endParaRPr lang="en-GB"/>
        </a:p>
      </dgm:t>
    </dgm:pt>
    <dgm:pt modelId="{5204C2F3-90A6-4422-95F5-3B64209271DC}">
      <dgm:prSet phldrT="[Text]" custT="1"/>
      <dgm:spPr/>
      <dgm:t>
        <a:bodyPr/>
        <a:lstStyle/>
        <a:p>
          <a:r>
            <a:rPr lang="en-GB" sz="1600" dirty="0" smtClean="0"/>
            <a:t>Loving your workplace, empowered to quickly implement the right care model for patients’ needs, easing pressure</a:t>
          </a:r>
          <a:endParaRPr lang="en-GB" sz="1600" dirty="0"/>
        </a:p>
      </dgm:t>
    </dgm:pt>
    <dgm:pt modelId="{18B462C8-F783-4FDA-88D4-000EBFDB2852}" type="parTrans" cxnId="{E4A2A033-DFF6-4E9A-BE53-968F6ACA0FD6}">
      <dgm:prSet/>
      <dgm:spPr/>
      <dgm:t>
        <a:bodyPr/>
        <a:lstStyle/>
        <a:p>
          <a:endParaRPr lang="en-GB"/>
        </a:p>
      </dgm:t>
    </dgm:pt>
    <dgm:pt modelId="{43DF1C54-30AD-429A-993F-E01B889C6E1F}" type="sibTrans" cxnId="{E4A2A033-DFF6-4E9A-BE53-968F6ACA0FD6}">
      <dgm:prSet/>
      <dgm:spPr/>
      <dgm:t>
        <a:bodyPr/>
        <a:lstStyle/>
        <a:p>
          <a:endParaRPr lang="en-GB"/>
        </a:p>
      </dgm:t>
    </dgm:pt>
    <dgm:pt modelId="{036EC698-39E5-453A-9E4F-DC89256C9DC7}" type="pres">
      <dgm:prSet presAssocID="{E70422E2-B6FA-49F6-A44F-3F34543B842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6C19BE0-670C-45A5-9A47-1616C9630E39}" type="pres">
      <dgm:prSet presAssocID="{4DAA5AC2-DF82-4EB5-87DD-BD205AA84CBC}" presName="centerShape" presStyleLbl="node0" presStyleIdx="0" presStyleCnt="1"/>
      <dgm:spPr/>
      <dgm:t>
        <a:bodyPr/>
        <a:lstStyle/>
        <a:p>
          <a:endParaRPr lang="en-GB"/>
        </a:p>
      </dgm:t>
    </dgm:pt>
    <dgm:pt modelId="{2447B989-FFFD-4BC2-813F-6C2542B497ED}" type="pres">
      <dgm:prSet presAssocID="{92B398D0-4413-48AF-B9F4-328931BEC8D7}" presName="Name9" presStyleLbl="parChTrans1D2" presStyleIdx="0" presStyleCnt="5"/>
      <dgm:spPr/>
      <dgm:t>
        <a:bodyPr/>
        <a:lstStyle/>
        <a:p>
          <a:endParaRPr lang="en-GB"/>
        </a:p>
      </dgm:t>
    </dgm:pt>
    <dgm:pt modelId="{D5ABEEF7-1F35-4F84-A5FA-B0546DDAC923}" type="pres">
      <dgm:prSet presAssocID="{92B398D0-4413-48AF-B9F4-328931BEC8D7}" presName="connTx" presStyleLbl="parChTrans1D2" presStyleIdx="0" presStyleCnt="5"/>
      <dgm:spPr/>
      <dgm:t>
        <a:bodyPr/>
        <a:lstStyle/>
        <a:p>
          <a:endParaRPr lang="en-GB"/>
        </a:p>
      </dgm:t>
    </dgm:pt>
    <dgm:pt modelId="{1F7770A3-9B36-4390-A139-F6F2E10A92FC}" type="pres">
      <dgm:prSet presAssocID="{531ADFF1-7DC0-4F4A-ACB6-8E4DC6ED73E9}" presName="node" presStyleLbl="node1" presStyleIdx="0" presStyleCnt="5" custRadScaleRad="130463" custRadScaleInc="4734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4A062D-0723-47A1-90BD-C5E2F882DC71}" type="pres">
      <dgm:prSet presAssocID="{9C28FA30-8F5A-41BA-BC5C-F75E3CDCEF4A}" presName="Name9" presStyleLbl="parChTrans1D2" presStyleIdx="1" presStyleCnt="5"/>
      <dgm:spPr/>
      <dgm:t>
        <a:bodyPr/>
        <a:lstStyle/>
        <a:p>
          <a:endParaRPr lang="en-GB"/>
        </a:p>
      </dgm:t>
    </dgm:pt>
    <dgm:pt modelId="{C7390A16-3395-415B-BAC2-656C44BC0861}" type="pres">
      <dgm:prSet presAssocID="{9C28FA30-8F5A-41BA-BC5C-F75E3CDCEF4A}" presName="connTx" presStyleLbl="parChTrans1D2" presStyleIdx="1" presStyleCnt="5"/>
      <dgm:spPr/>
      <dgm:t>
        <a:bodyPr/>
        <a:lstStyle/>
        <a:p>
          <a:endParaRPr lang="en-GB"/>
        </a:p>
      </dgm:t>
    </dgm:pt>
    <dgm:pt modelId="{887B62F1-4BEC-482C-9746-A6E5E8305203}" type="pres">
      <dgm:prSet presAssocID="{D738FD2B-41A7-4AD6-A92A-A63F121364F0}" presName="node" presStyleLbl="node1" presStyleIdx="1" presStyleCnt="5" custRadScaleRad="172538" custRadScaleInc="154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FEFD68-EE2A-4B16-B18B-48F0D2C688CE}" type="pres">
      <dgm:prSet presAssocID="{C8CF75AB-1A47-4C6A-B1C3-0EFA5179237F}" presName="Name9" presStyleLbl="parChTrans1D2" presStyleIdx="2" presStyleCnt="5"/>
      <dgm:spPr/>
      <dgm:t>
        <a:bodyPr/>
        <a:lstStyle/>
        <a:p>
          <a:endParaRPr lang="en-GB"/>
        </a:p>
      </dgm:t>
    </dgm:pt>
    <dgm:pt modelId="{4C07F825-03FE-4AA1-B27D-FD8724F69B5A}" type="pres">
      <dgm:prSet presAssocID="{C8CF75AB-1A47-4C6A-B1C3-0EFA5179237F}" presName="connTx" presStyleLbl="parChTrans1D2" presStyleIdx="2" presStyleCnt="5"/>
      <dgm:spPr/>
      <dgm:t>
        <a:bodyPr/>
        <a:lstStyle/>
        <a:p>
          <a:endParaRPr lang="en-GB"/>
        </a:p>
      </dgm:t>
    </dgm:pt>
    <dgm:pt modelId="{79D0953B-DC55-450C-9E06-DB3DBA213F40}" type="pres">
      <dgm:prSet presAssocID="{408A1E05-240B-480A-9B1C-4FE7375B6F2D}" presName="node" presStyleLbl="node1" presStyleIdx="2" presStyleCnt="5" custScaleX="149967" custScaleY="144304" custRadScaleRad="106981" custRadScaleInc="-90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8AA7F2E-FC16-4915-8BCA-91BF22EF25A5}" type="pres">
      <dgm:prSet presAssocID="{6C53890C-9323-4C2B-9D96-41342990ADA2}" presName="Name9" presStyleLbl="parChTrans1D2" presStyleIdx="3" presStyleCnt="5"/>
      <dgm:spPr/>
      <dgm:t>
        <a:bodyPr/>
        <a:lstStyle/>
        <a:p>
          <a:endParaRPr lang="en-GB"/>
        </a:p>
      </dgm:t>
    </dgm:pt>
    <dgm:pt modelId="{81B0CFA2-06A3-40F0-9C76-9ECFBE21317D}" type="pres">
      <dgm:prSet presAssocID="{6C53890C-9323-4C2B-9D96-41342990ADA2}" presName="connTx" presStyleLbl="parChTrans1D2" presStyleIdx="3" presStyleCnt="5"/>
      <dgm:spPr/>
      <dgm:t>
        <a:bodyPr/>
        <a:lstStyle/>
        <a:p>
          <a:endParaRPr lang="en-GB"/>
        </a:p>
      </dgm:t>
    </dgm:pt>
    <dgm:pt modelId="{5CA5960E-44B1-41CD-B89C-5D5391F85B0B}" type="pres">
      <dgm:prSet presAssocID="{A3B2DA34-6009-43D5-A573-2DD8DF7EB973}" presName="node" presStyleLbl="node1" presStyleIdx="3" presStyleCnt="5" custScaleX="156677" custScaleY="171609" custRadScaleRad="155358" custRadScaleInc="7162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8774CB-30B4-408A-9A55-A07139908F9D}" type="pres">
      <dgm:prSet presAssocID="{18B462C8-F783-4FDA-88D4-000EBFDB2852}" presName="Name9" presStyleLbl="parChTrans1D2" presStyleIdx="4" presStyleCnt="5"/>
      <dgm:spPr/>
      <dgm:t>
        <a:bodyPr/>
        <a:lstStyle/>
        <a:p>
          <a:endParaRPr lang="en-GB"/>
        </a:p>
      </dgm:t>
    </dgm:pt>
    <dgm:pt modelId="{62FDB388-9FC5-40C2-A3EF-29A23EE0FBC1}" type="pres">
      <dgm:prSet presAssocID="{18B462C8-F783-4FDA-88D4-000EBFDB2852}" presName="connTx" presStyleLbl="parChTrans1D2" presStyleIdx="4" presStyleCnt="5"/>
      <dgm:spPr/>
      <dgm:t>
        <a:bodyPr/>
        <a:lstStyle/>
        <a:p>
          <a:endParaRPr lang="en-GB"/>
        </a:p>
      </dgm:t>
    </dgm:pt>
    <dgm:pt modelId="{CA2F816F-C1D0-4370-959B-BC948B5C36D2}" type="pres">
      <dgm:prSet presAssocID="{5204C2F3-90A6-4422-95F5-3B64209271DC}" presName="node" presStyleLbl="node1" presStyleIdx="4" presStyleCnt="5" custScaleX="131611" custScaleY="138810" custRadScaleRad="117352" custRadScaleInc="316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AF3F920-A56D-4DDC-B6DC-E8B227980DDC}" type="presOf" srcId="{18B462C8-F783-4FDA-88D4-000EBFDB2852}" destId="{62FDB388-9FC5-40C2-A3EF-29A23EE0FBC1}" srcOrd="1" destOrd="0" presId="urn:microsoft.com/office/officeart/2005/8/layout/radial1"/>
    <dgm:cxn modelId="{8AA59841-A7A9-404B-9092-F54BFC0C4EF3}" srcId="{4DAA5AC2-DF82-4EB5-87DD-BD205AA84CBC}" destId="{D738FD2B-41A7-4AD6-A92A-A63F121364F0}" srcOrd="1" destOrd="0" parTransId="{9C28FA30-8F5A-41BA-BC5C-F75E3CDCEF4A}" sibTransId="{21F0EEAD-B19E-4456-B4F1-BE2DC3C24D5D}"/>
    <dgm:cxn modelId="{929ADD35-667A-4BA1-9A10-0491B22C67FF}" type="presOf" srcId="{A3B2DA34-6009-43D5-A573-2DD8DF7EB973}" destId="{5CA5960E-44B1-41CD-B89C-5D5391F85B0B}" srcOrd="0" destOrd="0" presId="urn:microsoft.com/office/officeart/2005/8/layout/radial1"/>
    <dgm:cxn modelId="{D805CC3C-75C0-4C06-9754-CA5DE64CF8A8}" type="presOf" srcId="{92B398D0-4413-48AF-B9F4-328931BEC8D7}" destId="{2447B989-FFFD-4BC2-813F-6C2542B497ED}" srcOrd="0" destOrd="0" presId="urn:microsoft.com/office/officeart/2005/8/layout/radial1"/>
    <dgm:cxn modelId="{89F856C6-FF20-4BFE-84EB-32E634097BBC}" type="presOf" srcId="{408A1E05-240B-480A-9B1C-4FE7375B6F2D}" destId="{79D0953B-DC55-450C-9E06-DB3DBA213F40}" srcOrd="0" destOrd="0" presId="urn:microsoft.com/office/officeart/2005/8/layout/radial1"/>
    <dgm:cxn modelId="{81666A48-D0A0-4703-B1A5-2CED17B0798C}" srcId="{E70422E2-B6FA-49F6-A44F-3F34543B8426}" destId="{4DAA5AC2-DF82-4EB5-87DD-BD205AA84CBC}" srcOrd="0" destOrd="0" parTransId="{8E01E67A-E7C6-40A2-8781-F93E89228A35}" sibTransId="{B455A88E-CA5E-457E-BE0C-4CF7FC63BF6D}"/>
    <dgm:cxn modelId="{1C870DEF-C588-4537-8C18-B04A17907E1C}" type="presOf" srcId="{E70422E2-B6FA-49F6-A44F-3F34543B8426}" destId="{036EC698-39E5-453A-9E4F-DC89256C9DC7}" srcOrd="0" destOrd="0" presId="urn:microsoft.com/office/officeart/2005/8/layout/radial1"/>
    <dgm:cxn modelId="{1D56867F-D644-45AF-9A7B-08F6E73457EE}" type="presOf" srcId="{C8CF75AB-1A47-4C6A-B1C3-0EFA5179237F}" destId="{FDFEFD68-EE2A-4B16-B18B-48F0D2C688CE}" srcOrd="0" destOrd="0" presId="urn:microsoft.com/office/officeart/2005/8/layout/radial1"/>
    <dgm:cxn modelId="{7596598E-A581-4BD6-9980-5C21AA108436}" type="presOf" srcId="{6C53890C-9323-4C2B-9D96-41342990ADA2}" destId="{B8AA7F2E-FC16-4915-8BCA-91BF22EF25A5}" srcOrd="0" destOrd="0" presId="urn:microsoft.com/office/officeart/2005/8/layout/radial1"/>
    <dgm:cxn modelId="{E4A2A033-DFF6-4E9A-BE53-968F6ACA0FD6}" srcId="{4DAA5AC2-DF82-4EB5-87DD-BD205AA84CBC}" destId="{5204C2F3-90A6-4422-95F5-3B64209271DC}" srcOrd="4" destOrd="0" parTransId="{18B462C8-F783-4FDA-88D4-000EBFDB2852}" sibTransId="{43DF1C54-30AD-429A-993F-E01B889C6E1F}"/>
    <dgm:cxn modelId="{E906F774-8464-41CA-B706-2E2AC42B665A}" type="presOf" srcId="{5204C2F3-90A6-4422-95F5-3B64209271DC}" destId="{CA2F816F-C1D0-4370-959B-BC948B5C36D2}" srcOrd="0" destOrd="0" presId="urn:microsoft.com/office/officeart/2005/8/layout/radial1"/>
    <dgm:cxn modelId="{0A23264D-7F76-42F9-9E81-74C80D764DA4}" type="presOf" srcId="{18B462C8-F783-4FDA-88D4-000EBFDB2852}" destId="{948774CB-30B4-408A-9A55-A07139908F9D}" srcOrd="0" destOrd="0" presId="urn:microsoft.com/office/officeart/2005/8/layout/radial1"/>
    <dgm:cxn modelId="{E091E58D-BC37-4BEE-92B9-4518327D4A32}" type="presOf" srcId="{9C28FA30-8F5A-41BA-BC5C-F75E3CDCEF4A}" destId="{C7390A16-3395-415B-BAC2-656C44BC0861}" srcOrd="1" destOrd="0" presId="urn:microsoft.com/office/officeart/2005/8/layout/radial1"/>
    <dgm:cxn modelId="{4A54BF8F-1079-4B3D-9951-9DCAE8050FA7}" type="presOf" srcId="{C8CF75AB-1A47-4C6A-B1C3-0EFA5179237F}" destId="{4C07F825-03FE-4AA1-B27D-FD8724F69B5A}" srcOrd="1" destOrd="0" presId="urn:microsoft.com/office/officeart/2005/8/layout/radial1"/>
    <dgm:cxn modelId="{6547A464-91C1-4806-BE37-FCC01F3F9EA1}" type="presOf" srcId="{531ADFF1-7DC0-4F4A-ACB6-8E4DC6ED73E9}" destId="{1F7770A3-9B36-4390-A139-F6F2E10A92FC}" srcOrd="0" destOrd="0" presId="urn:microsoft.com/office/officeart/2005/8/layout/radial1"/>
    <dgm:cxn modelId="{30F6A285-61CF-4B85-B6BE-CE5287F086A2}" type="presOf" srcId="{92B398D0-4413-48AF-B9F4-328931BEC8D7}" destId="{D5ABEEF7-1F35-4F84-A5FA-B0546DDAC923}" srcOrd="1" destOrd="0" presId="urn:microsoft.com/office/officeart/2005/8/layout/radial1"/>
    <dgm:cxn modelId="{CB9A24C7-01D9-42DB-8D7C-9A76A19AD40A}" srcId="{4DAA5AC2-DF82-4EB5-87DD-BD205AA84CBC}" destId="{A3B2DA34-6009-43D5-A573-2DD8DF7EB973}" srcOrd="3" destOrd="0" parTransId="{6C53890C-9323-4C2B-9D96-41342990ADA2}" sibTransId="{83098C94-5FA5-4E09-B922-24F65C2BFE7D}"/>
    <dgm:cxn modelId="{E3EEE003-46D4-4E83-9C46-04E206468A0A}" type="presOf" srcId="{D738FD2B-41A7-4AD6-A92A-A63F121364F0}" destId="{887B62F1-4BEC-482C-9746-A6E5E8305203}" srcOrd="0" destOrd="0" presId="urn:microsoft.com/office/officeart/2005/8/layout/radial1"/>
    <dgm:cxn modelId="{FCF556F7-08D7-4F1B-8694-07826B3BEB99}" type="presOf" srcId="{9C28FA30-8F5A-41BA-BC5C-F75E3CDCEF4A}" destId="{5F4A062D-0723-47A1-90BD-C5E2F882DC71}" srcOrd="0" destOrd="0" presId="urn:microsoft.com/office/officeart/2005/8/layout/radial1"/>
    <dgm:cxn modelId="{CFEFBE50-7A01-4AF4-B4B0-0102FDDA4011}" srcId="{4DAA5AC2-DF82-4EB5-87DD-BD205AA84CBC}" destId="{531ADFF1-7DC0-4F4A-ACB6-8E4DC6ED73E9}" srcOrd="0" destOrd="0" parTransId="{92B398D0-4413-48AF-B9F4-328931BEC8D7}" sibTransId="{74894DB9-A55C-48C5-B062-58E8AED2C9EF}"/>
    <dgm:cxn modelId="{843FCFB2-0EFB-41B1-B2FE-8CDC51193A42}" type="presOf" srcId="{4DAA5AC2-DF82-4EB5-87DD-BD205AA84CBC}" destId="{A6C19BE0-670C-45A5-9A47-1616C9630E39}" srcOrd="0" destOrd="0" presId="urn:microsoft.com/office/officeart/2005/8/layout/radial1"/>
    <dgm:cxn modelId="{7562CEB0-F567-4A36-90D2-0C9F403EC033}" srcId="{4DAA5AC2-DF82-4EB5-87DD-BD205AA84CBC}" destId="{408A1E05-240B-480A-9B1C-4FE7375B6F2D}" srcOrd="2" destOrd="0" parTransId="{C8CF75AB-1A47-4C6A-B1C3-0EFA5179237F}" sibTransId="{D8C342C6-7569-43B3-A07B-2205AA09D773}"/>
    <dgm:cxn modelId="{68E9467C-1991-41C8-A394-6960AAD8DDD8}" type="presOf" srcId="{6C53890C-9323-4C2B-9D96-41342990ADA2}" destId="{81B0CFA2-06A3-40F0-9C76-9ECFBE21317D}" srcOrd="1" destOrd="0" presId="urn:microsoft.com/office/officeart/2005/8/layout/radial1"/>
    <dgm:cxn modelId="{F9BBE3E3-3BBE-4A84-8ADD-4B5D27ACD733}" type="presParOf" srcId="{036EC698-39E5-453A-9E4F-DC89256C9DC7}" destId="{A6C19BE0-670C-45A5-9A47-1616C9630E39}" srcOrd="0" destOrd="0" presId="urn:microsoft.com/office/officeart/2005/8/layout/radial1"/>
    <dgm:cxn modelId="{6299914A-584D-4E53-8EFA-C8BEB7C3579A}" type="presParOf" srcId="{036EC698-39E5-453A-9E4F-DC89256C9DC7}" destId="{2447B989-FFFD-4BC2-813F-6C2542B497ED}" srcOrd="1" destOrd="0" presId="urn:microsoft.com/office/officeart/2005/8/layout/radial1"/>
    <dgm:cxn modelId="{08F036F0-2692-48FF-BBEB-4CC0E700060C}" type="presParOf" srcId="{2447B989-FFFD-4BC2-813F-6C2542B497ED}" destId="{D5ABEEF7-1F35-4F84-A5FA-B0546DDAC923}" srcOrd="0" destOrd="0" presId="urn:microsoft.com/office/officeart/2005/8/layout/radial1"/>
    <dgm:cxn modelId="{FFC8E661-7E87-4E56-BED3-6270BEC66539}" type="presParOf" srcId="{036EC698-39E5-453A-9E4F-DC89256C9DC7}" destId="{1F7770A3-9B36-4390-A139-F6F2E10A92FC}" srcOrd="2" destOrd="0" presId="urn:microsoft.com/office/officeart/2005/8/layout/radial1"/>
    <dgm:cxn modelId="{31D216EE-DFE6-46C6-9B67-D50124CB161B}" type="presParOf" srcId="{036EC698-39E5-453A-9E4F-DC89256C9DC7}" destId="{5F4A062D-0723-47A1-90BD-C5E2F882DC71}" srcOrd="3" destOrd="0" presId="urn:microsoft.com/office/officeart/2005/8/layout/radial1"/>
    <dgm:cxn modelId="{8B0D405B-EB92-4CEA-B4F9-986AF83AE976}" type="presParOf" srcId="{5F4A062D-0723-47A1-90BD-C5E2F882DC71}" destId="{C7390A16-3395-415B-BAC2-656C44BC0861}" srcOrd="0" destOrd="0" presId="urn:microsoft.com/office/officeart/2005/8/layout/radial1"/>
    <dgm:cxn modelId="{4255C7A8-BCB7-414E-90F8-8227866D08CC}" type="presParOf" srcId="{036EC698-39E5-453A-9E4F-DC89256C9DC7}" destId="{887B62F1-4BEC-482C-9746-A6E5E8305203}" srcOrd="4" destOrd="0" presId="urn:microsoft.com/office/officeart/2005/8/layout/radial1"/>
    <dgm:cxn modelId="{8F0878B0-6340-48BA-819A-F1AB36499C85}" type="presParOf" srcId="{036EC698-39E5-453A-9E4F-DC89256C9DC7}" destId="{FDFEFD68-EE2A-4B16-B18B-48F0D2C688CE}" srcOrd="5" destOrd="0" presId="urn:microsoft.com/office/officeart/2005/8/layout/radial1"/>
    <dgm:cxn modelId="{2AF87FB7-778F-414E-9277-F33244A5DECB}" type="presParOf" srcId="{FDFEFD68-EE2A-4B16-B18B-48F0D2C688CE}" destId="{4C07F825-03FE-4AA1-B27D-FD8724F69B5A}" srcOrd="0" destOrd="0" presId="urn:microsoft.com/office/officeart/2005/8/layout/radial1"/>
    <dgm:cxn modelId="{3281BEC4-F081-4B19-8DCF-DAE2843668F6}" type="presParOf" srcId="{036EC698-39E5-453A-9E4F-DC89256C9DC7}" destId="{79D0953B-DC55-450C-9E06-DB3DBA213F40}" srcOrd="6" destOrd="0" presId="urn:microsoft.com/office/officeart/2005/8/layout/radial1"/>
    <dgm:cxn modelId="{A3028992-7BAB-45A7-BE79-C16E6AC6DECD}" type="presParOf" srcId="{036EC698-39E5-453A-9E4F-DC89256C9DC7}" destId="{B8AA7F2E-FC16-4915-8BCA-91BF22EF25A5}" srcOrd="7" destOrd="0" presId="urn:microsoft.com/office/officeart/2005/8/layout/radial1"/>
    <dgm:cxn modelId="{5307D9C4-2BC4-482B-BD90-65D3BFC2DF6E}" type="presParOf" srcId="{B8AA7F2E-FC16-4915-8BCA-91BF22EF25A5}" destId="{81B0CFA2-06A3-40F0-9C76-9ECFBE21317D}" srcOrd="0" destOrd="0" presId="urn:microsoft.com/office/officeart/2005/8/layout/radial1"/>
    <dgm:cxn modelId="{00CB825D-AD3D-4B9D-93B3-D9456733F118}" type="presParOf" srcId="{036EC698-39E5-453A-9E4F-DC89256C9DC7}" destId="{5CA5960E-44B1-41CD-B89C-5D5391F85B0B}" srcOrd="8" destOrd="0" presId="urn:microsoft.com/office/officeart/2005/8/layout/radial1"/>
    <dgm:cxn modelId="{5EBB5CF6-0F1D-42A8-929F-5AB765C53A4C}" type="presParOf" srcId="{036EC698-39E5-453A-9E4F-DC89256C9DC7}" destId="{948774CB-30B4-408A-9A55-A07139908F9D}" srcOrd="9" destOrd="0" presId="urn:microsoft.com/office/officeart/2005/8/layout/radial1"/>
    <dgm:cxn modelId="{7EDBD7E7-A0F7-4320-A3F1-8B1E978CE999}" type="presParOf" srcId="{948774CB-30B4-408A-9A55-A07139908F9D}" destId="{62FDB388-9FC5-40C2-A3EF-29A23EE0FBC1}" srcOrd="0" destOrd="0" presId="urn:microsoft.com/office/officeart/2005/8/layout/radial1"/>
    <dgm:cxn modelId="{CCE2600D-60DB-4449-8981-A1B5CB029A1C}" type="presParOf" srcId="{036EC698-39E5-453A-9E4F-DC89256C9DC7}" destId="{CA2F816F-C1D0-4370-959B-BC948B5C36D2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F24FE4-2098-4D4D-A758-B42C971D84F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04C92BD-A647-4696-97AB-BB869E4AC7C4}">
      <dgm:prSet custT="1"/>
      <dgm:spPr/>
      <dgm:t>
        <a:bodyPr/>
        <a:lstStyle/>
        <a:p>
          <a:pPr algn="ctr" rtl="0"/>
          <a:endParaRPr lang="en-GB" sz="1800" dirty="0" smtClean="0"/>
        </a:p>
        <a:p>
          <a:pPr algn="ctr" rtl="0"/>
          <a:endParaRPr lang="en-GB" sz="1800" dirty="0" smtClean="0"/>
        </a:p>
        <a:p>
          <a:pPr algn="ctr" rtl="0"/>
          <a:endParaRPr lang="en-GB" sz="1800" dirty="0" smtClean="0"/>
        </a:p>
        <a:p>
          <a:pPr algn="ctr" rtl="0"/>
          <a:endParaRPr lang="en-GB" sz="1800" dirty="0" smtClean="0"/>
        </a:p>
        <a:p>
          <a:pPr algn="ctr" rtl="0"/>
          <a:r>
            <a:rPr lang="en-GB" sz="1800" b="1" dirty="0" smtClean="0">
              <a:solidFill>
                <a:schemeClr val="accent5"/>
              </a:solidFill>
            </a:rPr>
            <a:t>The apps4dementia library provides a place for users to :</a:t>
          </a:r>
          <a:endParaRPr lang="en-GB" sz="1800" b="1" dirty="0">
            <a:solidFill>
              <a:schemeClr val="accent5"/>
            </a:solidFill>
          </a:endParaRPr>
        </a:p>
      </dgm:t>
    </dgm:pt>
    <dgm:pt modelId="{7C5D0BAD-4788-4EFC-81C3-3D7665CA0AE0}" type="parTrans" cxnId="{60A17654-356B-4C9F-B71C-55587DA01E93}">
      <dgm:prSet/>
      <dgm:spPr/>
      <dgm:t>
        <a:bodyPr/>
        <a:lstStyle/>
        <a:p>
          <a:endParaRPr lang="en-GB"/>
        </a:p>
      </dgm:t>
    </dgm:pt>
    <dgm:pt modelId="{203EEDAB-98DE-4889-AD18-BE14DD43890D}" type="sibTrans" cxnId="{60A17654-356B-4C9F-B71C-55587DA01E93}">
      <dgm:prSet/>
      <dgm:spPr/>
      <dgm:t>
        <a:bodyPr/>
        <a:lstStyle/>
        <a:p>
          <a:endParaRPr lang="en-GB"/>
        </a:p>
      </dgm:t>
    </dgm:pt>
    <dgm:pt modelId="{4AE62E2B-E2A4-42EC-9818-AA9145298EA8}">
      <dgm:prSet/>
      <dgm:spPr/>
      <dgm:t>
        <a:bodyPr/>
        <a:lstStyle/>
        <a:p>
          <a:pPr rtl="0"/>
          <a:r>
            <a:rPr lang="en-GB" dirty="0" smtClean="0">
              <a:solidFill>
                <a:schemeClr val="tx2"/>
              </a:solidFill>
            </a:rPr>
            <a:t>find </a:t>
          </a:r>
          <a:r>
            <a:rPr lang="en-GB" b="1" dirty="0" smtClean="0">
              <a:solidFill>
                <a:srgbClr val="FF0000"/>
              </a:solidFill>
            </a:rPr>
            <a:t>safe</a:t>
          </a:r>
          <a:r>
            <a:rPr lang="en-GB" dirty="0" smtClean="0">
              <a:solidFill>
                <a:srgbClr val="FF0000"/>
              </a:solidFill>
            </a:rPr>
            <a:t>, </a:t>
          </a:r>
          <a:r>
            <a:rPr lang="en-GB" b="1" dirty="0" smtClean="0">
              <a:solidFill>
                <a:srgbClr val="FF0000"/>
              </a:solidFill>
            </a:rPr>
            <a:t>trusted apps</a:t>
          </a:r>
          <a:r>
            <a:rPr lang="en-GB" b="1" dirty="0" smtClean="0">
              <a:solidFill>
                <a:schemeClr val="tx2"/>
              </a:solidFill>
            </a:rPr>
            <a:t> </a:t>
          </a:r>
          <a:r>
            <a:rPr lang="en-GB" dirty="0" smtClean="0">
              <a:solidFill>
                <a:schemeClr val="tx2"/>
              </a:solidFill>
            </a:rPr>
            <a:t>for information and guidance on the condition, support self-care of symptoms and enable users to carry on with their day-to-day activities for as long as possible</a:t>
          </a:r>
          <a:endParaRPr lang="en-GB" dirty="0">
            <a:solidFill>
              <a:schemeClr val="tx2"/>
            </a:solidFill>
          </a:endParaRPr>
        </a:p>
      </dgm:t>
    </dgm:pt>
    <dgm:pt modelId="{DD0CD4F4-AE61-476F-9097-EA943575A00E}" type="parTrans" cxnId="{6E82AAA5-FF89-499B-A99F-3A7B23DC52E6}">
      <dgm:prSet/>
      <dgm:spPr/>
      <dgm:t>
        <a:bodyPr/>
        <a:lstStyle/>
        <a:p>
          <a:endParaRPr lang="en-GB"/>
        </a:p>
      </dgm:t>
    </dgm:pt>
    <dgm:pt modelId="{5D446462-7DD6-4320-9236-5A264E15272D}" type="sibTrans" cxnId="{6E82AAA5-FF89-499B-A99F-3A7B23DC52E6}">
      <dgm:prSet/>
      <dgm:spPr/>
      <dgm:t>
        <a:bodyPr/>
        <a:lstStyle/>
        <a:p>
          <a:endParaRPr lang="en-GB"/>
        </a:p>
      </dgm:t>
    </dgm:pt>
    <dgm:pt modelId="{E4752289-4BE0-4566-B7FD-B0A4C2C21574}">
      <dgm:prSet/>
      <dgm:spPr/>
      <dgm:t>
        <a:bodyPr/>
        <a:lstStyle/>
        <a:p>
          <a:pPr rtl="0"/>
          <a:r>
            <a:rPr lang="en-GB" dirty="0" smtClean="0">
              <a:solidFill>
                <a:schemeClr val="tx2"/>
              </a:solidFill>
            </a:rPr>
            <a:t>find a range of applications which have been independently checked and reviewed for </a:t>
          </a:r>
          <a:r>
            <a:rPr lang="en-GB" b="1" dirty="0" smtClean="0">
              <a:solidFill>
                <a:srgbClr val="FF0000"/>
              </a:solidFill>
            </a:rPr>
            <a:t>data privacy, clinical assurance and user experience</a:t>
          </a:r>
          <a:endParaRPr lang="en-GB" dirty="0">
            <a:solidFill>
              <a:srgbClr val="FF0000"/>
            </a:solidFill>
          </a:endParaRPr>
        </a:p>
      </dgm:t>
    </dgm:pt>
    <dgm:pt modelId="{5CB2764D-7F7A-40EE-8FA7-EA202BA21D74}" type="parTrans" cxnId="{5902C6C3-CAA9-4B2A-B436-A98C855C6878}">
      <dgm:prSet/>
      <dgm:spPr/>
      <dgm:t>
        <a:bodyPr/>
        <a:lstStyle/>
        <a:p>
          <a:endParaRPr lang="en-GB"/>
        </a:p>
      </dgm:t>
    </dgm:pt>
    <dgm:pt modelId="{C57282BC-76B3-4582-AD8D-E77B5F989124}" type="sibTrans" cxnId="{5902C6C3-CAA9-4B2A-B436-A98C855C6878}">
      <dgm:prSet/>
      <dgm:spPr/>
      <dgm:t>
        <a:bodyPr/>
        <a:lstStyle/>
        <a:p>
          <a:endParaRPr lang="en-GB"/>
        </a:p>
      </dgm:t>
    </dgm:pt>
    <dgm:pt modelId="{1998AF76-3CEB-413D-BC45-AD98D1132A8B}" type="pres">
      <dgm:prSet presAssocID="{91F24FE4-2098-4D4D-A758-B42C971D84F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7E4CAD1E-795C-4677-BD5D-6D61DA5FD0EF}" type="pres">
      <dgm:prSet presAssocID="{104C92BD-A647-4696-97AB-BB869E4AC7C4}" presName="thickLine" presStyleLbl="alignNode1" presStyleIdx="0" presStyleCnt="1"/>
      <dgm:spPr/>
    </dgm:pt>
    <dgm:pt modelId="{BADAEAF2-EA34-4171-80AF-126F1DB6D12C}" type="pres">
      <dgm:prSet presAssocID="{104C92BD-A647-4696-97AB-BB869E4AC7C4}" presName="horz1" presStyleCnt="0"/>
      <dgm:spPr/>
    </dgm:pt>
    <dgm:pt modelId="{18C42CDE-D5D9-4653-B8E7-8978BF3AEF80}" type="pres">
      <dgm:prSet presAssocID="{104C92BD-A647-4696-97AB-BB869E4AC7C4}" presName="tx1" presStyleLbl="revTx" presStyleIdx="0" presStyleCnt="3" custScaleX="152499"/>
      <dgm:spPr/>
      <dgm:t>
        <a:bodyPr/>
        <a:lstStyle/>
        <a:p>
          <a:endParaRPr lang="en-GB"/>
        </a:p>
      </dgm:t>
    </dgm:pt>
    <dgm:pt modelId="{F462D766-EFDB-41B0-84BA-C4E58964FD04}" type="pres">
      <dgm:prSet presAssocID="{104C92BD-A647-4696-97AB-BB869E4AC7C4}" presName="vert1" presStyleCnt="0"/>
      <dgm:spPr/>
    </dgm:pt>
    <dgm:pt modelId="{29AA1170-DFB5-42B6-A558-F5F2628AB96D}" type="pres">
      <dgm:prSet presAssocID="{4AE62E2B-E2A4-42EC-9818-AA9145298EA8}" presName="vertSpace2a" presStyleCnt="0"/>
      <dgm:spPr/>
    </dgm:pt>
    <dgm:pt modelId="{92FB7C72-6235-4196-BA92-6A2CF8C246E0}" type="pres">
      <dgm:prSet presAssocID="{4AE62E2B-E2A4-42EC-9818-AA9145298EA8}" presName="horz2" presStyleCnt="0"/>
      <dgm:spPr/>
    </dgm:pt>
    <dgm:pt modelId="{9E129939-3D00-4276-8DD4-A47C54A13CEB}" type="pres">
      <dgm:prSet presAssocID="{4AE62E2B-E2A4-42EC-9818-AA9145298EA8}" presName="horzSpace2" presStyleCnt="0"/>
      <dgm:spPr/>
    </dgm:pt>
    <dgm:pt modelId="{AC07AB50-5646-47D8-A35E-5764B35DE7DD}" type="pres">
      <dgm:prSet presAssocID="{4AE62E2B-E2A4-42EC-9818-AA9145298EA8}" presName="tx2" presStyleLbl="revTx" presStyleIdx="1" presStyleCnt="3"/>
      <dgm:spPr/>
      <dgm:t>
        <a:bodyPr/>
        <a:lstStyle/>
        <a:p>
          <a:endParaRPr lang="en-GB"/>
        </a:p>
      </dgm:t>
    </dgm:pt>
    <dgm:pt modelId="{62E2C472-97EE-437F-80B3-5324CCC23C53}" type="pres">
      <dgm:prSet presAssocID="{4AE62E2B-E2A4-42EC-9818-AA9145298EA8}" presName="vert2" presStyleCnt="0"/>
      <dgm:spPr/>
    </dgm:pt>
    <dgm:pt modelId="{902F5D5B-6221-4AF8-99D4-5A19292A3F19}" type="pres">
      <dgm:prSet presAssocID="{4AE62E2B-E2A4-42EC-9818-AA9145298EA8}" presName="thinLine2b" presStyleLbl="callout" presStyleIdx="0" presStyleCnt="2"/>
      <dgm:spPr/>
    </dgm:pt>
    <dgm:pt modelId="{565B136D-A85F-4F9F-9C2B-05420DD1F540}" type="pres">
      <dgm:prSet presAssocID="{4AE62E2B-E2A4-42EC-9818-AA9145298EA8}" presName="vertSpace2b" presStyleCnt="0"/>
      <dgm:spPr/>
    </dgm:pt>
    <dgm:pt modelId="{2D8F80C1-168C-4B00-8034-74074006B9A4}" type="pres">
      <dgm:prSet presAssocID="{E4752289-4BE0-4566-B7FD-B0A4C2C21574}" presName="horz2" presStyleCnt="0"/>
      <dgm:spPr/>
    </dgm:pt>
    <dgm:pt modelId="{10843862-2733-49AB-923C-7449BE008D7E}" type="pres">
      <dgm:prSet presAssocID="{E4752289-4BE0-4566-B7FD-B0A4C2C21574}" presName="horzSpace2" presStyleCnt="0"/>
      <dgm:spPr/>
    </dgm:pt>
    <dgm:pt modelId="{3A128A68-E2FC-4697-86EB-FA1BF4A9FD20}" type="pres">
      <dgm:prSet presAssocID="{E4752289-4BE0-4566-B7FD-B0A4C2C21574}" presName="tx2" presStyleLbl="revTx" presStyleIdx="2" presStyleCnt="3"/>
      <dgm:spPr/>
      <dgm:t>
        <a:bodyPr/>
        <a:lstStyle/>
        <a:p>
          <a:endParaRPr lang="en-GB"/>
        </a:p>
      </dgm:t>
    </dgm:pt>
    <dgm:pt modelId="{ABBB9D37-0551-408F-8A43-5B79A57AC31C}" type="pres">
      <dgm:prSet presAssocID="{E4752289-4BE0-4566-B7FD-B0A4C2C21574}" presName="vert2" presStyleCnt="0"/>
      <dgm:spPr/>
    </dgm:pt>
    <dgm:pt modelId="{FB0DBBD8-E77E-4E3D-9722-E3781BE19688}" type="pres">
      <dgm:prSet presAssocID="{E4752289-4BE0-4566-B7FD-B0A4C2C21574}" presName="thinLine2b" presStyleLbl="callout" presStyleIdx="1" presStyleCnt="2"/>
      <dgm:spPr/>
    </dgm:pt>
    <dgm:pt modelId="{3D52ADE2-839B-4EFB-B7D6-B2C5EC5302E1}" type="pres">
      <dgm:prSet presAssocID="{E4752289-4BE0-4566-B7FD-B0A4C2C21574}" presName="vertSpace2b" presStyleCnt="0"/>
      <dgm:spPr/>
    </dgm:pt>
  </dgm:ptLst>
  <dgm:cxnLst>
    <dgm:cxn modelId="{019E3889-ACD9-4849-95A7-18A4727904AF}" type="presOf" srcId="{91F24FE4-2098-4D4D-A758-B42C971D84FD}" destId="{1998AF76-3CEB-413D-BC45-AD98D1132A8B}" srcOrd="0" destOrd="0" presId="urn:microsoft.com/office/officeart/2008/layout/LinedList"/>
    <dgm:cxn modelId="{D1B096A2-C34D-4DE8-9D3C-9182E3C0AA2D}" type="presOf" srcId="{4AE62E2B-E2A4-42EC-9818-AA9145298EA8}" destId="{AC07AB50-5646-47D8-A35E-5764B35DE7DD}" srcOrd="0" destOrd="0" presId="urn:microsoft.com/office/officeart/2008/layout/LinedList"/>
    <dgm:cxn modelId="{85073BBB-BEC4-41C4-88B7-C9EAFCEC5B24}" type="presOf" srcId="{104C92BD-A647-4696-97AB-BB869E4AC7C4}" destId="{18C42CDE-D5D9-4653-B8E7-8978BF3AEF80}" srcOrd="0" destOrd="0" presId="urn:microsoft.com/office/officeart/2008/layout/LinedList"/>
    <dgm:cxn modelId="{6E82AAA5-FF89-499B-A99F-3A7B23DC52E6}" srcId="{104C92BD-A647-4696-97AB-BB869E4AC7C4}" destId="{4AE62E2B-E2A4-42EC-9818-AA9145298EA8}" srcOrd="0" destOrd="0" parTransId="{DD0CD4F4-AE61-476F-9097-EA943575A00E}" sibTransId="{5D446462-7DD6-4320-9236-5A264E15272D}"/>
    <dgm:cxn modelId="{60A17654-356B-4C9F-B71C-55587DA01E93}" srcId="{91F24FE4-2098-4D4D-A758-B42C971D84FD}" destId="{104C92BD-A647-4696-97AB-BB869E4AC7C4}" srcOrd="0" destOrd="0" parTransId="{7C5D0BAD-4788-4EFC-81C3-3D7665CA0AE0}" sibTransId="{203EEDAB-98DE-4889-AD18-BE14DD43890D}"/>
    <dgm:cxn modelId="{F8A91F22-8FBB-418D-AA9F-11ED7C3BB762}" type="presOf" srcId="{E4752289-4BE0-4566-B7FD-B0A4C2C21574}" destId="{3A128A68-E2FC-4697-86EB-FA1BF4A9FD20}" srcOrd="0" destOrd="0" presId="urn:microsoft.com/office/officeart/2008/layout/LinedList"/>
    <dgm:cxn modelId="{5902C6C3-CAA9-4B2A-B436-A98C855C6878}" srcId="{104C92BD-A647-4696-97AB-BB869E4AC7C4}" destId="{E4752289-4BE0-4566-B7FD-B0A4C2C21574}" srcOrd="1" destOrd="0" parTransId="{5CB2764D-7F7A-40EE-8FA7-EA202BA21D74}" sibTransId="{C57282BC-76B3-4582-AD8D-E77B5F989124}"/>
    <dgm:cxn modelId="{E33D39DB-7B6C-4E94-A9A0-3AAD66A5D2FC}" type="presParOf" srcId="{1998AF76-3CEB-413D-BC45-AD98D1132A8B}" destId="{7E4CAD1E-795C-4677-BD5D-6D61DA5FD0EF}" srcOrd="0" destOrd="0" presId="urn:microsoft.com/office/officeart/2008/layout/LinedList"/>
    <dgm:cxn modelId="{DFDE54ED-49C2-46C0-8360-1AEC0F8650FF}" type="presParOf" srcId="{1998AF76-3CEB-413D-BC45-AD98D1132A8B}" destId="{BADAEAF2-EA34-4171-80AF-126F1DB6D12C}" srcOrd="1" destOrd="0" presId="urn:microsoft.com/office/officeart/2008/layout/LinedList"/>
    <dgm:cxn modelId="{1837FDE4-31C5-4458-B6C8-D459AEE09DBB}" type="presParOf" srcId="{BADAEAF2-EA34-4171-80AF-126F1DB6D12C}" destId="{18C42CDE-D5D9-4653-B8E7-8978BF3AEF80}" srcOrd="0" destOrd="0" presId="urn:microsoft.com/office/officeart/2008/layout/LinedList"/>
    <dgm:cxn modelId="{9ED9E418-73E3-4016-AEE9-68F1F73EEC11}" type="presParOf" srcId="{BADAEAF2-EA34-4171-80AF-126F1DB6D12C}" destId="{F462D766-EFDB-41B0-84BA-C4E58964FD04}" srcOrd="1" destOrd="0" presId="urn:microsoft.com/office/officeart/2008/layout/LinedList"/>
    <dgm:cxn modelId="{10B16F81-193B-4CA1-9223-48D29631035D}" type="presParOf" srcId="{F462D766-EFDB-41B0-84BA-C4E58964FD04}" destId="{29AA1170-DFB5-42B6-A558-F5F2628AB96D}" srcOrd="0" destOrd="0" presId="urn:microsoft.com/office/officeart/2008/layout/LinedList"/>
    <dgm:cxn modelId="{43338490-1786-4B26-876E-0D760D05CD0C}" type="presParOf" srcId="{F462D766-EFDB-41B0-84BA-C4E58964FD04}" destId="{92FB7C72-6235-4196-BA92-6A2CF8C246E0}" srcOrd="1" destOrd="0" presId="urn:microsoft.com/office/officeart/2008/layout/LinedList"/>
    <dgm:cxn modelId="{E19F73EF-7E9F-4AF4-8957-E88D7CD92635}" type="presParOf" srcId="{92FB7C72-6235-4196-BA92-6A2CF8C246E0}" destId="{9E129939-3D00-4276-8DD4-A47C54A13CEB}" srcOrd="0" destOrd="0" presId="urn:microsoft.com/office/officeart/2008/layout/LinedList"/>
    <dgm:cxn modelId="{9C99D836-E150-486E-AF86-47B4E2DE5CDD}" type="presParOf" srcId="{92FB7C72-6235-4196-BA92-6A2CF8C246E0}" destId="{AC07AB50-5646-47D8-A35E-5764B35DE7DD}" srcOrd="1" destOrd="0" presId="urn:microsoft.com/office/officeart/2008/layout/LinedList"/>
    <dgm:cxn modelId="{C5AD3E61-F3B1-466B-A622-91B78D20BB88}" type="presParOf" srcId="{92FB7C72-6235-4196-BA92-6A2CF8C246E0}" destId="{62E2C472-97EE-437F-80B3-5324CCC23C53}" srcOrd="2" destOrd="0" presId="urn:microsoft.com/office/officeart/2008/layout/LinedList"/>
    <dgm:cxn modelId="{B6894BA1-296B-41EA-AD8E-87813FBD155C}" type="presParOf" srcId="{F462D766-EFDB-41B0-84BA-C4E58964FD04}" destId="{902F5D5B-6221-4AF8-99D4-5A19292A3F19}" srcOrd="2" destOrd="0" presId="urn:microsoft.com/office/officeart/2008/layout/LinedList"/>
    <dgm:cxn modelId="{DAECD14A-FD74-4113-8723-1A5EE965AF3C}" type="presParOf" srcId="{F462D766-EFDB-41B0-84BA-C4E58964FD04}" destId="{565B136D-A85F-4F9F-9C2B-05420DD1F540}" srcOrd="3" destOrd="0" presId="urn:microsoft.com/office/officeart/2008/layout/LinedList"/>
    <dgm:cxn modelId="{7AB6DA12-2ADA-41A2-8486-C59E6AF0A1D7}" type="presParOf" srcId="{F462D766-EFDB-41B0-84BA-C4E58964FD04}" destId="{2D8F80C1-168C-4B00-8034-74074006B9A4}" srcOrd="4" destOrd="0" presId="urn:microsoft.com/office/officeart/2008/layout/LinedList"/>
    <dgm:cxn modelId="{A9826397-E6F3-4FAA-A6EB-C027818B1DD1}" type="presParOf" srcId="{2D8F80C1-168C-4B00-8034-74074006B9A4}" destId="{10843862-2733-49AB-923C-7449BE008D7E}" srcOrd="0" destOrd="0" presId="urn:microsoft.com/office/officeart/2008/layout/LinedList"/>
    <dgm:cxn modelId="{978DCB16-1E3F-4889-B959-5B8D6C7D9159}" type="presParOf" srcId="{2D8F80C1-168C-4B00-8034-74074006B9A4}" destId="{3A128A68-E2FC-4697-86EB-FA1BF4A9FD20}" srcOrd="1" destOrd="0" presId="urn:microsoft.com/office/officeart/2008/layout/LinedList"/>
    <dgm:cxn modelId="{61A8929B-F75D-4589-9B73-4C850BE2E606}" type="presParOf" srcId="{2D8F80C1-168C-4B00-8034-74074006B9A4}" destId="{ABBB9D37-0551-408F-8A43-5B79A57AC31C}" srcOrd="2" destOrd="0" presId="urn:microsoft.com/office/officeart/2008/layout/LinedList"/>
    <dgm:cxn modelId="{4EC2DF49-8EE4-4647-9F72-7E3749AA820E}" type="presParOf" srcId="{F462D766-EFDB-41B0-84BA-C4E58964FD04}" destId="{FB0DBBD8-E77E-4E3D-9722-E3781BE19688}" srcOrd="5" destOrd="0" presId="urn:microsoft.com/office/officeart/2008/layout/LinedList"/>
    <dgm:cxn modelId="{4BD7EC21-565D-4D3D-BCFF-3B1DEA1101D4}" type="presParOf" srcId="{F462D766-EFDB-41B0-84BA-C4E58964FD04}" destId="{3D52ADE2-839B-4EFB-B7D6-B2C5EC5302E1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19BE0-670C-45A5-9A47-1616C9630E39}">
      <dsp:nvSpPr>
        <dsp:cNvPr id="0" name=""/>
        <dsp:cNvSpPr/>
      </dsp:nvSpPr>
      <dsp:spPr>
        <a:xfrm>
          <a:off x="2755504" y="1991987"/>
          <a:ext cx="1753504" cy="1753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500" kern="1200" dirty="0" smtClean="0"/>
            <a:t>HCP</a:t>
          </a:r>
          <a:endParaRPr lang="en-GB" sz="5500" kern="1200" dirty="0"/>
        </a:p>
      </dsp:txBody>
      <dsp:txXfrm>
        <a:off x="3012299" y="2248782"/>
        <a:ext cx="1239914" cy="1239914"/>
      </dsp:txXfrm>
    </dsp:sp>
    <dsp:sp modelId="{2447B989-FFFD-4BC2-813F-6C2542B497ED}">
      <dsp:nvSpPr>
        <dsp:cNvPr id="0" name=""/>
        <dsp:cNvSpPr/>
      </dsp:nvSpPr>
      <dsp:spPr>
        <a:xfrm rot="17455632">
          <a:off x="3723280" y="1704465"/>
          <a:ext cx="691132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691132" y="225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051567" y="1709773"/>
        <a:ext cx="34556" cy="34556"/>
      </dsp:txXfrm>
    </dsp:sp>
    <dsp:sp modelId="{1F7770A3-9B36-4390-A139-F6F2E10A92FC}">
      <dsp:nvSpPr>
        <dsp:cNvPr id="0" name=""/>
        <dsp:cNvSpPr/>
      </dsp:nvSpPr>
      <dsp:spPr>
        <a:xfrm>
          <a:off x="3628683" y="-291388"/>
          <a:ext cx="1753504" cy="17535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Automated processes mean you have time to care</a:t>
          </a:r>
          <a:endParaRPr lang="en-GB" sz="1400" kern="1200" dirty="0"/>
        </a:p>
      </dsp:txBody>
      <dsp:txXfrm>
        <a:off x="3885478" y="-34593"/>
        <a:ext cx="1239914" cy="1239914"/>
      </dsp:txXfrm>
    </dsp:sp>
    <dsp:sp modelId="{5F4A062D-0723-47A1-90BD-C5E2F882DC71}">
      <dsp:nvSpPr>
        <dsp:cNvPr id="0" name=""/>
        <dsp:cNvSpPr/>
      </dsp:nvSpPr>
      <dsp:spPr>
        <a:xfrm rot="20465955">
          <a:off x="4438385" y="2421870"/>
          <a:ext cx="866095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866095" y="225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849781" y="2422803"/>
        <a:ext cx="43304" cy="43304"/>
      </dsp:txXfrm>
    </dsp:sp>
    <dsp:sp modelId="{887B62F1-4BEC-482C-9746-A6E5E8305203}">
      <dsp:nvSpPr>
        <dsp:cNvPr id="0" name=""/>
        <dsp:cNvSpPr/>
      </dsp:nvSpPr>
      <dsp:spPr>
        <a:xfrm>
          <a:off x="5233858" y="1143420"/>
          <a:ext cx="1753504" cy="17535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Access training digitally</a:t>
          </a:r>
          <a:endParaRPr lang="en-GB" sz="1400" kern="1200" dirty="0"/>
        </a:p>
      </dsp:txBody>
      <dsp:txXfrm>
        <a:off x="5490653" y="1400215"/>
        <a:ext cx="1239914" cy="1239914"/>
      </dsp:txXfrm>
    </dsp:sp>
    <dsp:sp modelId="{FDFEFD68-EE2A-4B16-B18B-48F0D2C688CE}">
      <dsp:nvSpPr>
        <dsp:cNvPr id="0" name=""/>
        <dsp:cNvSpPr/>
      </dsp:nvSpPr>
      <dsp:spPr>
        <a:xfrm rot="3004216">
          <a:off x="4150715" y="3613288"/>
          <a:ext cx="247283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247283" y="225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268175" y="3629692"/>
        <a:ext cx="12364" cy="12364"/>
      </dsp:txXfrm>
    </dsp:sp>
    <dsp:sp modelId="{79D0953B-DC55-450C-9E06-DB3DBA213F40}">
      <dsp:nvSpPr>
        <dsp:cNvPr id="0" name=""/>
        <dsp:cNvSpPr/>
      </dsp:nvSpPr>
      <dsp:spPr>
        <a:xfrm>
          <a:off x="3863621" y="3450841"/>
          <a:ext cx="2629677" cy="25303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Reducing demand through better public awareness – </a:t>
          </a:r>
          <a:r>
            <a:rPr lang="en-GB" sz="1400" kern="1200" dirty="0" err="1" smtClean="0"/>
            <a:t>omni</a:t>
          </a:r>
          <a:r>
            <a:rPr lang="en-GB" sz="1400" kern="1200" dirty="0" smtClean="0"/>
            <a:t> channel community care messaging about healthier choices and appropriate use of services </a:t>
          </a:r>
          <a:endParaRPr lang="en-GB" sz="1400" kern="1200" dirty="0"/>
        </a:p>
      </dsp:txBody>
      <dsp:txXfrm>
        <a:off x="4248728" y="3821406"/>
        <a:ext cx="1859463" cy="1789247"/>
      </dsp:txXfrm>
    </dsp:sp>
    <dsp:sp modelId="{B8AA7F2E-FC16-4915-8BCA-91BF22EF25A5}">
      <dsp:nvSpPr>
        <dsp:cNvPr id="0" name=""/>
        <dsp:cNvSpPr/>
      </dsp:nvSpPr>
      <dsp:spPr>
        <a:xfrm rot="8604184">
          <a:off x="2459379" y="3523943"/>
          <a:ext cx="520261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520261" y="225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706504" y="3533522"/>
        <a:ext cx="26013" cy="26013"/>
      </dsp:txXfrm>
    </dsp:sp>
    <dsp:sp modelId="{5CA5960E-44B1-41CD-B89C-5D5391F85B0B}">
      <dsp:nvSpPr>
        <dsp:cNvPr id="0" name=""/>
        <dsp:cNvSpPr/>
      </dsp:nvSpPr>
      <dsp:spPr>
        <a:xfrm>
          <a:off x="0" y="3041341"/>
          <a:ext cx="2747338" cy="300917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Accessing innovative mobile systems allowing you to </a:t>
          </a:r>
          <a:r>
            <a:rPr lang="en-GB" sz="1600" kern="1200" dirty="0" err="1" smtClean="0"/>
            <a:t>shar</a:t>
          </a:r>
          <a:r>
            <a:rPr lang="en-GB" sz="1600" kern="1200" dirty="0" smtClean="0"/>
            <a:t> knowledge across depts. And sectors anytime, anywhere</a:t>
          </a:r>
          <a:endParaRPr lang="en-GB" sz="1600" kern="1200" dirty="0"/>
        </a:p>
      </dsp:txBody>
      <dsp:txXfrm>
        <a:off x="402338" y="3482024"/>
        <a:ext cx="1942662" cy="2127805"/>
      </dsp:txXfrm>
    </dsp:sp>
    <dsp:sp modelId="{948774CB-30B4-408A-9A55-A07139908F9D}">
      <dsp:nvSpPr>
        <dsp:cNvPr id="0" name=""/>
        <dsp:cNvSpPr/>
      </dsp:nvSpPr>
      <dsp:spPr>
        <a:xfrm rot="12563618">
          <a:off x="2274589" y="2260097"/>
          <a:ext cx="634629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634629" y="2258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576038" y="2266817"/>
        <a:ext cx="31731" cy="31731"/>
      </dsp:txXfrm>
    </dsp:sp>
    <dsp:sp modelId="{CA2F816F-C1D0-4370-959B-BC948B5C36D2}">
      <dsp:nvSpPr>
        <dsp:cNvPr id="0" name=""/>
        <dsp:cNvSpPr/>
      </dsp:nvSpPr>
      <dsp:spPr>
        <a:xfrm>
          <a:off x="143714" y="336559"/>
          <a:ext cx="2307804" cy="243403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Loving your workplace, empowered to quickly implement the right care model for patients’ needs, easing pressure</a:t>
          </a:r>
          <a:endParaRPr lang="en-GB" sz="1600" kern="1200" dirty="0"/>
        </a:p>
      </dsp:txBody>
      <dsp:txXfrm>
        <a:off x="481684" y="693016"/>
        <a:ext cx="1631864" cy="1721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CAD1E-795C-4677-BD5D-6D61DA5FD0EF}">
      <dsp:nvSpPr>
        <dsp:cNvPr id="0" name=""/>
        <dsp:cNvSpPr/>
      </dsp:nvSpPr>
      <dsp:spPr>
        <a:xfrm>
          <a:off x="0" y="0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42CDE-D5D9-4653-B8E7-8978BF3AEF80}">
      <dsp:nvSpPr>
        <dsp:cNvPr id="0" name=""/>
        <dsp:cNvSpPr/>
      </dsp:nvSpPr>
      <dsp:spPr>
        <a:xfrm>
          <a:off x="0" y="0"/>
          <a:ext cx="1702346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accent5"/>
              </a:solidFill>
            </a:rPr>
            <a:t>The apps4dementia library provides a place for users to :</a:t>
          </a:r>
          <a:endParaRPr lang="en-GB" sz="1800" b="1" kern="1200" dirty="0">
            <a:solidFill>
              <a:schemeClr val="accent5"/>
            </a:solidFill>
          </a:endParaRPr>
        </a:p>
      </dsp:txBody>
      <dsp:txXfrm>
        <a:off x="0" y="0"/>
        <a:ext cx="1702346" cy="4525963"/>
      </dsp:txXfrm>
    </dsp:sp>
    <dsp:sp modelId="{AC07AB50-5646-47D8-A35E-5764B35DE7DD}">
      <dsp:nvSpPr>
        <dsp:cNvPr id="0" name=""/>
        <dsp:cNvSpPr/>
      </dsp:nvSpPr>
      <dsp:spPr>
        <a:xfrm>
          <a:off x="1786069" y="105193"/>
          <a:ext cx="4381478" cy="210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chemeClr val="tx2"/>
              </a:solidFill>
            </a:rPr>
            <a:t>find </a:t>
          </a:r>
          <a:r>
            <a:rPr lang="en-GB" sz="2300" b="1" kern="1200" dirty="0" smtClean="0">
              <a:solidFill>
                <a:srgbClr val="FF0000"/>
              </a:solidFill>
            </a:rPr>
            <a:t>safe</a:t>
          </a:r>
          <a:r>
            <a:rPr lang="en-GB" sz="2300" kern="1200" dirty="0" smtClean="0">
              <a:solidFill>
                <a:srgbClr val="FF0000"/>
              </a:solidFill>
            </a:rPr>
            <a:t>, </a:t>
          </a:r>
          <a:r>
            <a:rPr lang="en-GB" sz="2300" b="1" kern="1200" dirty="0" smtClean="0">
              <a:solidFill>
                <a:srgbClr val="FF0000"/>
              </a:solidFill>
            </a:rPr>
            <a:t>trusted apps</a:t>
          </a:r>
          <a:r>
            <a:rPr lang="en-GB" sz="2300" b="1" kern="1200" dirty="0" smtClean="0">
              <a:solidFill>
                <a:schemeClr val="tx2"/>
              </a:solidFill>
            </a:rPr>
            <a:t> </a:t>
          </a:r>
          <a:r>
            <a:rPr lang="en-GB" sz="2300" kern="1200" dirty="0" smtClean="0">
              <a:solidFill>
                <a:schemeClr val="tx2"/>
              </a:solidFill>
            </a:rPr>
            <a:t>for information and guidance on the condition, support self-care of symptoms and enable users to carry on with their day-to-day activities for as long as possible</a:t>
          </a:r>
          <a:endParaRPr lang="en-GB" sz="2300" kern="1200" dirty="0">
            <a:solidFill>
              <a:schemeClr val="tx2"/>
            </a:solidFill>
          </a:endParaRPr>
        </a:p>
      </dsp:txBody>
      <dsp:txXfrm>
        <a:off x="1786069" y="105193"/>
        <a:ext cx="4381478" cy="2103865"/>
      </dsp:txXfrm>
    </dsp:sp>
    <dsp:sp modelId="{902F5D5B-6221-4AF8-99D4-5A19292A3F19}">
      <dsp:nvSpPr>
        <dsp:cNvPr id="0" name=""/>
        <dsp:cNvSpPr/>
      </dsp:nvSpPr>
      <dsp:spPr>
        <a:xfrm>
          <a:off x="1702346" y="2209058"/>
          <a:ext cx="4465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28A68-E2FC-4697-86EB-FA1BF4A9FD20}">
      <dsp:nvSpPr>
        <dsp:cNvPr id="0" name=""/>
        <dsp:cNvSpPr/>
      </dsp:nvSpPr>
      <dsp:spPr>
        <a:xfrm>
          <a:off x="1786069" y="2314252"/>
          <a:ext cx="4381478" cy="210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chemeClr val="tx2"/>
              </a:solidFill>
            </a:rPr>
            <a:t>find a range of applications which have been independently checked and reviewed for </a:t>
          </a:r>
          <a:r>
            <a:rPr lang="en-GB" sz="2300" b="1" kern="1200" dirty="0" smtClean="0">
              <a:solidFill>
                <a:srgbClr val="FF0000"/>
              </a:solidFill>
            </a:rPr>
            <a:t>data privacy, clinical assurance and user experience</a:t>
          </a:r>
          <a:endParaRPr lang="en-GB" sz="2300" kern="1200" dirty="0">
            <a:solidFill>
              <a:srgbClr val="FF0000"/>
            </a:solidFill>
          </a:endParaRPr>
        </a:p>
      </dsp:txBody>
      <dsp:txXfrm>
        <a:off x="1786069" y="2314252"/>
        <a:ext cx="4381478" cy="2103865"/>
      </dsp:txXfrm>
    </dsp:sp>
    <dsp:sp modelId="{FB0DBBD8-E77E-4E3D-9722-E3781BE19688}">
      <dsp:nvSpPr>
        <dsp:cNvPr id="0" name=""/>
        <dsp:cNvSpPr/>
      </dsp:nvSpPr>
      <dsp:spPr>
        <a:xfrm>
          <a:off x="1702346" y="4418117"/>
          <a:ext cx="4465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7D8F4-709D-4667-AB59-AE52C99AE0DC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3DD1F-9260-44F8-BDD9-5E8E944A4F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939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78125" y="703263"/>
            <a:ext cx="3817938" cy="2863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baseline="0" dirty="0" smtClean="0"/>
              <a:t> do people want from improved digital engagement.  These l</a:t>
            </a:r>
            <a:r>
              <a:rPr lang="en-US" dirty="0" smtClean="0"/>
              <a:t>earnings are from Orion’s experience in Canterbury NZ however they chime with our experience of numerous discussion and stakeholder engagements.</a:t>
            </a:r>
          </a:p>
          <a:p>
            <a:r>
              <a:rPr lang="en-US" dirty="0" smtClean="0"/>
              <a:t>Looking at the sorts of things we need to consider from chronic disease management perspective, there is an emphasis on the need for patients to be active partners in managing</a:t>
            </a:r>
            <a:r>
              <a:rPr lang="en-US" baseline="0" dirty="0" smtClean="0"/>
              <a:t> their condition – digital engagement is one way to advance this.</a:t>
            </a:r>
          </a:p>
          <a:p>
            <a:endParaRPr lang="en-US" baseline="0" dirty="0" smtClean="0"/>
          </a:p>
          <a:p>
            <a:r>
              <a:rPr lang="en-GB" dirty="0" smtClean="0"/>
              <a:t>People are living for longer, with healthcare complexity associated with multiple long term conditions, including frailty • For those 75+, emergency admissions have increased by 31% over the past decade • TECS has a role to play in reducing avoidable hospital admissions and enabling people to manage their own health in their own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96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78125" y="703263"/>
            <a:ext cx="3817938" cy="2863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we as a system want from improved citizen</a:t>
            </a:r>
            <a:r>
              <a:rPr lang="en-US" baseline="0" dirty="0" smtClean="0"/>
              <a:t> engagement and what role could digital play in this</a:t>
            </a:r>
          </a:p>
          <a:p>
            <a:r>
              <a:rPr lang="en-US" baseline="0" dirty="0" smtClean="0"/>
              <a:t>Have swapped out ‘convenience’ for ‘outcomes &amp; </a:t>
            </a:r>
            <a:r>
              <a:rPr lang="en-US" baseline="0" dirty="0" err="1" smtClean="0"/>
              <a:t>access’</a:t>
            </a:r>
            <a:endParaRPr lang="en-US" baseline="0" dirty="0" smtClean="0"/>
          </a:p>
          <a:p>
            <a:r>
              <a:rPr lang="en-US" baseline="0" dirty="0" smtClean="0"/>
              <a:t>Partners, Knowledge, Signposting</a:t>
            </a:r>
          </a:p>
          <a:p>
            <a:r>
              <a:rPr lang="en-US" baseline="0" dirty="0" smtClean="0"/>
              <a:t>Focus on high risk patients and Improved engagement &amp; adherence</a:t>
            </a:r>
          </a:p>
          <a:p>
            <a:endParaRPr lang="en-US" baseline="0" dirty="0" smtClean="0"/>
          </a:p>
          <a:p>
            <a:r>
              <a:rPr lang="en-GB" dirty="0" smtClean="0"/>
              <a:t>Barriers to </a:t>
            </a:r>
            <a:r>
              <a:rPr lang="en-GB" dirty="0" err="1" smtClean="0"/>
              <a:t>telehealth</a:t>
            </a:r>
            <a:r>
              <a:rPr lang="en-GB" dirty="0" smtClean="0"/>
              <a:t> take up Poor integration Structural instability Mixed evidence Cultural resistance Accessibility and awareness Lack of resources Poor incentives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3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Reminder of </a:t>
            </a:r>
            <a:r>
              <a:rPr lang="en-GB" dirty="0" err="1" smtClean="0"/>
              <a:t>eHealth</a:t>
            </a:r>
            <a:r>
              <a:rPr lang="en-GB" dirty="0" smtClean="0"/>
              <a:t> &amp; Care</a:t>
            </a:r>
            <a:r>
              <a:rPr lang="en-GB" baseline="0" dirty="0" smtClean="0"/>
              <a:t> </a:t>
            </a:r>
            <a:r>
              <a:rPr lang="en-GB" dirty="0" smtClean="0"/>
              <a:t>strategy objective</a:t>
            </a:r>
          </a:p>
          <a:p>
            <a:r>
              <a:rPr lang="en-GB" dirty="0" smtClean="0"/>
              <a:t>Outcomes that we are trying to achieve through work in this area</a:t>
            </a:r>
          </a:p>
          <a:p>
            <a:r>
              <a:rPr lang="en-GB" dirty="0" smtClean="0"/>
              <a:t>What we need to do to progress work and begin to achieve</a:t>
            </a:r>
            <a:r>
              <a:rPr lang="en-GB" baseline="0" dirty="0" smtClean="0"/>
              <a:t> these outcomes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8F369-082F-4828-A030-16E93D077495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76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24163" y="511175"/>
            <a:ext cx="3406775" cy="2555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 a system wish to move from Reactive to Proactive and</a:t>
            </a:r>
            <a:r>
              <a:rPr lang="en-GB" baseline="0" dirty="0" smtClean="0"/>
              <a:t> Predictive strategies – not easy to achieve.  Data and use of digital engagement has important role to play</a:t>
            </a:r>
          </a:p>
          <a:p>
            <a:r>
              <a:rPr lang="en-GB" baseline="0" dirty="0" smtClean="0"/>
              <a:t>And we need to think about the principles or delivery criteria that we should adopt in approaching this agenda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8504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24163" y="511175"/>
            <a:ext cx="3406775" cy="25558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SV" dirty="0" smtClean="0"/>
              <a:t>Digital </a:t>
            </a:r>
            <a:r>
              <a:rPr lang="es-SV" dirty="0" err="1" smtClean="0"/>
              <a:t>engagement</a:t>
            </a:r>
            <a:r>
              <a:rPr lang="es-SV" dirty="0" smtClean="0"/>
              <a:t> </a:t>
            </a:r>
            <a:r>
              <a:rPr lang="es-SV" dirty="0" err="1" smtClean="0"/>
              <a:t>is</a:t>
            </a:r>
            <a:r>
              <a:rPr lang="es-SV" dirty="0" smtClean="0"/>
              <a:t> </a:t>
            </a:r>
            <a:r>
              <a:rPr lang="es-SV" dirty="0" err="1" smtClean="0"/>
              <a:t>not</a:t>
            </a:r>
            <a:r>
              <a:rPr lang="es-SV" dirty="0" smtClean="0"/>
              <a:t> a </a:t>
            </a:r>
            <a:r>
              <a:rPr lang="es-SV" dirty="0" err="1" smtClean="0"/>
              <a:t>tail</a:t>
            </a:r>
            <a:r>
              <a:rPr lang="es-SV" dirty="0" smtClean="0"/>
              <a:t> </a:t>
            </a:r>
            <a:r>
              <a:rPr lang="es-SV" dirty="0" err="1" smtClean="0"/>
              <a:t>wagging</a:t>
            </a:r>
            <a:r>
              <a:rPr lang="es-SV" dirty="0" smtClean="0"/>
              <a:t> a </a:t>
            </a:r>
            <a:r>
              <a:rPr lang="es-SV" dirty="0" err="1" smtClean="0"/>
              <a:t>dog</a:t>
            </a:r>
            <a:endParaRPr lang="es-SV" dirty="0" smtClean="0"/>
          </a:p>
          <a:p>
            <a:r>
              <a:rPr lang="es-SV" dirty="0" err="1" smtClean="0"/>
              <a:t>Rather</a:t>
            </a:r>
            <a:r>
              <a:rPr lang="es-SV" dirty="0" smtClean="0"/>
              <a:t> </a:t>
            </a:r>
            <a:r>
              <a:rPr lang="es-SV" dirty="0" err="1" smtClean="0"/>
              <a:t>is</a:t>
            </a:r>
            <a:r>
              <a:rPr lang="es-SV" dirty="0" smtClean="0"/>
              <a:t> and </a:t>
            </a:r>
            <a:r>
              <a:rPr lang="es-SV" dirty="0" err="1" smtClean="0"/>
              <a:t>needs</a:t>
            </a:r>
            <a:r>
              <a:rPr lang="es-SV" dirty="0" smtClean="0"/>
              <a:t> to be </a:t>
            </a:r>
            <a:r>
              <a:rPr lang="es-SV" dirty="0" err="1" smtClean="0"/>
              <a:t>an</a:t>
            </a:r>
            <a:r>
              <a:rPr lang="es-SV" dirty="0" smtClean="0"/>
              <a:t> </a:t>
            </a:r>
            <a:r>
              <a:rPr lang="es-SV" dirty="0" err="1" smtClean="0"/>
              <a:t>intrinsic</a:t>
            </a:r>
            <a:r>
              <a:rPr lang="es-SV" dirty="0" smtClean="0"/>
              <a:t> </a:t>
            </a:r>
            <a:r>
              <a:rPr lang="es-SV" dirty="0" err="1" smtClean="0"/>
              <a:t>part</a:t>
            </a:r>
            <a:r>
              <a:rPr lang="es-SV" dirty="0" smtClean="0"/>
              <a:t> of </a:t>
            </a:r>
            <a:r>
              <a:rPr lang="es-SV" dirty="0" err="1" smtClean="0"/>
              <a:t>delivering</a:t>
            </a:r>
            <a:r>
              <a:rPr lang="es-SV" dirty="0" smtClean="0"/>
              <a:t> </a:t>
            </a:r>
            <a:r>
              <a:rPr lang="es-SV" dirty="0" err="1" smtClean="0"/>
              <a:t>the</a:t>
            </a:r>
            <a:r>
              <a:rPr lang="es-SV" dirty="0" smtClean="0"/>
              <a:t> </a:t>
            </a:r>
            <a:r>
              <a:rPr lang="es-SV" dirty="0" err="1" smtClean="0"/>
              <a:t>broader</a:t>
            </a:r>
            <a:r>
              <a:rPr lang="es-SV" dirty="0" smtClean="0"/>
              <a:t> </a:t>
            </a:r>
            <a:r>
              <a:rPr lang="es-SV" dirty="0" err="1" smtClean="0"/>
              <a:t>transformation</a:t>
            </a:r>
            <a:r>
              <a:rPr lang="es-SV" dirty="0" smtClean="0"/>
              <a:t> agenda</a:t>
            </a:r>
          </a:p>
          <a:p>
            <a:r>
              <a:rPr lang="es-SV" dirty="0" err="1" smtClean="0"/>
              <a:t>Presents</a:t>
            </a:r>
            <a:r>
              <a:rPr lang="es-SV" dirty="0" smtClean="0"/>
              <a:t> </a:t>
            </a:r>
            <a:r>
              <a:rPr lang="es-SV" dirty="0" err="1" smtClean="0"/>
              <a:t>both</a:t>
            </a:r>
            <a:r>
              <a:rPr lang="es-SV" dirty="0" smtClean="0"/>
              <a:t> </a:t>
            </a:r>
            <a:r>
              <a:rPr lang="es-SV" dirty="0" err="1" smtClean="0"/>
              <a:t>challenges</a:t>
            </a:r>
            <a:r>
              <a:rPr lang="es-SV" dirty="0" smtClean="0"/>
              <a:t> and </a:t>
            </a:r>
            <a:r>
              <a:rPr lang="es-SV" dirty="0" err="1" smtClean="0"/>
              <a:t>opportunities</a:t>
            </a:r>
            <a:r>
              <a:rPr lang="es-SV" baseline="0" dirty="0" smtClean="0"/>
              <a:t> in </a:t>
            </a:r>
            <a:r>
              <a:rPr lang="es-SV" baseline="0" dirty="0" err="1" smtClean="0"/>
              <a:t>terms</a:t>
            </a:r>
            <a:r>
              <a:rPr lang="es-SV" baseline="0" dirty="0" smtClean="0"/>
              <a:t> of </a:t>
            </a:r>
            <a:r>
              <a:rPr lang="es-SV" baseline="0" dirty="0" err="1" smtClean="0"/>
              <a:t>the</a:t>
            </a:r>
            <a:r>
              <a:rPr lang="es-SV" baseline="0" dirty="0" smtClean="0"/>
              <a:t> </a:t>
            </a:r>
            <a:r>
              <a:rPr lang="es-SV" baseline="0" dirty="0" err="1" smtClean="0"/>
              <a:t>approach</a:t>
            </a:r>
            <a:r>
              <a:rPr lang="es-SV" baseline="0" dirty="0" smtClean="0"/>
              <a:t> to </a:t>
            </a:r>
            <a:r>
              <a:rPr lang="es-SV" baseline="0" dirty="0" err="1" smtClean="0"/>
              <a:t>design</a:t>
            </a:r>
            <a:r>
              <a:rPr lang="es-SV" baseline="0" dirty="0" smtClean="0"/>
              <a:t> and </a:t>
            </a:r>
            <a:r>
              <a:rPr lang="es-SV" baseline="0" dirty="0" err="1" smtClean="0"/>
              <a:t>stakeholder</a:t>
            </a:r>
            <a:r>
              <a:rPr lang="es-SV" baseline="0" dirty="0" smtClean="0"/>
              <a:t> </a:t>
            </a:r>
            <a:r>
              <a:rPr lang="es-SV" baseline="0" dirty="0" err="1" smtClean="0"/>
              <a:t>engagement</a:t>
            </a:r>
            <a:endParaRPr lang="es-SV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>
                <a:solidFill>
                  <a:prstClr val="black"/>
                </a:solidFill>
              </a:rPr>
              <a:pPr/>
              <a:t>6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47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Realising that a combination of factors can move individuals</a:t>
            </a:r>
            <a:r>
              <a:rPr lang="en-GB" baseline="0" dirty="0" smtClean="0"/>
              <a:t> from low to immediate high  risk very quickly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4771-1F47-4C48-A0B2-1646D739F281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85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Improve interoperability of information </a:t>
            </a:r>
          </a:p>
          <a:p>
            <a:r>
              <a:rPr lang="en-GB" dirty="0" smtClean="0"/>
              <a:t>Information prescriptions</a:t>
            </a:r>
          </a:p>
          <a:p>
            <a:r>
              <a:rPr lang="en-GB" dirty="0" smtClean="0"/>
              <a:t>TEC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4771-1F47-4C48-A0B2-1646D739F281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3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really strong functionality already available which we need to tie together</a:t>
            </a:r>
            <a:r>
              <a:rPr lang="en-GB" baseline="0" dirty="0" smtClean="0"/>
              <a:t> and promote better as part &amp; parcel of what trying to achieve</a:t>
            </a:r>
          </a:p>
          <a:p>
            <a:r>
              <a:rPr lang="en-GB" baseline="0" dirty="0" smtClean="0"/>
              <a:t>Portal – developed as part of the DSC dementia </a:t>
            </a:r>
            <a:r>
              <a:rPr lang="en-GB" baseline="0" dirty="0" err="1" smtClean="0"/>
              <a:t>eHealth</a:t>
            </a:r>
            <a:r>
              <a:rPr lang="en-GB" baseline="0" dirty="0" smtClean="0"/>
              <a:t> initiative has very rich functionality which will benefit patients, clients and the service and lay the ground well for encompass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8F369-082F-4828-A030-16E93D077495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81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24163" y="511175"/>
            <a:ext cx="3406775" cy="2555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130" indent="-170130" defTabSz="453636">
              <a:defRPr/>
            </a:pPr>
            <a:r>
              <a:rPr lang="en-US" dirty="0"/>
              <a:t>These are the components that can be found within the Patient Portal,</a:t>
            </a:r>
            <a:r>
              <a:rPr lang="en-US" baseline="0" dirty="0"/>
              <a:t> some of which (circle of care, and goals &amp; observations) can also be found on the E</a:t>
            </a:r>
            <a:r>
              <a:rPr lang="en-US" dirty="0"/>
              <a:t>ngage Mobile app.  </a:t>
            </a:r>
          </a:p>
          <a:p>
            <a:pPr marL="170130" indent="-170130" defTabSz="453636">
              <a:defRPr/>
            </a:pPr>
            <a:endParaRPr lang="en-US" dirty="0"/>
          </a:p>
          <a:p>
            <a:pPr marL="170130" indent="-170130" defTabSz="453636">
              <a:defRPr/>
            </a:pPr>
            <a:r>
              <a:rPr lang="en-US" sz="1000" dirty="0"/>
              <a:t>The Patient Portal is accredited under the Meaningful Use stage 2 incentive program in the U.S.  MU2 compliance requires Patient specific education resources and the ability of the patient to view, download and transmit documents to third parties.</a:t>
            </a:r>
          </a:p>
          <a:p>
            <a:pPr marL="170130" indent="-170130" defTabSz="453636">
              <a:defRPr/>
            </a:pPr>
            <a:endParaRPr lang="en-US" sz="1000" dirty="0"/>
          </a:p>
          <a:p>
            <a:pPr marL="170130" indent="-170130" defTabSz="453636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29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4771-1F47-4C48-A0B2-1646D739F281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28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Flo is a text messaging system that sends patients reminders and health tips tailored to their individual needs.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4771-1F47-4C48-A0B2-1646D739F281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90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4771-1F47-4C48-A0B2-1646D739F281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20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82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35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22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84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01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07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56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2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984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96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34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2B9DE-B035-441F-A9D8-CF543ADDC8B6}" type="datetimeFigureOut">
              <a:rPr lang="en-GB" smtClean="0"/>
              <a:t>10/10/2019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4489C-9999-4AF7-A420-6EA500B3EE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52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apps4dementia.orcha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09830309"/>
              </p:ext>
            </p:extLst>
          </p:nvPr>
        </p:nvGraphicFramePr>
        <p:xfrm>
          <a:off x="1187624" y="476679"/>
          <a:ext cx="6987363" cy="5929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4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12D8B279-2ED5-47D4-9BCB-AB71D98F7F07}"/>
              </a:ext>
            </a:extLst>
          </p:cNvPr>
          <p:cNvSpPr txBox="1"/>
          <p:nvPr/>
        </p:nvSpPr>
        <p:spPr>
          <a:xfrm>
            <a:off x="195604" y="340090"/>
            <a:ext cx="6020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1"/>
              </a:spcAft>
            </a:pPr>
            <a:r>
              <a:rPr lang="en-GB" sz="28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W</a:t>
            </a:r>
            <a:r>
              <a:rPr lang="en-GB" sz="2800" dirty="0" smtClean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hat do citizens want?</a:t>
            </a:r>
            <a:endParaRPr lang="en-GB" sz="2800" dirty="0">
              <a:solidFill>
                <a:srgbClr val="4472C4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36639" y="712595"/>
            <a:ext cx="8548727" cy="5734042"/>
            <a:chOff x="1587061" y="143553"/>
            <a:chExt cx="9068343" cy="52600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2299" y="181824"/>
              <a:ext cx="1187955" cy="118795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2029" y="143553"/>
              <a:ext cx="1103038" cy="110303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6843" y="164341"/>
              <a:ext cx="1162278" cy="1068554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587062" y="1637155"/>
              <a:ext cx="1346600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Control access to my own health record  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29902" y="1216334"/>
              <a:ext cx="1807523" cy="254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Empowerment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83313" y="1216334"/>
              <a:ext cx="3538249" cy="254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Personalisation &amp; Prevention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441169" y="1216334"/>
              <a:ext cx="1543981" cy="254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Convenience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87061" y="2440345"/>
              <a:ext cx="134660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Contribute new information to my health record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3442" y="2440345"/>
              <a:ext cx="122256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Let me update my personal information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050478" y="3202206"/>
              <a:ext cx="1196559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Let me provide feedback on my experience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640686" y="3202205"/>
              <a:ext cx="134660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Demonstrate empathy in communications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04943" y="1637491"/>
              <a:ext cx="1311237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Calculate my personal health risk over time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09759" y="1637155"/>
              <a:ext cx="1345039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Help me to avoid exacerbations or deterioration 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24476" y="1628336"/>
              <a:ext cx="122256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Get advice on how to manage my health risk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704943" y="2440345"/>
              <a:ext cx="1311236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Support me with educational info when I need it 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128010" y="2431525"/>
              <a:ext cx="1326787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Let me visualise my health data (e.g. lab results)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360560" y="3212455"/>
              <a:ext cx="1421717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Gamify the data collection experience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7649" y="1637491"/>
              <a:ext cx="142068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Allow me to message my care team remotely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792479" y="2423573"/>
              <a:ext cx="1420680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Allow me to transact with the system remotely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760336" y="3209148"/>
              <a:ext cx="1420681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Notify me of any updates to my health record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275945" y="1643540"/>
              <a:ext cx="1379459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Allow me to easily navigate to patient networks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9291058" y="2431524"/>
              <a:ext cx="1364346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Allow me to connect on mobile &amp; tablet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9283502" y="3205841"/>
              <a:ext cx="1364347" cy="592908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Help me to avoid completing repetitive tasks 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87061" y="4337699"/>
              <a:ext cx="2053913" cy="1065941"/>
            </a:xfrm>
            <a:prstGeom prst="rect">
              <a:avLst/>
            </a:prstGeom>
            <a:solidFill>
              <a:srgbClr val="3E89CE"/>
            </a:solidFill>
            <a:ln>
              <a:noFill/>
            </a:ln>
          </p:spPr>
          <p:txBody>
            <a:bodyPr wrap="square" anchor="ctr" anchorCtr="0">
              <a:noAutofit/>
            </a:bodyPr>
            <a:lstStyle/>
            <a:p>
              <a:pPr algn="ctr" defTabSz="495216" fontAlgn="base"/>
              <a:r>
                <a:rPr lang="en-US" sz="1200" dirty="0">
                  <a:solidFill>
                    <a:prstClr val="white"/>
                  </a:solidFill>
                </a:rPr>
                <a:t>Chronic disease is ongoing, and warrants proactive, planned, integrated care within a system that patients can navigate.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897484" y="4337363"/>
              <a:ext cx="2053913" cy="1065941"/>
            </a:xfrm>
            <a:prstGeom prst="rect">
              <a:avLst/>
            </a:prstGeom>
            <a:solidFill>
              <a:srgbClr val="3E89CE"/>
            </a:solidFill>
            <a:ln>
              <a:noFill/>
            </a:ln>
          </p:spPr>
          <p:txBody>
            <a:bodyPr wrap="square" anchor="ctr" anchorCtr="0">
              <a:noAutofit/>
            </a:bodyPr>
            <a:lstStyle/>
            <a:p>
              <a:pPr algn="ctr" defTabSz="495216" fontAlgn="base"/>
              <a:r>
                <a:rPr lang="en-US" sz="1200" dirty="0">
                  <a:solidFill>
                    <a:prstClr val="white"/>
                  </a:solidFill>
                </a:rPr>
                <a:t>Patients need to be active partners in managing their condition, rather than passive recipients of care.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07906" y="4333889"/>
              <a:ext cx="2053913" cy="1065941"/>
            </a:xfrm>
            <a:prstGeom prst="rect">
              <a:avLst/>
            </a:prstGeom>
            <a:solidFill>
              <a:srgbClr val="3E89CE"/>
            </a:solidFill>
            <a:ln>
              <a:noFill/>
            </a:ln>
          </p:spPr>
          <p:txBody>
            <a:bodyPr wrap="square" anchor="ctr" anchorCtr="0">
              <a:noAutofit/>
            </a:bodyPr>
            <a:lstStyle/>
            <a:p>
              <a:pPr algn="ctr" defTabSz="495216" fontAlgn="base"/>
              <a:r>
                <a:rPr lang="en-US" sz="1200" dirty="0">
                  <a:solidFill>
                    <a:prstClr val="white"/>
                  </a:solidFill>
                </a:rPr>
                <a:t>A multi-faceted approach needs to be taken where clinicians and non-clinicians from multiple disciplines work closely together.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518329" y="4337363"/>
              <a:ext cx="2053913" cy="1065941"/>
            </a:xfrm>
            <a:prstGeom prst="rect">
              <a:avLst/>
            </a:prstGeom>
            <a:solidFill>
              <a:srgbClr val="3E89CE"/>
            </a:solidFill>
            <a:ln>
              <a:noFill/>
            </a:ln>
          </p:spPr>
          <p:txBody>
            <a:bodyPr wrap="square" anchor="ctr" anchorCtr="0">
              <a:noAutofit/>
            </a:bodyPr>
            <a:lstStyle/>
            <a:p>
              <a:pPr algn="ctr" defTabSz="495216" fontAlgn="base"/>
              <a:r>
                <a:rPr lang="en-US" sz="1200" dirty="0">
                  <a:solidFill>
                    <a:prstClr val="white"/>
                  </a:solidFill>
                </a:rPr>
                <a:t>Chronic disease requires disease prevention strategies targeted at the whole population and especially at those at risk.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078952" y="4088664"/>
              <a:ext cx="81469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234" y="132228"/>
            <a:ext cx="2281626" cy="85961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3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9658" y="1343890"/>
            <a:ext cx="827279" cy="110303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12D8B279-2ED5-47D4-9BCB-AB71D98F7F07}"/>
              </a:ext>
            </a:extLst>
          </p:cNvPr>
          <p:cNvSpPr txBox="1"/>
          <p:nvPr/>
        </p:nvSpPr>
        <p:spPr>
          <a:xfrm>
            <a:off x="62530" y="143607"/>
            <a:ext cx="4359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1"/>
              </a:spcAft>
            </a:pPr>
            <a:r>
              <a:rPr lang="en-GB" sz="36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W</a:t>
            </a:r>
            <a:r>
              <a:rPr lang="en-GB" sz="3600" dirty="0" smtClean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hat </a:t>
            </a:r>
            <a:r>
              <a:rPr lang="en-GB" sz="36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the system wants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1519" y="1412782"/>
            <a:ext cx="8640960" cy="4042341"/>
            <a:chOff x="1610700" y="164341"/>
            <a:chExt cx="8993344" cy="40423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4633" y="172568"/>
              <a:ext cx="1187955" cy="118795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9838" y="164341"/>
              <a:ext cx="1162278" cy="1068554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029902" y="1216334"/>
              <a:ext cx="180752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Empowerment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40978" y="1216334"/>
              <a:ext cx="353824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Personalisation &amp; Prevention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14164" y="1216334"/>
              <a:ext cx="15439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b="1" dirty="0">
                  <a:solidFill>
                    <a:srgbClr val="000000"/>
                  </a:solidFill>
                </a:rPr>
                <a:t>Outcomes &amp; Access</a:t>
              </a:r>
              <a:endParaRPr lang="en-AU" sz="1200" b="1" dirty="0">
                <a:solidFill>
                  <a:srgbClr val="000000"/>
                </a:solidFill>
                <a:latin typeface="Segoe UI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610702" y="1763488"/>
              <a:ext cx="1322961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Patients &amp; clients as active partners in care 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610700" y="2471987"/>
              <a:ext cx="1322962" cy="830997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People signposted to use most appropriate service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02358" y="2560901"/>
              <a:ext cx="1338618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Increased knowledge of system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038612" y="3375685"/>
              <a:ext cx="1274399" cy="830997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Feedback on patient’s &amp; client’s experiences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10701" y="3375684"/>
              <a:ext cx="1322961" cy="830997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Patient quality assurance leading to improved safety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683427" y="1763824"/>
              <a:ext cx="1358452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Increased focus on high risk patients &amp; clients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139919" y="1763488"/>
              <a:ext cx="1391398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Release capacity</a:t>
              </a:r>
            </a:p>
            <a:p>
              <a:pPr algn="ctr" defTabSz="495216" fontAlgn="base"/>
              <a:endParaRPr lang="en-AU" sz="1200" dirty="0">
                <a:solidFill>
                  <a:prstClr val="white"/>
                </a:solidFill>
              </a:endParaRPr>
            </a:p>
            <a:p>
              <a:pPr algn="ctr" defTabSz="495216" fontAlgn="base"/>
              <a:endParaRPr lang="en-AU" sz="1200" dirty="0">
                <a:solidFill>
                  <a:prstClr val="white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002359" y="1754635"/>
              <a:ext cx="1338618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Increased knowledge of their conditions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683427" y="2569754"/>
              <a:ext cx="1358452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Reduction in exacerbations in chronic disease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158242" y="2560900"/>
              <a:ext cx="1373076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Improved engagement &amp; adherence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683427" y="3381894"/>
              <a:ext cx="1358452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Improve population health &amp; wellbeing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756152" y="1760000"/>
              <a:ext cx="1376395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Improved clinical outcomes</a:t>
              </a:r>
            </a:p>
            <a:p>
              <a:pPr algn="ctr" defTabSz="495216" fontAlgn="base"/>
              <a:endParaRPr lang="en-AU" sz="1200" dirty="0">
                <a:solidFill>
                  <a:prstClr val="white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756152" y="2560900"/>
              <a:ext cx="1376395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Reduced DNAs</a:t>
              </a:r>
            </a:p>
            <a:p>
              <a:pPr algn="ctr" defTabSz="495216" fontAlgn="base"/>
              <a:endParaRPr lang="en-AU" sz="1200" dirty="0">
                <a:solidFill>
                  <a:prstClr val="white"/>
                </a:solidFill>
              </a:endParaRPr>
            </a:p>
            <a:p>
              <a:pPr algn="ctr" defTabSz="495216" fontAlgn="base"/>
              <a:endParaRPr lang="en-AU" sz="1200" dirty="0">
                <a:solidFill>
                  <a:prstClr val="white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9239531" y="1763488"/>
              <a:ext cx="1364513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Focus on those who need to be seen most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9254700" y="2560900"/>
              <a:ext cx="1349344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Holistic overview of relevant information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756152" y="3381893"/>
              <a:ext cx="1382155" cy="646331"/>
            </a:xfrm>
            <a:prstGeom prst="rect">
              <a:avLst/>
            </a:prstGeom>
            <a:solidFill>
              <a:srgbClr val="97979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495216" fontAlgn="base"/>
              <a:r>
                <a:rPr lang="en-AU" sz="1200" dirty="0">
                  <a:solidFill>
                    <a:prstClr val="white"/>
                  </a:solidFill>
                </a:rPr>
                <a:t>Increased patient &amp; client satisfaction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456" y="176256"/>
            <a:ext cx="2281626" cy="85961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4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arcador de texto 8"/>
          <p:cNvSpPr>
            <a:spLocks noGrp="1"/>
          </p:cNvSpPr>
          <p:nvPr>
            <p:ph type="body" sz="quarter" idx="4294967295"/>
          </p:nvPr>
        </p:nvSpPr>
        <p:spPr>
          <a:xfrm>
            <a:off x="320259" y="194972"/>
            <a:ext cx="7087320" cy="65169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So how are we going to make this a reality?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 smtClean="0"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2" name="3 Elipse"/>
          <p:cNvSpPr/>
          <p:nvPr/>
        </p:nvSpPr>
        <p:spPr>
          <a:xfrm flipH="1">
            <a:off x="1386463" y="1178807"/>
            <a:ext cx="1562318" cy="2082925"/>
          </a:xfrm>
          <a:custGeom>
            <a:avLst/>
            <a:gdLst/>
            <a:ahLst/>
            <a:cxnLst/>
            <a:rect l="l" t="t" r="r" b="b"/>
            <a:pathLst>
              <a:path w="3600000" h="3602787">
                <a:moveTo>
                  <a:pt x="1800000" y="0"/>
                </a:moveTo>
                <a:cubicBezTo>
                  <a:pt x="2794113" y="0"/>
                  <a:pt x="3600000" y="805887"/>
                  <a:pt x="3600000" y="1800000"/>
                </a:cubicBezTo>
                <a:cubicBezTo>
                  <a:pt x="3600000" y="2792419"/>
                  <a:pt x="2796857" y="3597253"/>
                  <a:pt x="1805079" y="3599744"/>
                </a:cubicBezTo>
                <a:lnTo>
                  <a:pt x="1805079" y="3602787"/>
                </a:lnTo>
                <a:lnTo>
                  <a:pt x="5079" y="3602787"/>
                </a:lnTo>
                <a:lnTo>
                  <a:pt x="5079" y="1900583"/>
                </a:lnTo>
                <a:cubicBezTo>
                  <a:pt x="931" y="1867374"/>
                  <a:pt x="0" y="1833796"/>
                  <a:pt x="0" y="1800000"/>
                </a:cubicBezTo>
                <a:cubicBezTo>
                  <a:pt x="0" y="805887"/>
                  <a:pt x="805887" y="0"/>
                  <a:pt x="180000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841" tIns="13921" rIns="27841" bIns="13921" rtlCol="0" anchor="ctr"/>
          <a:lstStyle/>
          <a:p>
            <a:pPr algn="ctr" defTabSz="736019"/>
            <a:endParaRPr lang="es-MX" sz="1600" b="1" dirty="0">
              <a:solidFill>
                <a:prstClr val="white">
                  <a:lumMod val="50000"/>
                </a:prstClr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40" name="3 Elipse"/>
          <p:cNvSpPr/>
          <p:nvPr/>
        </p:nvSpPr>
        <p:spPr>
          <a:xfrm flipH="1" flipV="1">
            <a:off x="1386463" y="3311226"/>
            <a:ext cx="1562318" cy="2082926"/>
          </a:xfrm>
          <a:custGeom>
            <a:avLst/>
            <a:gdLst/>
            <a:ahLst/>
            <a:cxnLst/>
            <a:rect l="l" t="t" r="r" b="b"/>
            <a:pathLst>
              <a:path w="3600000" h="3602787">
                <a:moveTo>
                  <a:pt x="1800000" y="0"/>
                </a:moveTo>
                <a:cubicBezTo>
                  <a:pt x="2794113" y="0"/>
                  <a:pt x="3600000" y="805887"/>
                  <a:pt x="3600000" y="1800000"/>
                </a:cubicBezTo>
                <a:cubicBezTo>
                  <a:pt x="3600000" y="2792419"/>
                  <a:pt x="2796857" y="3597253"/>
                  <a:pt x="1805079" y="3599744"/>
                </a:cubicBezTo>
                <a:lnTo>
                  <a:pt x="1805079" y="3602787"/>
                </a:lnTo>
                <a:lnTo>
                  <a:pt x="5079" y="3602787"/>
                </a:lnTo>
                <a:lnTo>
                  <a:pt x="5079" y="1900583"/>
                </a:lnTo>
                <a:cubicBezTo>
                  <a:pt x="931" y="1867374"/>
                  <a:pt x="0" y="1833796"/>
                  <a:pt x="0" y="1800000"/>
                </a:cubicBezTo>
                <a:cubicBezTo>
                  <a:pt x="0" y="805887"/>
                  <a:pt x="805887" y="0"/>
                  <a:pt x="1800000" y="0"/>
                </a:cubicBezTo>
                <a:close/>
              </a:path>
            </a:pathLst>
          </a:custGeom>
          <a:solidFill>
            <a:schemeClr val="accent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841" tIns="13921" rIns="27841" bIns="13921" rtlCol="0" anchor="ctr"/>
          <a:lstStyle/>
          <a:p>
            <a:pPr algn="ctr" defTabSz="736019"/>
            <a:endParaRPr lang="es-MX" sz="1600" b="1" dirty="0">
              <a:solidFill>
                <a:prstClr val="white">
                  <a:lumMod val="50000"/>
                </a:prstClr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51085" y="1140726"/>
            <a:ext cx="6449307" cy="4232895"/>
            <a:chOff x="521503" y="604586"/>
            <a:chExt cx="8599075" cy="4232895"/>
          </a:xfrm>
        </p:grpSpPr>
        <p:sp>
          <p:nvSpPr>
            <p:cNvPr id="62" name="61 Rectángulo"/>
            <p:cNvSpPr/>
            <p:nvPr/>
          </p:nvSpPr>
          <p:spPr>
            <a:xfrm>
              <a:off x="521504" y="1256285"/>
              <a:ext cx="1200853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s-MX" sz="1200" b="1" noProof="1">
                  <a:solidFill>
                    <a:prstClr val="white"/>
                  </a:solidFill>
                  <a:ea typeface="Segoe UI" panose="020B0502040204020203" pitchFamily="34" charset="0"/>
                  <a:cs typeface="Helvetica" panose="020B0604020202020204" pitchFamily="34" charset="0"/>
                </a:rPr>
                <a:t>Proactive Care</a:t>
              </a:r>
            </a:p>
          </p:txBody>
        </p:sp>
        <p:sp>
          <p:nvSpPr>
            <p:cNvPr id="43" name="3 Elipse"/>
            <p:cNvSpPr/>
            <p:nvPr/>
          </p:nvSpPr>
          <p:spPr>
            <a:xfrm flipV="1">
              <a:off x="2320305" y="2754555"/>
              <a:ext cx="2083089" cy="2082926"/>
            </a:xfrm>
            <a:custGeom>
              <a:avLst/>
              <a:gdLst/>
              <a:ahLst/>
              <a:cxnLst/>
              <a:rect l="l" t="t" r="r" b="b"/>
              <a:pathLst>
                <a:path w="3600000" h="3602787">
                  <a:moveTo>
                    <a:pt x="1800000" y="0"/>
                  </a:moveTo>
                  <a:cubicBezTo>
                    <a:pt x="2794113" y="0"/>
                    <a:pt x="3600000" y="805887"/>
                    <a:pt x="3600000" y="1800000"/>
                  </a:cubicBezTo>
                  <a:cubicBezTo>
                    <a:pt x="3600000" y="2792419"/>
                    <a:pt x="2796857" y="3597253"/>
                    <a:pt x="1805079" y="3599744"/>
                  </a:cubicBezTo>
                  <a:lnTo>
                    <a:pt x="1805079" y="3602787"/>
                  </a:lnTo>
                  <a:lnTo>
                    <a:pt x="5079" y="3602787"/>
                  </a:lnTo>
                  <a:lnTo>
                    <a:pt x="5079" y="1900583"/>
                  </a:lnTo>
                  <a:cubicBezTo>
                    <a:pt x="931" y="1867374"/>
                    <a:pt x="0" y="1833796"/>
                    <a:pt x="0" y="1800000"/>
                  </a:cubicBezTo>
                  <a:cubicBezTo>
                    <a:pt x="0" y="805887"/>
                    <a:pt x="805887" y="0"/>
                    <a:pt x="1800000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841" tIns="13921" rIns="27841" bIns="13921" rtlCol="0" anchor="ctr"/>
            <a:lstStyle/>
            <a:p>
              <a:pPr algn="ctr" defTabSz="736019"/>
              <a:endParaRPr lang="es-MX" sz="16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0" name="49 CuadroTexto"/>
            <p:cNvSpPr txBox="1"/>
            <p:nvPr/>
          </p:nvSpPr>
          <p:spPr>
            <a:xfrm>
              <a:off x="3056748" y="4156254"/>
              <a:ext cx="872931" cy="274335"/>
            </a:xfrm>
            <a:prstGeom prst="rect">
              <a:avLst/>
            </a:prstGeom>
            <a:noFill/>
          </p:spPr>
          <p:txBody>
            <a:bodyPr wrap="square" lIns="27841" tIns="13921" rIns="27841" bIns="13921" rtlCol="0">
              <a:spAutoFit/>
            </a:bodyPr>
            <a:lstStyle/>
            <a:p>
              <a:pPr algn="ctr" defTabSz="736019"/>
              <a:endParaRPr lang="es-ES" sz="1600" b="1" cap="small" dirty="0">
                <a:solidFill>
                  <a:prstClr val="white"/>
                </a:solidFill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4" name="63 Rectángulo"/>
            <p:cNvSpPr/>
            <p:nvPr/>
          </p:nvSpPr>
          <p:spPr>
            <a:xfrm>
              <a:off x="2475769" y="2918192"/>
              <a:ext cx="1413612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s-MX" sz="1400" b="1" noProof="1">
                  <a:solidFill>
                    <a:prstClr val="white"/>
                  </a:solidFill>
                  <a:ea typeface="Segoe UI" panose="020B0502040204020203" pitchFamily="34" charset="0"/>
                  <a:cs typeface="Helvetica" panose="020B0604020202020204" pitchFamily="34" charset="0"/>
                </a:rPr>
                <a:t>More efficient and effective service provision</a:t>
              </a:r>
            </a:p>
          </p:txBody>
        </p:sp>
        <p:sp>
          <p:nvSpPr>
            <p:cNvPr id="65" name="64 Rectángulo"/>
            <p:cNvSpPr/>
            <p:nvPr/>
          </p:nvSpPr>
          <p:spPr>
            <a:xfrm>
              <a:off x="521503" y="2809035"/>
              <a:ext cx="1582258" cy="1977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s-MX" sz="1400" b="1" noProof="1">
                  <a:solidFill>
                    <a:prstClr val="white"/>
                  </a:solidFill>
                  <a:ea typeface="Segoe UI" panose="020B0502040204020203" pitchFamily="34" charset="0"/>
                  <a:cs typeface="Helvetica" panose="020B0604020202020204" pitchFamily="34" charset="0"/>
                </a:rPr>
                <a:t>HSC Professionals supported in providing care right time, right place</a:t>
              </a:r>
            </a:p>
          </p:txBody>
        </p:sp>
        <p:sp>
          <p:nvSpPr>
            <p:cNvPr id="41" name="3 Elipse"/>
            <p:cNvSpPr/>
            <p:nvPr/>
          </p:nvSpPr>
          <p:spPr>
            <a:xfrm>
              <a:off x="2320304" y="604586"/>
              <a:ext cx="2083090" cy="2082926"/>
            </a:xfrm>
            <a:custGeom>
              <a:avLst/>
              <a:gdLst/>
              <a:ahLst/>
              <a:cxnLst/>
              <a:rect l="l" t="t" r="r" b="b"/>
              <a:pathLst>
                <a:path w="3600000" h="3602787">
                  <a:moveTo>
                    <a:pt x="1800000" y="0"/>
                  </a:moveTo>
                  <a:cubicBezTo>
                    <a:pt x="2794113" y="0"/>
                    <a:pt x="3600000" y="805887"/>
                    <a:pt x="3600000" y="1800000"/>
                  </a:cubicBezTo>
                  <a:cubicBezTo>
                    <a:pt x="3600000" y="2792419"/>
                    <a:pt x="2796857" y="3597253"/>
                    <a:pt x="1805079" y="3599744"/>
                  </a:cubicBezTo>
                  <a:lnTo>
                    <a:pt x="1805079" y="3602787"/>
                  </a:lnTo>
                  <a:lnTo>
                    <a:pt x="5079" y="3602787"/>
                  </a:lnTo>
                  <a:lnTo>
                    <a:pt x="5079" y="1900583"/>
                  </a:lnTo>
                  <a:cubicBezTo>
                    <a:pt x="931" y="1867374"/>
                    <a:pt x="0" y="1833796"/>
                    <a:pt x="0" y="1800000"/>
                  </a:cubicBezTo>
                  <a:cubicBezTo>
                    <a:pt x="0" y="805887"/>
                    <a:pt x="805887" y="0"/>
                    <a:pt x="1800000" y="0"/>
                  </a:cubicBez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841" tIns="13921" rIns="27841" bIns="13921" rtlCol="0" anchor="ctr"/>
            <a:lstStyle/>
            <a:p>
              <a:pPr algn="ctr" defTabSz="736019"/>
              <a:endParaRPr lang="es-MX" sz="16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4294177" y="1331303"/>
              <a:ext cx="872931" cy="274335"/>
            </a:xfrm>
            <a:prstGeom prst="rect">
              <a:avLst/>
            </a:prstGeom>
            <a:noFill/>
          </p:spPr>
          <p:txBody>
            <a:bodyPr wrap="square" lIns="27841" tIns="13921" rIns="27841" bIns="13921" rtlCol="0">
              <a:spAutoFit/>
            </a:bodyPr>
            <a:lstStyle/>
            <a:p>
              <a:pPr algn="ctr" defTabSz="736019"/>
              <a:endParaRPr lang="es-ES" sz="1600" b="1" cap="small" dirty="0">
                <a:solidFill>
                  <a:prstClr val="white"/>
                </a:solidFill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6" name="65 Rectángulo"/>
            <p:cNvSpPr/>
            <p:nvPr/>
          </p:nvSpPr>
          <p:spPr>
            <a:xfrm>
              <a:off x="2594617" y="1162550"/>
              <a:ext cx="138805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s-MX" sz="1400" b="1" noProof="1">
                  <a:solidFill>
                    <a:prstClr val="white"/>
                  </a:solidFill>
                  <a:ea typeface="Segoe UI" panose="020B0502040204020203" pitchFamily="34" charset="0"/>
                  <a:cs typeface="Helvetica" panose="020B0604020202020204" pitchFamily="34" charset="0"/>
                </a:rPr>
                <a:t>Informed and supported citizens</a:t>
              </a:r>
            </a:p>
          </p:txBody>
        </p:sp>
        <p:sp>
          <p:nvSpPr>
            <p:cNvPr id="26" name="Marcador de texto 8"/>
            <p:cNvSpPr txBox="1">
              <a:spLocks/>
            </p:cNvSpPr>
            <p:nvPr/>
          </p:nvSpPr>
          <p:spPr>
            <a:xfrm>
              <a:off x="5478619" y="804682"/>
              <a:ext cx="3457484" cy="93267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prstClr val="black"/>
                  </a:solidFill>
                </a:rPr>
                <a:t>Establish Support the Person  </a:t>
              </a:r>
              <a:r>
                <a:rPr lang="en-GB" sz="2000" dirty="0">
                  <a:solidFill>
                    <a:srgbClr val="FFC000"/>
                  </a:solidFill>
                </a:rPr>
                <a:t>portfolio</a:t>
              </a:r>
              <a:r>
                <a:rPr lang="en-GB" sz="2000" dirty="0">
                  <a:solidFill>
                    <a:prstClr val="black"/>
                  </a:solidFill>
                </a:rPr>
                <a:t> and board</a:t>
              </a:r>
            </a:p>
          </p:txBody>
        </p:sp>
        <p:sp>
          <p:nvSpPr>
            <p:cNvPr id="27" name="Marcador de texto 8"/>
            <p:cNvSpPr txBox="1">
              <a:spLocks/>
            </p:cNvSpPr>
            <p:nvPr/>
          </p:nvSpPr>
          <p:spPr>
            <a:xfrm>
              <a:off x="5431120" y="1810283"/>
              <a:ext cx="3593447" cy="87722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prstClr val="black"/>
                  </a:solidFill>
                </a:rPr>
                <a:t>Develop a new </a:t>
              </a:r>
              <a:r>
                <a:rPr lang="en-GB" sz="2000" dirty="0">
                  <a:solidFill>
                    <a:srgbClr val="FFC000"/>
                  </a:solidFill>
                </a:rPr>
                <a:t>multi-disciplinary approach</a:t>
              </a:r>
              <a:r>
                <a:rPr lang="en-GB" sz="2000" dirty="0">
                  <a:solidFill>
                    <a:prstClr val="black"/>
                  </a:solidFill>
                </a:rPr>
                <a:t> to </a:t>
              </a:r>
              <a:r>
                <a:rPr lang="en-GB" sz="2000" dirty="0">
                  <a:solidFill>
                    <a:srgbClr val="92D050"/>
                  </a:solidFill>
                </a:rPr>
                <a:t>Service Design</a:t>
              </a:r>
            </a:p>
          </p:txBody>
        </p:sp>
        <p:sp>
          <p:nvSpPr>
            <p:cNvPr id="28" name="Marcador de texto 8"/>
            <p:cNvSpPr txBox="1">
              <a:spLocks/>
            </p:cNvSpPr>
            <p:nvPr/>
          </p:nvSpPr>
          <p:spPr>
            <a:xfrm>
              <a:off x="5552315" y="2587232"/>
              <a:ext cx="2938462" cy="334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</a:pPr>
              <a:endParaRPr lang="en-GB" sz="2000" dirty="0">
                <a:solidFill>
                  <a:prstClr val="black"/>
                </a:solidFill>
              </a:endParaRPr>
            </a:p>
          </p:txBody>
        </p:sp>
        <p:sp>
          <p:nvSpPr>
            <p:cNvPr id="29" name="Marcador de texto 8"/>
            <p:cNvSpPr txBox="1">
              <a:spLocks/>
            </p:cNvSpPr>
            <p:nvPr/>
          </p:nvSpPr>
          <p:spPr>
            <a:xfrm>
              <a:off x="5416164" y="3532636"/>
              <a:ext cx="3704414" cy="334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srgbClr val="FFC000"/>
                  </a:solidFill>
                </a:rPr>
                <a:t>Co-create</a:t>
              </a:r>
              <a:r>
                <a:rPr lang="en-GB" sz="2000" dirty="0">
                  <a:solidFill>
                    <a:prstClr val="black"/>
                  </a:solidFill>
                </a:rPr>
                <a:t> a new Support the Person strategy across the HSC</a:t>
              </a:r>
            </a:p>
            <a:p>
              <a:pPr marL="0" indent="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</a:pPr>
              <a:endParaRPr lang="en-GB" sz="2000" dirty="0">
                <a:solidFill>
                  <a:prstClr val="black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81847" y="1100544"/>
              <a:ext cx="370522" cy="36792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8118" y="2177435"/>
              <a:ext cx="370522" cy="36792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3875" y="3366511"/>
              <a:ext cx="370522" cy="36792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3875" y="4239953"/>
              <a:ext cx="370522" cy="36792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392" y="5761723"/>
            <a:ext cx="2281626" cy="8596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68927" y="4709993"/>
            <a:ext cx="27314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2000" dirty="0">
                <a:solidFill>
                  <a:srgbClr val="FFC000"/>
                </a:solidFill>
              </a:rPr>
              <a:t>Deliver new services</a:t>
            </a:r>
            <a:r>
              <a:rPr lang="en-GB" sz="2000" dirty="0">
                <a:solidFill>
                  <a:prstClr val="black"/>
                </a:solidFill>
              </a:rPr>
              <a:t>, that scale and are sustainable, quickly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1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4">
            <a:extLst>
              <a:ext uri="{FF2B5EF4-FFF2-40B4-BE49-F238E27FC236}">
                <a16:creationId xmlns="" xmlns:a16="http://schemas.microsoft.com/office/drawing/2014/main" id="{E522FFEF-CED0-4A65-BAD6-0130F2686B91}"/>
              </a:ext>
            </a:extLst>
          </p:cNvPr>
          <p:cNvSpPr/>
          <p:nvPr/>
        </p:nvSpPr>
        <p:spPr>
          <a:xfrm>
            <a:off x="1179988" y="925501"/>
            <a:ext cx="1880306" cy="2138102"/>
          </a:xfrm>
          <a:prstGeom prst="roundRect">
            <a:avLst>
              <a:gd name="adj" fmla="val 13944"/>
            </a:avLst>
          </a:prstGeom>
          <a:solidFill>
            <a:schemeClr val="accent5"/>
          </a:solidFill>
          <a:ln w="12700" cmpd="sng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324000" rtlCol="0" anchor="t"/>
          <a:lstStyle/>
          <a:p>
            <a:pPr algn="ctr"/>
            <a:r>
              <a:rPr lang="en-US" sz="1200" dirty="0">
                <a:solidFill>
                  <a:prstClr val="white"/>
                </a:solidFill>
              </a:rPr>
              <a:t>Reactive healthcare systems wait for patients to notice symptoms and for the patients to contact the system to diagnose and treat illness.</a:t>
            </a:r>
          </a:p>
        </p:txBody>
      </p:sp>
      <p:sp>
        <p:nvSpPr>
          <p:cNvPr id="6" name="Rounded Rectangle 64">
            <a:extLst>
              <a:ext uri="{FF2B5EF4-FFF2-40B4-BE49-F238E27FC236}">
                <a16:creationId xmlns="" xmlns:a16="http://schemas.microsoft.com/office/drawing/2014/main" id="{DEFEADB8-5EDE-49A7-8AAF-8BD34519CED8}"/>
              </a:ext>
            </a:extLst>
          </p:cNvPr>
          <p:cNvSpPr/>
          <p:nvPr/>
        </p:nvSpPr>
        <p:spPr>
          <a:xfrm>
            <a:off x="3620131" y="915457"/>
            <a:ext cx="1880306" cy="2138102"/>
          </a:xfrm>
          <a:prstGeom prst="roundRect">
            <a:avLst>
              <a:gd name="adj" fmla="val 13944"/>
            </a:avLst>
          </a:prstGeom>
          <a:solidFill>
            <a:schemeClr val="accent5"/>
          </a:solidFill>
          <a:ln w="12700" cmpd="sng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324000" rtlCol="0" anchor="t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Proactive healthcare systems stratify at-risk individuals based on known risk factors and ensure that preventive action is taken to intervene well before the onset of symptoms, let alone illness.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6A7C2CE-EB60-4AE0-A288-16F135635FD0}"/>
              </a:ext>
            </a:extLst>
          </p:cNvPr>
          <p:cNvSpPr/>
          <p:nvPr/>
        </p:nvSpPr>
        <p:spPr>
          <a:xfrm>
            <a:off x="1609894" y="955717"/>
            <a:ext cx="974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prstClr val="white"/>
                </a:solidFill>
              </a:rPr>
              <a:t>Reactive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9E7C064-844B-46FC-9205-4AEAE14A5854}"/>
              </a:ext>
            </a:extLst>
          </p:cNvPr>
          <p:cNvSpPr/>
          <p:nvPr/>
        </p:nvSpPr>
        <p:spPr>
          <a:xfrm>
            <a:off x="4031159" y="938464"/>
            <a:ext cx="10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prstClr val="white"/>
                </a:solidFill>
              </a:rPr>
              <a:t>Proactive</a:t>
            </a:r>
          </a:p>
        </p:txBody>
      </p:sp>
      <p:sp>
        <p:nvSpPr>
          <p:cNvPr id="5" name="Rounded Rectangle 64">
            <a:extLst>
              <a:ext uri="{FF2B5EF4-FFF2-40B4-BE49-F238E27FC236}">
                <a16:creationId xmlns="" xmlns:a16="http://schemas.microsoft.com/office/drawing/2014/main" id="{157E5D50-C684-4EC3-A7BA-F3FB8C9A261B}"/>
              </a:ext>
            </a:extLst>
          </p:cNvPr>
          <p:cNvSpPr/>
          <p:nvPr/>
        </p:nvSpPr>
        <p:spPr>
          <a:xfrm>
            <a:off x="6007390" y="906026"/>
            <a:ext cx="1880306" cy="2138102"/>
          </a:xfrm>
          <a:prstGeom prst="roundRect">
            <a:avLst>
              <a:gd name="adj" fmla="val 13944"/>
            </a:avLst>
          </a:prstGeom>
          <a:solidFill>
            <a:schemeClr val="accent5"/>
          </a:solidFill>
          <a:ln w="12700" cmpd="sng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324000" rtlCol="0" anchor="t"/>
          <a:lstStyle/>
          <a:p>
            <a:pPr algn="ctr"/>
            <a:r>
              <a:rPr lang="en-GB" sz="1200" dirty="0">
                <a:solidFill>
                  <a:prstClr val="white"/>
                </a:solidFill>
              </a:rPr>
              <a:t>Predictive healthcare systems predict risk and intervene further upstream leveraging cutting-edge technologies and sophisticated machine learning data algorithms.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DE57BDC-B17E-41A1-9551-90067154C47F}"/>
              </a:ext>
            </a:extLst>
          </p:cNvPr>
          <p:cNvSpPr/>
          <p:nvPr/>
        </p:nvSpPr>
        <p:spPr>
          <a:xfrm>
            <a:off x="6447813" y="908759"/>
            <a:ext cx="1103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prstClr val="white"/>
                </a:solidFill>
              </a:rPr>
              <a:t>Predictive</a:t>
            </a:r>
          </a:p>
        </p:txBody>
      </p:sp>
      <p:sp>
        <p:nvSpPr>
          <p:cNvPr id="10" name="Up Arrow 13">
            <a:extLst>
              <a:ext uri="{FF2B5EF4-FFF2-40B4-BE49-F238E27FC236}">
                <a16:creationId xmlns="" xmlns:a16="http://schemas.microsoft.com/office/drawing/2014/main" id="{7A02CBE2-0131-4D0E-A628-F4BF04A12E12}"/>
              </a:ext>
            </a:extLst>
          </p:cNvPr>
          <p:cNvSpPr/>
          <p:nvPr/>
        </p:nvSpPr>
        <p:spPr>
          <a:xfrm rot="5400000">
            <a:off x="5574427" y="1493003"/>
            <a:ext cx="398115" cy="388418"/>
          </a:xfrm>
          <a:prstGeom prst="upArrow">
            <a:avLst/>
          </a:prstGeom>
          <a:solidFill>
            <a:schemeClr val="accent1"/>
          </a:solidFill>
          <a:ln w="12700" cmpd="sng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200">
              <a:solidFill>
                <a:prstClr val="white"/>
              </a:solidFill>
            </a:endParaRPr>
          </a:p>
        </p:txBody>
      </p:sp>
      <p:sp>
        <p:nvSpPr>
          <p:cNvPr id="16" name="Up Arrow 13">
            <a:extLst>
              <a:ext uri="{FF2B5EF4-FFF2-40B4-BE49-F238E27FC236}">
                <a16:creationId xmlns="" xmlns:a16="http://schemas.microsoft.com/office/drawing/2014/main" id="{7A02CBE2-0131-4D0E-A628-F4BF04A12E12}"/>
              </a:ext>
            </a:extLst>
          </p:cNvPr>
          <p:cNvSpPr/>
          <p:nvPr/>
        </p:nvSpPr>
        <p:spPr>
          <a:xfrm rot="5400000">
            <a:off x="3131541" y="1493004"/>
            <a:ext cx="398115" cy="388418"/>
          </a:xfrm>
          <a:prstGeom prst="upArrow">
            <a:avLst/>
          </a:prstGeom>
          <a:solidFill>
            <a:schemeClr val="accent1"/>
          </a:solidFill>
          <a:ln w="12700" cmpd="sng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200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2D8B279-2ED5-47D4-9BCB-AB71D98F7F07}"/>
              </a:ext>
            </a:extLst>
          </p:cNvPr>
          <p:cNvSpPr txBox="1"/>
          <p:nvPr/>
        </p:nvSpPr>
        <p:spPr>
          <a:xfrm>
            <a:off x="1062100" y="182896"/>
            <a:ext cx="6020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1"/>
              </a:spcAft>
            </a:pPr>
            <a:r>
              <a:rPr lang="en-GB" sz="16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THE ROLE OF DATA  |  reactive to proactive to predictive healthcare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2D8B279-2ED5-47D4-9BCB-AB71D98F7F07}"/>
              </a:ext>
            </a:extLst>
          </p:cNvPr>
          <p:cNvSpPr txBox="1"/>
          <p:nvPr/>
        </p:nvSpPr>
        <p:spPr>
          <a:xfrm>
            <a:off x="1062100" y="3062990"/>
            <a:ext cx="6020822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1"/>
              </a:spcAft>
            </a:pPr>
            <a:endParaRPr lang="en-GB" sz="1600" dirty="0" smtClean="0">
              <a:solidFill>
                <a:srgbClr val="4472C4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>
              <a:spcAft>
                <a:spcPts val="201"/>
              </a:spcAft>
            </a:pPr>
            <a:endParaRPr lang="en-GB" sz="1600" dirty="0">
              <a:solidFill>
                <a:srgbClr val="4472C4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>
              <a:spcAft>
                <a:spcPts val="201"/>
              </a:spcAft>
            </a:pPr>
            <a:r>
              <a:rPr lang="en-GB" sz="1600" dirty="0" smtClean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DELIVERY </a:t>
            </a:r>
            <a:r>
              <a:rPr lang="en-GB" sz="16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CRITERIA  |  how we can accelerate delivery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1440747" y="3212976"/>
            <a:ext cx="61102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686798" y="4171604"/>
            <a:ext cx="7917651" cy="2245844"/>
            <a:chOff x="211251" y="3591261"/>
            <a:chExt cx="9193572" cy="2017848"/>
          </a:xfrm>
        </p:grpSpPr>
        <p:sp>
          <p:nvSpPr>
            <p:cNvPr id="31" name="34 Rectángulo"/>
            <p:cNvSpPr/>
            <p:nvPr/>
          </p:nvSpPr>
          <p:spPr>
            <a:xfrm>
              <a:off x="3490366" y="3591261"/>
              <a:ext cx="5830845" cy="521166"/>
            </a:xfrm>
            <a:prstGeom prst="rect">
              <a:avLst/>
            </a:prstGeom>
          </p:spPr>
          <p:txBody>
            <a:bodyPr wrap="square" lIns="98192" tIns="49096" rIns="98192" bIns="49096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400" dirty="0">
                  <a:solidFill>
                    <a:srgbClr val="5B9BD5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AGILE - </a:t>
              </a:r>
              <a:r>
                <a:rPr lang="en-US" sz="1100" dirty="0">
                  <a:solidFill>
                    <a:srgbClr val="5B9BD5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choose or build low cost solutions with proven high value, deliver MVP and iterate quickly</a:t>
              </a:r>
              <a:endParaRPr lang="en-US" sz="1100" dirty="0">
                <a:solidFill>
                  <a:srgbClr val="E7E6E6"/>
                </a:solidFill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32" name="34 Rectángulo"/>
            <p:cNvSpPr/>
            <p:nvPr/>
          </p:nvSpPr>
          <p:spPr>
            <a:xfrm>
              <a:off x="3507714" y="4010268"/>
              <a:ext cx="5813496" cy="555732"/>
            </a:xfrm>
            <a:prstGeom prst="rect">
              <a:avLst/>
            </a:prstGeom>
          </p:spPr>
          <p:txBody>
            <a:bodyPr wrap="square" lIns="98192" tIns="49096" rIns="98192" bIns="49096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600" dirty="0">
                  <a:solidFill>
                    <a:srgbClr val="ED7D3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HIGHLY FLEXIBLE - </a:t>
              </a:r>
              <a:r>
                <a:rPr lang="en-US" sz="1100" dirty="0">
                  <a:solidFill>
                    <a:srgbClr val="ED7D31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avoid disease or setting specific solutions, have view of wider applications</a:t>
              </a:r>
              <a:endParaRPr lang="en-US" sz="1600" dirty="0">
                <a:solidFill>
                  <a:srgbClr val="E7E6E6"/>
                </a:solidFill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33" name="34 Rectángulo"/>
            <p:cNvSpPr/>
            <p:nvPr/>
          </p:nvSpPr>
          <p:spPr>
            <a:xfrm>
              <a:off x="3507714" y="4436205"/>
              <a:ext cx="5813496" cy="365616"/>
            </a:xfrm>
            <a:prstGeom prst="rect">
              <a:avLst/>
            </a:prstGeom>
          </p:spPr>
          <p:txBody>
            <a:bodyPr wrap="square" lIns="98192" tIns="49096" rIns="98192" bIns="49096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600" dirty="0">
                  <a:solidFill>
                    <a:srgbClr val="4472C4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EASY TO USE  - </a:t>
              </a:r>
              <a:r>
                <a:rPr lang="en-US" sz="1100" dirty="0">
                  <a:solidFill>
                    <a:srgbClr val="4472C4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no obstacles to adoption for patients, clients, carers &amp; staff</a:t>
              </a:r>
              <a:endParaRPr lang="en-US" sz="1600" dirty="0">
                <a:solidFill>
                  <a:srgbClr val="E7E6E6"/>
                </a:solidFill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34" name="34 Rectángulo"/>
            <p:cNvSpPr/>
            <p:nvPr/>
          </p:nvSpPr>
          <p:spPr>
            <a:xfrm>
              <a:off x="3496124" y="4724546"/>
              <a:ext cx="5908699" cy="555732"/>
            </a:xfrm>
            <a:prstGeom prst="rect">
              <a:avLst/>
            </a:prstGeom>
          </p:spPr>
          <p:txBody>
            <a:bodyPr wrap="square" lIns="98192" tIns="49096" rIns="98192" bIns="49096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en-US" sz="1600" dirty="0">
                  <a:solidFill>
                    <a:srgbClr val="FFC000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DEMAND REDUCING / STREAMING - </a:t>
              </a:r>
              <a:r>
                <a:rPr lang="en-US" sz="1100" dirty="0">
                  <a:solidFill>
                    <a:srgbClr val="FFC000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constant checking back against the mission</a:t>
              </a:r>
              <a:endParaRPr lang="en-US" sz="1600" dirty="0">
                <a:solidFill>
                  <a:srgbClr val="E7E6E6"/>
                </a:solidFill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35" name="34 Rectángulo"/>
            <p:cNvSpPr/>
            <p:nvPr/>
          </p:nvSpPr>
          <p:spPr>
            <a:xfrm>
              <a:off x="3530277" y="5183011"/>
              <a:ext cx="5625758" cy="365616"/>
            </a:xfrm>
            <a:prstGeom prst="rect">
              <a:avLst/>
            </a:prstGeom>
          </p:spPr>
          <p:txBody>
            <a:bodyPr wrap="square" lIns="98192" tIns="49096" rIns="98192" bIns="49096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en-US" sz="1600" dirty="0">
                  <a:solidFill>
                    <a:srgbClr val="A5A5A5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INTEROPERABILITY - </a:t>
              </a:r>
              <a:r>
                <a:rPr lang="en-US" sz="1100" dirty="0">
                  <a:solidFill>
                    <a:srgbClr val="A5A5A5"/>
                  </a:solidFill>
                  <a:ea typeface="Roboto" panose="02000000000000000000" pitchFamily="2" charset="0"/>
                  <a:cs typeface="Roboto" panose="02000000000000000000" pitchFamily="2" charset="0"/>
                </a:rPr>
                <a:t>standards based solutions, enforced</a:t>
              </a:r>
              <a:endParaRPr lang="en-US" sz="1100" dirty="0">
                <a:solidFill>
                  <a:srgbClr val="E7E6E6"/>
                </a:solidFill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grpSp>
          <p:nvGrpSpPr>
            <p:cNvPr id="37" name="4 Grupo"/>
            <p:cNvGrpSpPr/>
            <p:nvPr/>
          </p:nvGrpSpPr>
          <p:grpSpPr>
            <a:xfrm>
              <a:off x="211251" y="3649734"/>
              <a:ext cx="3472589" cy="1959375"/>
              <a:chOff x="-5854210" y="2216455"/>
              <a:chExt cx="20117235" cy="11350954"/>
            </a:xfrm>
          </p:grpSpPr>
          <p:sp>
            <p:nvSpPr>
              <p:cNvPr id="38" name="Rectángulo redondeado 34"/>
              <p:cNvSpPr/>
              <p:nvPr/>
            </p:nvSpPr>
            <p:spPr>
              <a:xfrm>
                <a:off x="-3927982" y="2216455"/>
                <a:ext cx="16313946" cy="11105489"/>
              </a:xfrm>
              <a:prstGeom prst="roundRect">
                <a:avLst>
                  <a:gd name="adj" fmla="val 5106"/>
                </a:avLst>
              </a:prstGeom>
              <a:solidFill>
                <a:schemeClr val="tx1"/>
              </a:solidFill>
              <a:ln>
                <a:noFill/>
              </a:ln>
              <a:effectLst>
                <a:innerShdw blurRad="254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Elipse 7"/>
              <p:cNvSpPr/>
              <p:nvPr/>
            </p:nvSpPr>
            <p:spPr>
              <a:xfrm>
                <a:off x="4129747" y="2442101"/>
                <a:ext cx="136298" cy="13205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0" name="Elipse 7"/>
              <p:cNvSpPr/>
              <p:nvPr/>
            </p:nvSpPr>
            <p:spPr>
              <a:xfrm>
                <a:off x="4087643" y="2437652"/>
                <a:ext cx="109313" cy="10859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41" name="374 Grupo"/>
              <p:cNvGrpSpPr/>
              <p:nvPr/>
            </p:nvGrpSpPr>
            <p:grpSpPr>
              <a:xfrm>
                <a:off x="-5854210" y="12964442"/>
                <a:ext cx="20117235" cy="602967"/>
                <a:chOff x="-5715543" y="3770615"/>
                <a:chExt cx="6625214" cy="199884"/>
              </a:xfrm>
              <a:effectLst>
                <a:reflection blurRad="6350" stA="50000" endA="300" endPos="90000" dist="50800" dir="5400000" sy="-100000" algn="bl" rotWithShape="0"/>
              </a:effectLst>
            </p:grpSpPr>
            <p:sp>
              <p:nvSpPr>
                <p:cNvPr id="44" name="20 Rectángulo redondeado"/>
                <p:cNvSpPr/>
                <p:nvPr/>
              </p:nvSpPr>
              <p:spPr>
                <a:xfrm>
                  <a:off x="-5706018" y="3849586"/>
                  <a:ext cx="6599368" cy="120913"/>
                </a:xfrm>
                <a:custGeom>
                  <a:avLst/>
                  <a:gdLst>
                    <a:gd name="connsiteX0" fmla="*/ 0 w 6581775"/>
                    <a:gd name="connsiteY0" fmla="*/ 12303 h 73819"/>
                    <a:gd name="connsiteX1" fmla="*/ 12303 w 6581775"/>
                    <a:gd name="connsiteY1" fmla="*/ 0 h 73819"/>
                    <a:gd name="connsiteX2" fmla="*/ 6569472 w 6581775"/>
                    <a:gd name="connsiteY2" fmla="*/ 0 h 73819"/>
                    <a:gd name="connsiteX3" fmla="*/ 6581775 w 6581775"/>
                    <a:gd name="connsiteY3" fmla="*/ 12303 h 73819"/>
                    <a:gd name="connsiteX4" fmla="*/ 6581775 w 6581775"/>
                    <a:gd name="connsiteY4" fmla="*/ 61516 h 73819"/>
                    <a:gd name="connsiteX5" fmla="*/ 6569472 w 6581775"/>
                    <a:gd name="connsiteY5" fmla="*/ 73819 h 73819"/>
                    <a:gd name="connsiteX6" fmla="*/ 12303 w 6581775"/>
                    <a:gd name="connsiteY6" fmla="*/ 73819 h 73819"/>
                    <a:gd name="connsiteX7" fmla="*/ 0 w 6581775"/>
                    <a:gd name="connsiteY7" fmla="*/ 61516 h 73819"/>
                    <a:gd name="connsiteX8" fmla="*/ 0 w 6581775"/>
                    <a:gd name="connsiteY8" fmla="*/ 12303 h 73819"/>
                    <a:gd name="connsiteX0" fmla="*/ 0 w 6581775"/>
                    <a:gd name="connsiteY0" fmla="*/ 12303 h 76200"/>
                    <a:gd name="connsiteX1" fmla="*/ 12303 w 6581775"/>
                    <a:gd name="connsiteY1" fmla="*/ 0 h 76200"/>
                    <a:gd name="connsiteX2" fmla="*/ 6569472 w 6581775"/>
                    <a:gd name="connsiteY2" fmla="*/ 0 h 76200"/>
                    <a:gd name="connsiteX3" fmla="*/ 6581775 w 6581775"/>
                    <a:gd name="connsiteY3" fmla="*/ 12303 h 76200"/>
                    <a:gd name="connsiteX4" fmla="*/ 6581775 w 6581775"/>
                    <a:gd name="connsiteY4" fmla="*/ 61516 h 76200"/>
                    <a:gd name="connsiteX5" fmla="*/ 6569472 w 6581775"/>
                    <a:gd name="connsiteY5" fmla="*/ 73819 h 76200"/>
                    <a:gd name="connsiteX6" fmla="*/ 202803 w 6581775"/>
                    <a:gd name="connsiteY6" fmla="*/ 76200 h 76200"/>
                    <a:gd name="connsiteX7" fmla="*/ 0 w 6581775"/>
                    <a:gd name="connsiteY7" fmla="*/ 61516 h 76200"/>
                    <a:gd name="connsiteX8" fmla="*/ 0 w 6581775"/>
                    <a:gd name="connsiteY8" fmla="*/ 12303 h 76200"/>
                    <a:gd name="connsiteX0" fmla="*/ 334156 w 6915931"/>
                    <a:gd name="connsiteY0" fmla="*/ 12303 h 76200"/>
                    <a:gd name="connsiteX1" fmla="*/ 346459 w 6915931"/>
                    <a:gd name="connsiteY1" fmla="*/ 0 h 76200"/>
                    <a:gd name="connsiteX2" fmla="*/ 6903628 w 6915931"/>
                    <a:gd name="connsiteY2" fmla="*/ 0 h 76200"/>
                    <a:gd name="connsiteX3" fmla="*/ 6915931 w 6915931"/>
                    <a:gd name="connsiteY3" fmla="*/ 12303 h 76200"/>
                    <a:gd name="connsiteX4" fmla="*/ 6915931 w 6915931"/>
                    <a:gd name="connsiteY4" fmla="*/ 61516 h 76200"/>
                    <a:gd name="connsiteX5" fmla="*/ 6903628 w 6915931"/>
                    <a:gd name="connsiteY5" fmla="*/ 73819 h 76200"/>
                    <a:gd name="connsiteX6" fmla="*/ 536959 w 6915931"/>
                    <a:gd name="connsiteY6" fmla="*/ 76200 h 76200"/>
                    <a:gd name="connsiteX7" fmla="*/ 334156 w 6915931"/>
                    <a:gd name="connsiteY7" fmla="*/ 12303 h 76200"/>
                    <a:gd name="connsiteX0" fmla="*/ 908279 w 7287251"/>
                    <a:gd name="connsiteY0" fmla="*/ 76200 h 76200"/>
                    <a:gd name="connsiteX1" fmla="*/ 717779 w 7287251"/>
                    <a:gd name="connsiteY1" fmla="*/ 0 h 76200"/>
                    <a:gd name="connsiteX2" fmla="*/ 7274948 w 7287251"/>
                    <a:gd name="connsiteY2" fmla="*/ 0 h 76200"/>
                    <a:gd name="connsiteX3" fmla="*/ 7287251 w 7287251"/>
                    <a:gd name="connsiteY3" fmla="*/ 12303 h 76200"/>
                    <a:gd name="connsiteX4" fmla="*/ 7287251 w 7287251"/>
                    <a:gd name="connsiteY4" fmla="*/ 61516 h 76200"/>
                    <a:gd name="connsiteX5" fmla="*/ 7274948 w 7287251"/>
                    <a:gd name="connsiteY5" fmla="*/ 73819 h 76200"/>
                    <a:gd name="connsiteX6" fmla="*/ 908279 w 7287251"/>
                    <a:gd name="connsiteY6" fmla="*/ 76200 h 76200"/>
                    <a:gd name="connsiteX0" fmla="*/ 556434 w 6935406"/>
                    <a:gd name="connsiteY0" fmla="*/ 76200 h 76200"/>
                    <a:gd name="connsiteX1" fmla="*/ 365934 w 6935406"/>
                    <a:gd name="connsiteY1" fmla="*/ 0 h 76200"/>
                    <a:gd name="connsiteX2" fmla="*/ 6923103 w 6935406"/>
                    <a:gd name="connsiteY2" fmla="*/ 0 h 76200"/>
                    <a:gd name="connsiteX3" fmla="*/ 6935406 w 6935406"/>
                    <a:gd name="connsiteY3" fmla="*/ 12303 h 76200"/>
                    <a:gd name="connsiteX4" fmla="*/ 6935406 w 6935406"/>
                    <a:gd name="connsiteY4" fmla="*/ 61516 h 76200"/>
                    <a:gd name="connsiteX5" fmla="*/ 6923103 w 6935406"/>
                    <a:gd name="connsiteY5" fmla="*/ 73819 h 76200"/>
                    <a:gd name="connsiteX6" fmla="*/ 556434 w 6935406"/>
                    <a:gd name="connsiteY6" fmla="*/ 76200 h 76200"/>
                    <a:gd name="connsiteX0" fmla="*/ 203303 w 6582275"/>
                    <a:gd name="connsiteY0" fmla="*/ 76200 h 76200"/>
                    <a:gd name="connsiteX1" fmla="*/ 12803 w 6582275"/>
                    <a:gd name="connsiteY1" fmla="*/ 0 h 76200"/>
                    <a:gd name="connsiteX2" fmla="*/ 6569972 w 6582275"/>
                    <a:gd name="connsiteY2" fmla="*/ 0 h 76200"/>
                    <a:gd name="connsiteX3" fmla="*/ 6582275 w 6582275"/>
                    <a:gd name="connsiteY3" fmla="*/ 12303 h 76200"/>
                    <a:gd name="connsiteX4" fmla="*/ 6582275 w 6582275"/>
                    <a:gd name="connsiteY4" fmla="*/ 61516 h 76200"/>
                    <a:gd name="connsiteX5" fmla="*/ 6569972 w 6582275"/>
                    <a:gd name="connsiteY5" fmla="*/ 73819 h 76200"/>
                    <a:gd name="connsiteX6" fmla="*/ 203303 w 6582275"/>
                    <a:gd name="connsiteY6" fmla="*/ 76200 h 76200"/>
                    <a:gd name="connsiteX0" fmla="*/ 202643 w 6581615"/>
                    <a:gd name="connsiteY0" fmla="*/ 76200 h 76200"/>
                    <a:gd name="connsiteX1" fmla="*/ 12143 w 6581615"/>
                    <a:gd name="connsiteY1" fmla="*/ 0 h 76200"/>
                    <a:gd name="connsiteX2" fmla="*/ 6569312 w 6581615"/>
                    <a:gd name="connsiteY2" fmla="*/ 0 h 76200"/>
                    <a:gd name="connsiteX3" fmla="*/ 6581615 w 6581615"/>
                    <a:gd name="connsiteY3" fmla="*/ 12303 h 76200"/>
                    <a:gd name="connsiteX4" fmla="*/ 6581615 w 6581615"/>
                    <a:gd name="connsiteY4" fmla="*/ 61516 h 76200"/>
                    <a:gd name="connsiteX5" fmla="*/ 6569312 w 6581615"/>
                    <a:gd name="connsiteY5" fmla="*/ 73819 h 76200"/>
                    <a:gd name="connsiteX6" fmla="*/ 202643 w 6581615"/>
                    <a:gd name="connsiteY6" fmla="*/ 76200 h 76200"/>
                    <a:gd name="connsiteX0" fmla="*/ 202643 w 6581615"/>
                    <a:gd name="connsiteY0" fmla="*/ 76200 h 76200"/>
                    <a:gd name="connsiteX1" fmla="*/ 12143 w 6581615"/>
                    <a:gd name="connsiteY1" fmla="*/ 0 h 76200"/>
                    <a:gd name="connsiteX2" fmla="*/ 6569312 w 6581615"/>
                    <a:gd name="connsiteY2" fmla="*/ 0 h 76200"/>
                    <a:gd name="connsiteX3" fmla="*/ 6581615 w 6581615"/>
                    <a:gd name="connsiteY3" fmla="*/ 12303 h 76200"/>
                    <a:gd name="connsiteX4" fmla="*/ 6569312 w 6581615"/>
                    <a:gd name="connsiteY4" fmla="*/ 73819 h 76200"/>
                    <a:gd name="connsiteX5" fmla="*/ 202643 w 6581615"/>
                    <a:gd name="connsiteY5" fmla="*/ 76200 h 76200"/>
                    <a:gd name="connsiteX0" fmla="*/ 202643 w 7377095"/>
                    <a:gd name="connsiteY0" fmla="*/ 76200 h 76200"/>
                    <a:gd name="connsiteX1" fmla="*/ 12143 w 7377095"/>
                    <a:gd name="connsiteY1" fmla="*/ 0 h 76200"/>
                    <a:gd name="connsiteX2" fmla="*/ 6569312 w 7377095"/>
                    <a:gd name="connsiteY2" fmla="*/ 0 h 76200"/>
                    <a:gd name="connsiteX3" fmla="*/ 6569312 w 7377095"/>
                    <a:gd name="connsiteY3" fmla="*/ 73819 h 76200"/>
                    <a:gd name="connsiteX4" fmla="*/ 202643 w 7377095"/>
                    <a:gd name="connsiteY4" fmla="*/ 76200 h 76200"/>
                    <a:gd name="connsiteX0" fmla="*/ 202643 w 7276041"/>
                    <a:gd name="connsiteY0" fmla="*/ 76200 h 76200"/>
                    <a:gd name="connsiteX1" fmla="*/ 12143 w 7276041"/>
                    <a:gd name="connsiteY1" fmla="*/ 0 h 76200"/>
                    <a:gd name="connsiteX2" fmla="*/ 6569312 w 7276041"/>
                    <a:gd name="connsiteY2" fmla="*/ 0 h 76200"/>
                    <a:gd name="connsiteX3" fmla="*/ 6347855 w 7276041"/>
                    <a:gd name="connsiteY3" fmla="*/ 73819 h 76200"/>
                    <a:gd name="connsiteX4" fmla="*/ 202643 w 7276041"/>
                    <a:gd name="connsiteY4" fmla="*/ 76200 h 76200"/>
                    <a:gd name="connsiteX0" fmla="*/ 202643 w 7034172"/>
                    <a:gd name="connsiteY0" fmla="*/ 76200 h 76200"/>
                    <a:gd name="connsiteX1" fmla="*/ 12143 w 7034172"/>
                    <a:gd name="connsiteY1" fmla="*/ 0 h 76200"/>
                    <a:gd name="connsiteX2" fmla="*/ 6569312 w 7034172"/>
                    <a:gd name="connsiteY2" fmla="*/ 0 h 76200"/>
                    <a:gd name="connsiteX3" fmla="*/ 6347855 w 7034172"/>
                    <a:gd name="connsiteY3" fmla="*/ 73819 h 76200"/>
                    <a:gd name="connsiteX4" fmla="*/ 202643 w 7034172"/>
                    <a:gd name="connsiteY4" fmla="*/ 76200 h 76200"/>
                    <a:gd name="connsiteX0" fmla="*/ 202643 w 6569312"/>
                    <a:gd name="connsiteY0" fmla="*/ 76200 h 76200"/>
                    <a:gd name="connsiteX1" fmla="*/ 12143 w 6569312"/>
                    <a:gd name="connsiteY1" fmla="*/ 0 h 76200"/>
                    <a:gd name="connsiteX2" fmla="*/ 6569312 w 6569312"/>
                    <a:gd name="connsiteY2" fmla="*/ 0 h 76200"/>
                    <a:gd name="connsiteX3" fmla="*/ 6347855 w 6569312"/>
                    <a:gd name="connsiteY3" fmla="*/ 73819 h 76200"/>
                    <a:gd name="connsiteX4" fmla="*/ 202643 w 6569312"/>
                    <a:gd name="connsiteY4" fmla="*/ 76200 h 76200"/>
                    <a:gd name="connsiteX0" fmla="*/ 202643 w 6570965"/>
                    <a:gd name="connsiteY0" fmla="*/ 76200 h 76200"/>
                    <a:gd name="connsiteX1" fmla="*/ 12143 w 6570965"/>
                    <a:gd name="connsiteY1" fmla="*/ 0 h 76200"/>
                    <a:gd name="connsiteX2" fmla="*/ 6569312 w 6570965"/>
                    <a:gd name="connsiteY2" fmla="*/ 0 h 76200"/>
                    <a:gd name="connsiteX3" fmla="*/ 6347855 w 6570965"/>
                    <a:gd name="connsiteY3" fmla="*/ 73819 h 76200"/>
                    <a:gd name="connsiteX4" fmla="*/ 202643 w 6570965"/>
                    <a:gd name="connsiteY4" fmla="*/ 7620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70965" h="76200">
                      <a:moveTo>
                        <a:pt x="202643" y="76200"/>
                      </a:moveTo>
                      <a:cubicBezTo>
                        <a:pt x="121814" y="61516"/>
                        <a:pt x="-46461" y="17462"/>
                        <a:pt x="12143" y="0"/>
                      </a:cubicBezTo>
                      <a:lnTo>
                        <a:pt x="6569312" y="0"/>
                      </a:lnTo>
                      <a:cubicBezTo>
                        <a:pt x="6583467" y="17065"/>
                        <a:pt x="6506472" y="53975"/>
                        <a:pt x="6347855" y="73819"/>
                      </a:cubicBezTo>
                      <a:lnTo>
                        <a:pt x="202643" y="76200"/>
                      </a:lnTo>
                      <a:close/>
                    </a:path>
                  </a:pathLst>
                </a:custGeom>
                <a:gradFill flip="none" rotWithShape="1">
                  <a:gsLst>
                    <a:gs pos="95000">
                      <a:srgbClr val="A5A9AD"/>
                    </a:gs>
                    <a:gs pos="50000">
                      <a:srgbClr val="868B90"/>
                    </a:gs>
                    <a:gs pos="8000">
                      <a:srgbClr val="868B90"/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12700" dist="25400" dir="5400000" algn="t" rotWithShape="0">
                    <a:schemeClr val="tx1">
                      <a:lumMod val="85000"/>
                      <a:lumOff val="15000"/>
                    </a:schemeClr>
                  </a:outerShdw>
                </a:effectLst>
                <a:scene3d>
                  <a:camera prst="orthographicFront"/>
                  <a:lightRig rig="harsh" dir="t"/>
                </a:scene3d>
                <a:sp3d>
                  <a:bevelT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 dirty="0">
                    <a:solidFill>
                      <a:prstClr val="white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5" name="Rectángulo redondeado 3"/>
                <p:cNvSpPr/>
                <p:nvPr/>
              </p:nvSpPr>
              <p:spPr>
                <a:xfrm>
                  <a:off x="-5715543" y="3770615"/>
                  <a:ext cx="6625214" cy="129600"/>
                </a:xfrm>
                <a:prstGeom prst="roundRect">
                  <a:avLst>
                    <a:gd name="adj" fmla="val 23977"/>
                  </a:avLst>
                </a:prstGeom>
                <a:gradFill flip="none" rotWithShape="1">
                  <a:gsLst>
                    <a:gs pos="100000">
                      <a:srgbClr val="868B90"/>
                    </a:gs>
                    <a:gs pos="95000">
                      <a:srgbClr val="868B90"/>
                    </a:gs>
                    <a:gs pos="0">
                      <a:srgbClr val="868B90"/>
                    </a:gs>
                    <a:gs pos="98000">
                      <a:srgbClr val="FFFFFF"/>
                    </a:gs>
                    <a:gs pos="2000">
                      <a:srgbClr val="FBF9FA"/>
                    </a:gs>
                    <a:gs pos="5000">
                      <a:srgbClr val="868B90"/>
                    </a:gs>
                    <a:gs pos="90000">
                      <a:srgbClr val="FAF9FB"/>
                    </a:gs>
                    <a:gs pos="10000">
                      <a:srgbClr val="FBF9FA"/>
                    </a:gs>
                    <a:gs pos="39000">
                      <a:srgbClr val="FBF9FA"/>
                    </a:gs>
                    <a:gs pos="63000">
                      <a:srgbClr val="FBF9FA"/>
                    </a:gs>
                  </a:gsLst>
                  <a:lin ang="21594000" scaled="0"/>
                  <a:tileRect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SV" dirty="0">
                    <a:solidFill>
                      <a:prstClr val="white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42" name="23 Rectángulo redondeado"/>
              <p:cNvSpPr/>
              <p:nvPr/>
            </p:nvSpPr>
            <p:spPr>
              <a:xfrm>
                <a:off x="2823939" y="12968008"/>
                <a:ext cx="2804149" cy="249019"/>
              </a:xfrm>
              <a:custGeom>
                <a:avLst/>
                <a:gdLst/>
                <a:ahLst/>
                <a:cxnLst/>
                <a:rect l="l" t="t" r="r" b="b"/>
                <a:pathLst>
                  <a:path w="923491" h="82550">
                    <a:moveTo>
                      <a:pt x="0" y="0"/>
                    </a:moveTo>
                    <a:lnTo>
                      <a:pt x="923491" y="0"/>
                    </a:lnTo>
                    <a:cubicBezTo>
                      <a:pt x="920296" y="46402"/>
                      <a:pt x="881273" y="82550"/>
                      <a:pt x="833807" y="82550"/>
                    </a:cubicBezTo>
                    <a:lnTo>
                      <a:pt x="89683" y="82550"/>
                    </a:lnTo>
                    <a:cubicBezTo>
                      <a:pt x="42218" y="82550"/>
                      <a:pt x="3194" y="46402"/>
                      <a:pt x="0" y="0"/>
                    </a:cubicBezTo>
                    <a:close/>
                  </a:path>
                </a:pathLst>
              </a:custGeom>
              <a:solidFill>
                <a:srgbClr val="F7F5F9"/>
              </a:solidFill>
              <a:ln w="3175">
                <a:noFill/>
              </a:ln>
              <a:effectLst>
                <a:innerShdw blurRad="12700" dist="12700" dir="54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3" name="Rectángulo redondeado 3"/>
              <p:cNvSpPr/>
              <p:nvPr/>
            </p:nvSpPr>
            <p:spPr>
              <a:xfrm>
                <a:off x="-3925253" y="2216455"/>
                <a:ext cx="6286434" cy="9112288"/>
              </a:xfrm>
              <a:custGeom>
                <a:avLst/>
                <a:gdLst/>
                <a:ahLst/>
                <a:cxnLst/>
                <a:rect l="l" t="t" r="r" b="b"/>
                <a:pathLst>
                  <a:path w="2070313" h="3020732">
                    <a:moveTo>
                      <a:pt x="187976" y="0"/>
                    </a:moveTo>
                    <a:lnTo>
                      <a:pt x="2070313" y="0"/>
                    </a:lnTo>
                    <a:lnTo>
                      <a:pt x="1928420" y="207031"/>
                    </a:lnTo>
                    <a:lnTo>
                      <a:pt x="183453" y="207031"/>
                    </a:lnTo>
                    <a:lnTo>
                      <a:pt x="183453" y="2753062"/>
                    </a:lnTo>
                    <a:lnTo>
                      <a:pt x="0" y="3020732"/>
                    </a:lnTo>
                    <a:lnTo>
                      <a:pt x="0" y="187976"/>
                    </a:lnTo>
                    <a:cubicBezTo>
                      <a:pt x="0" y="84160"/>
                      <a:pt x="84160" y="0"/>
                      <a:pt x="187976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86000">
                    <a:schemeClr val="bg1">
                      <a:alpha val="41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674763" y="3786215"/>
              <a:ext cx="2567403" cy="15635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767" y="3985008"/>
              <a:ext cx="1023995" cy="1158638"/>
            </a:xfrm>
            <a:prstGeom prst="rect">
              <a:avLst/>
            </a:prstGeom>
          </p:spPr>
        </p:pic>
        <p:grpSp>
          <p:nvGrpSpPr>
            <p:cNvPr id="15" name="286 Grupo"/>
            <p:cNvGrpSpPr/>
            <p:nvPr/>
          </p:nvGrpSpPr>
          <p:grpSpPr>
            <a:xfrm flipV="1">
              <a:off x="3102762" y="3725535"/>
              <a:ext cx="347947" cy="298793"/>
              <a:chOff x="21793163" y="6498754"/>
              <a:chExt cx="1848902" cy="1371527"/>
            </a:xfrm>
          </p:grpSpPr>
          <p:sp>
            <p:nvSpPr>
              <p:cNvPr id="17" name="287 Triángulo isósceles"/>
              <p:cNvSpPr/>
              <p:nvPr/>
            </p:nvSpPr>
            <p:spPr bwMode="auto">
              <a:xfrm rot="5400000">
                <a:off x="23292807" y="6365519"/>
                <a:ext cx="216023" cy="48249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30 Rectángulo"/>
              <p:cNvSpPr/>
              <p:nvPr/>
            </p:nvSpPr>
            <p:spPr bwMode="auto">
              <a:xfrm flipV="1">
                <a:off x="21793163" y="6710710"/>
                <a:ext cx="1836203" cy="115957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r>
                  <a:rPr lang="es-SV" dirty="0">
                    <a:solidFill>
                      <a:prstClr val="white"/>
                    </a:solidFill>
                  </a:rPr>
                  <a:t>1</a:t>
                </a:r>
              </a:p>
            </p:txBody>
          </p:sp>
        </p:grpSp>
        <p:grpSp>
          <p:nvGrpSpPr>
            <p:cNvPr id="19" name="289 Grupo"/>
            <p:cNvGrpSpPr/>
            <p:nvPr/>
          </p:nvGrpSpPr>
          <p:grpSpPr>
            <a:xfrm flipV="1">
              <a:off x="3099767" y="4078651"/>
              <a:ext cx="347947" cy="298793"/>
              <a:chOff x="21793167" y="6498754"/>
              <a:chExt cx="1848898" cy="1371527"/>
            </a:xfrm>
          </p:grpSpPr>
          <p:sp>
            <p:nvSpPr>
              <p:cNvPr id="20" name="290 Triángulo isósceles"/>
              <p:cNvSpPr/>
              <p:nvPr/>
            </p:nvSpPr>
            <p:spPr bwMode="auto">
              <a:xfrm rot="5400000">
                <a:off x="23292807" y="6365519"/>
                <a:ext cx="216023" cy="482493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30 Rectángulo"/>
              <p:cNvSpPr/>
              <p:nvPr/>
            </p:nvSpPr>
            <p:spPr bwMode="auto">
              <a:xfrm flipV="1">
                <a:off x="21793167" y="6710710"/>
                <a:ext cx="1836199" cy="115957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r>
                  <a:rPr lang="es-SV" dirty="0">
                    <a:solidFill>
                      <a:prstClr val="white"/>
                    </a:solidFill>
                  </a:rPr>
                  <a:t>2</a:t>
                </a:r>
              </a:p>
            </p:txBody>
          </p:sp>
        </p:grpSp>
        <p:grpSp>
          <p:nvGrpSpPr>
            <p:cNvPr id="22" name="292 Grupo"/>
            <p:cNvGrpSpPr/>
            <p:nvPr/>
          </p:nvGrpSpPr>
          <p:grpSpPr>
            <a:xfrm flipV="1">
              <a:off x="3099767" y="4431767"/>
              <a:ext cx="347947" cy="298793"/>
              <a:chOff x="21793167" y="6498754"/>
              <a:chExt cx="1848898" cy="1371527"/>
            </a:xfrm>
          </p:grpSpPr>
          <p:sp>
            <p:nvSpPr>
              <p:cNvPr id="23" name="293 Triángulo isósceles"/>
              <p:cNvSpPr/>
              <p:nvPr/>
            </p:nvSpPr>
            <p:spPr bwMode="auto">
              <a:xfrm rot="5400000">
                <a:off x="23292807" y="6365519"/>
                <a:ext cx="216023" cy="482493"/>
              </a:xfrm>
              <a:prstGeom prst="triangle">
                <a:avLst>
                  <a:gd name="adj" fmla="val 10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30 Rectángulo"/>
              <p:cNvSpPr/>
              <p:nvPr/>
            </p:nvSpPr>
            <p:spPr bwMode="auto">
              <a:xfrm flipV="1">
                <a:off x="21793167" y="6710710"/>
                <a:ext cx="1836199" cy="115957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r>
                  <a:rPr lang="es-SV" dirty="0">
                    <a:solidFill>
                      <a:prstClr val="white"/>
                    </a:solidFill>
                  </a:rPr>
                  <a:t>3</a:t>
                </a:r>
              </a:p>
            </p:txBody>
          </p:sp>
        </p:grpSp>
        <p:grpSp>
          <p:nvGrpSpPr>
            <p:cNvPr id="25" name="295 Grupo"/>
            <p:cNvGrpSpPr/>
            <p:nvPr/>
          </p:nvGrpSpPr>
          <p:grpSpPr>
            <a:xfrm flipV="1">
              <a:off x="3099767" y="4784883"/>
              <a:ext cx="347947" cy="298793"/>
              <a:chOff x="21793167" y="6498754"/>
              <a:chExt cx="1848898" cy="1371527"/>
            </a:xfrm>
          </p:grpSpPr>
          <p:sp>
            <p:nvSpPr>
              <p:cNvPr id="26" name="296 Triángulo isósceles"/>
              <p:cNvSpPr/>
              <p:nvPr/>
            </p:nvSpPr>
            <p:spPr bwMode="auto">
              <a:xfrm rot="5400000">
                <a:off x="23292807" y="6365519"/>
                <a:ext cx="216023" cy="482493"/>
              </a:xfrm>
              <a:prstGeom prst="triangle">
                <a:avLst>
                  <a:gd name="adj" fmla="val 10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30 Rectángulo"/>
              <p:cNvSpPr/>
              <p:nvPr/>
            </p:nvSpPr>
            <p:spPr bwMode="auto">
              <a:xfrm flipV="1">
                <a:off x="21793167" y="6710710"/>
                <a:ext cx="1836199" cy="115957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r>
                  <a:rPr lang="es-SV" dirty="0">
                    <a:solidFill>
                      <a:prstClr val="white"/>
                    </a:solidFill>
                  </a:rPr>
                  <a:t>4</a:t>
                </a:r>
              </a:p>
            </p:txBody>
          </p:sp>
        </p:grpSp>
        <p:grpSp>
          <p:nvGrpSpPr>
            <p:cNvPr id="28" name="295 Grupo"/>
            <p:cNvGrpSpPr/>
            <p:nvPr/>
          </p:nvGrpSpPr>
          <p:grpSpPr>
            <a:xfrm flipV="1">
              <a:off x="3099767" y="5138001"/>
              <a:ext cx="347947" cy="298793"/>
              <a:chOff x="21793167" y="6498754"/>
              <a:chExt cx="1848898" cy="1371527"/>
            </a:xfrm>
          </p:grpSpPr>
          <p:sp>
            <p:nvSpPr>
              <p:cNvPr id="29" name="296 Triángulo isósceles"/>
              <p:cNvSpPr/>
              <p:nvPr/>
            </p:nvSpPr>
            <p:spPr bwMode="auto">
              <a:xfrm rot="5400000">
                <a:off x="23292807" y="6365519"/>
                <a:ext cx="216023" cy="482493"/>
              </a:xfrm>
              <a:prstGeom prst="triangle">
                <a:avLst>
                  <a:gd name="adj" fmla="val 100000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endParaRPr lang="es-SV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30 Rectángulo"/>
              <p:cNvSpPr/>
              <p:nvPr/>
            </p:nvSpPr>
            <p:spPr bwMode="auto">
              <a:xfrm flipV="1">
                <a:off x="21793167" y="6710710"/>
                <a:ext cx="1836199" cy="115957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0" tIns="0" rIns="0" bIns="0" rtlCol="0" anchor="ctr"/>
              <a:lstStyle/>
              <a:p>
                <a:pPr algn="ctr"/>
                <a:r>
                  <a:rPr lang="es-SV" dirty="0">
                    <a:solidFill>
                      <a:prstClr val="white"/>
                    </a:solidFill>
                  </a:rPr>
                  <a:t>5</a:t>
                </a: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4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0" descr="data:image/jpeg;base64,/9j/4AAQSkZJRgABAQAAAQABAAD/2wCEAAkGBxQSDxUUEhMVFhUUGB8VGBcYGRoXFhQYFxUYGhcWFRUYHCkgGB8lGxYUITEhJSktLi4uGB8zODMsNygtLisBCgoKDg0OGxAQGywkHyYsLSwsLywsLCwsLCwsLywsLCwsLCwsLCwsLCwsLCwsLCwsLCwsLiwsLCwsLCwsLCwsLP/AABEIAKUA1wMBEQACEQEDEQH/xAAbAAEAAwEBAQEAAAAAAAAAAAAABAUGAwECB//EAEgQAAEDAQQCCw4EBgEFAQAAAAEAAgMRBAUSIRMxBhUiMkFRVGFzstMUMzVCUnFygZOho7GzwSNidJEHFiRTktGCRGSD8PE0/8QAGQEBAAMBAQAAAAAAAAAAAAAAAAECAwQF/8QANxEAAgECAgoABAUEAQUAAAAAAAECAxETMQQSITJBUVJxodEUYZHwBYGxwfEiM0Lh0hUjYnKS/9oADAMBAAIRAxEAPwD9xKAytiscwvq0SOtJMRs8VIcGQxPnDaOxawY3mtM8dOBVlNRW0GnxhUxocybDGExocxYYwmNDmLDGExocxY+ZJ2t1nWra8bXKt2PjuxnGmvEjWQ7sZxprxGsh3YzjTXiNZDuxnGmvEayOc95RspidSoqMuD/0I5xRDqRWZy26h8r3FMSJXFhzG3UPle4piRGLDmNuofK9xTEiMWHMbdQ+V7imJEYsOYnvqFhAc+hIB1HUdSnWREq9OLs2c/5gg8v3FNZFfiqXMfzBB5fuKayHxVLmP5hs/l+4prIfFUuY/mCDy/cU1kPiqXMlvtzBrPBXVxqxumebYx+V7ihNxthH5XuKWA2xj8r3FLC42wj8r3FAS0AQFLF4Rn/T2f6tsXPX3USiyXKWM5s2lMcMcgfK0skAAZJomnFl+I4MfuR6K0p5hk3Ys4GyMOeZcTV7pakuJJxua0nM8QoqzzBbKoIl4eL6/st1uIxqZkRDMoNl8r2xxYHltZM2AyB0owO3DdExz8jR2Q1NKtElFnc8mKzxuDg4FoOIOLwa8Ie4AnzkKHmGTFBBAvzfR9GOs5TPh2Mq2a7FaqGJmNklue2djA+jcLnYQZgX0Ddbo4zQg6gDnXNaQSsbU4q1zQ2R1Y2HMVaDQ1qMhrrnXzrN5mTzOygg8vvvjejb8l0cEY6TvrsivQ5zN37a5O6MMZmZhaCSyJ8mM4juRqjHpFSkdFOK1dtvH8l/ZmuDAJHBzhrIFAc9dOBQYO19h1Qg1tr3w9FvVC3R7qyRxUkmRvvSm8oxHPIGtEZcxscrgwGQk5tODdhpFXb0AnNQDXKQet1qAahQWCApYvCM/wCns/1bYuevuolFkuUsZ7Z1HisTmaWSIvcGNdG173FzqgDDG5ruGuRGoeZaUswybsbYRZm4nPcSXEmRrmOzeTQMcS5rRWgBJNAM1E8wi0VARLw8X1/ZbrcRjUzIiGZmNmBcXRso8gmrXMs0k2jIa8EmSOVpaSCB++uuV4lkXFxNpZYgWYKMAwYdHh5sAc7D5sRVXmQyeoIIF+b6Pox1nKZ8OxlWzXYrVQyMzs3EmCPRzCE1O6c8Rg6qDEXeveuV6ZpT+ZooK4G4jU0FTWtTTM14fOqPMzeZ0UEHl998b0bfkujgjHSd9dkV6HOZ6+w1ktSI8JbU49MMy41OKNpHEKFWRvTu1/BoSqmAQGtte+Hot6oW6PdWSOKkkxVvgL7ax0kTcQewBz4YcWHSHAQ4z4gMsjh1tJpwKAbVSD1utQDUKCwQFLF4Rn/T2f6tsXPX3USiyXKWMx/ENrDYwJK00rKZsDcVcsZfG8YePclaUtkgzpsEt0MlkDYSPwyQ5u53JLnU3jGtoaEg4RUUqoqJphGjVARLw8X1/ZbrcRjUzIiGZntmTmtjie6QMLJKtJdE1tTG9pDhMQ1wwl2QNeHgKtDMsibsWLO4bPo8eDRtw6QgvpTLERlXzZKHmVZaKAQL830fRjrOUz4djKtmuxWrMyM3spezGwucxuBrg86VsT2tkoA3dVGF2FwzHi5LSBpTRf2VgEbQBQBoAFa0AAoK8PnVHmZvM6qCDy+++N6NvyXRwRjpO+uyK9DnMjsqtOGfC+Roa5go3RyuIGI1c8NdhOo6xTIqUddCKcbr9v5NcVByBAa2174ei3qhbo91ZI4qSTGbImO2xjAs0r2PMJe5pfgeY5atLy1hazR5uzc3Fq1KAbNSD1utQDUKCwQFLF4Rn/T2f6tsXPX3USiyXKWM7sxtLhE1jNPiJDjo45ntc1p3THyQDEyvN71eFuIZN2MY+5I9I57nZ79r2OAxGjaSbs0FBV2ZpUqJ5gtVUES8PF9f2W63EY1MyIhmZrZiHNEcjZnN3WHR4y0S7lxozDG84hvsgcmlXi/kSi2uInuWHFKJTgFZBmH5b4FVeZDJ6gEC/N9H0Y6zlM+HYyrZrsVqzMSot9yl8j3NlwaQAPGBr9TS2rC7enCSM6jmV1I0U7FnBEGMaxupoDR5gKD5KuZRu+06KCDy+++N6NvyXRwRjpO+uyK9DnMXfdqlNpcymNocN9BQMGR3MhjfjzFeBXR2U4xUE3+v+0bQlUOM+S8caE2bNbaHguFD4reqFuj3FkjmFJJlv5fnx4qw49LpNNik0uDTB+ClKUwDBTUoBqVIPW61ANQoLBAUsXhGf9PZ/q2xc9fdRKLJcpYzP8RImPu+Rsji1riGmhZU1qKBshAfr3ta11alpS3tgZO2JYe44y0ykOq78VhjfVziT+Gd6Kk0HFRRPMIuFQES8PF9f2W63EY1MyIhmZfZra426Fj3MDi8uAc+SM0DHglksYJac6eY04VeBaJc3C5pssRYwMaWCjBWjRxDEAf3Cq8yrJ6gEC/N9H0Y6zlM+HYyrZrsVqzMQgCAIDy+++N6NvyXRwRjpO+uyKyWUNFXEADWTwJe2ZlTpTqTUIJtvJLayotN+cETa/mNaeocKz1nLdR7K/C6Oj7dNqWfRHbL83lH87kdrJ5NbnAcQ3I92fvU4beb+g/6jo9HZo9CK+c/65fsvB9i5CdZ/ck/NMOPIq/x7TP8ZW7JL9EaCfYvgIwOc3IHcuc3WAdQNFoqMOGw9WP4rpDX9dpd4p/tf6HGlrg1P0gHBIKk/wDJtFOrUW679ycfRKuyrT1PnB/s7/qS7JsobXDO0xHjObP8v9oqtnaat+gl+HOa1tHkprkt7/5z+ly+jlDhUEEc2a1POaadmdG61JBqFUsQrfesEHfpooqiv4j2sqKgV3RHCQPOQgIUXhGf9PZ/q2xc9fdRKLJcpYy+zuUvg7njfK2aQFzdFHJI4NGRc7REOYAXChxDPLPMLSnsdwyy2LyYrKwmUyElxLiHNLTjNY8L903Aato7MUzVZraEWyqCJeHi+v7LdbiMamZEQzM7sstPe2Nkewh2NwDLQQ9pa4YdJAwkZ0OvgV4lkW91GsEeZO5GvHX16QB/+Waq8yGS1BBAvzfR9GOs5TPh2Mq2a7FaszEIAgCAh7Kre2J7a5kxtoBrOS2lLVSOil+H1NLqO2yCS1pPJf75LNmVbHJaHVdq4B4o/wBnnUKF9szoqfiFLRYOjoKsuM3vy/4r5LaW9lu5reCpV7niObZNDUKHqA1tr3w9FvVC3R7qyRwLUJINruqN4zGtGk1YtGTi9ZOzKCW7JrMcVnccOvAc2H1cHqWOG47YfTgenHToVlq6VHW/8lsku/B/n9SyunZC17gyQaOTVQ6j6J4VaNVPZLYzGvoEoRxKT14c1mv/AGWaP0RpqrnEfnP8SIGm0xk2SSasTmVZpaPJEgEVYmnRu3bhidTKUnPCSANZB4Qnyp/TWfLi/FtmS59I3USizXKWKy8rihnkbJIHh7WlgLJJIzhJBIOBwrmK5qyk0CRdl3x2eMRxAhoJObi4kuJLiXOJJJJJUNt5glqARLw8X1/ZbrcRjUzIiGYQBAEBAvzfR9GOs5TPh2Mq2a7FaszEIAgK2+b1ELaDN53rfueZG/qd+haFjtzm9WnHely+S+b4IpW2J8sgfK4uJaDU8VMgOIBbQhq7eJX8U0/XtRpLVprJfvJ8WW8UQaKBWPEe06IAgCA1tr3w9FvVC3R7qyRxUkhAeEVQFVeNxsl4M619arKKlmbUa9Si9aDsbawQFjA0mtEMz84/iFA0SvfA6xNIGF+PQGR07g4hrzMQBucDvRD+ZAbSzilvmH/bWf6tsXPX3USi0XKWCAIAgIl4eL6/st1uIxqZkRDMIAgCAgX5vo+jHWcpnw7GVbNditWZiEBBva8Wwsqc3HJreElG7HZoWhy0mdr2itspclz9IpbtsLpnGSQ1J1n7AcAUxVtrN9N0yNRKlRVqcclxb6n834NJe0Qa9oH9tvyW/BHjaTv/AJIhIc4QBAEBrbXvh6LeqFuj3VkjipJCAID1utAahVLGYvDYZHK+RxmmGla9uEYKME+AT4KsrV4Y0VcTQVpRATIG0vCcDgs9n+rbFz191Eos1ylggCAICJeHi+v7LdbiMamZEQzCAIAgIF+b6Pox1nKZ8OxlWzXYrVmYke22tsTC5xyHv5gjdjfRtHqaRVVOmtr8fN/JGbssL7TLjeOYDyW8X+0irbWehpmk06dP4XR3eC2yfXLn2XA1EEIa2gU3PJbPu+++N6NvyW/BGGk767Ir0OcIAgCA1tr3w9FvVC3R7qyRxUkhAEB63WoBqFBYICli8Iz/AKez/Vti56+6iUWS5SwQBAEBEvDxfX9lutxGNTMiIZhAEAQEC/N9H0Y6zlM+HYyrZrsVckgaCSaAZlZmcYuT1Yq7MpNK61yilcDd6OP8xURV/wCrge1WktApPR4P/uS33yXSv3+hpbHZgxoAVm7niEhQQeX33xvRt+S6OCMdJ312RXoc4QBAEBrbXvh6LeqFuj3VkjipJCAID1utQDUKCwQFLF4Rn/T2f6tsXPX3USiyXKWCAIAgIl4eL6/st1uIxqZkRDMIAgCAr79O6Z0Y6zlM+HYyrZrsYW9rabQ/RR7waz5R4vMFklrdj16UV+HUlVl/dlurpXU/m+HIurssIjbzq7fI8SUm3dk9VKhAeX33xvRt+S6OCMdJ312RXoc4QBAEBrbXvh6LeqFuj3VkjipJCAID1utQDUKCwQFLF4Rn/T2f6tsXPX3USiyXKWCAIAgIl4eL6/st1uIxqZkRDMIAgCAxOzO+tLI2GE6m4XuHHU1a08eetRJ6zsj06VGnosFpNdXf+EXxfU/kuF8zy57sDGg0z+SbLWR49evOtNzm7t5stVUxPUAQHl998b0bfkujgjHSd9dkV6HOEAQBAa2174ei3qhbo91ZI4qSQgCA9brUA1CgsEBSxeEZ/wBPZ/q2xc9fdRKLJcpYIAgCAiXh4vr+y3W4jGpmREMwgPCaIDJX5sgMjjDZiaanyDg42sPCefgVdstiPWo6NDRYqtpKu3tjDn85cl+p5Fcgi0ZI8SvH4xz5zzq8kkkkeVpledapr1Hdv7suSJoCzOM9QBAEB5fffG9G35Lo4Ix0nfXZFehzhAEAQGtte+Hot6oW6PdWSOKkkIAgPW61ANQoLBAUsXhGf9PZ/q2xc9fdRKLJcpYIAgCAiXh4vr+y3W4jGpmQ0MyHeN6xQNrI8DiGtx5g0ZlQ2kdGj6JV0h2pxvz5Lu8jLW23z2w4WB0cXF47/SI3o5hmoUXLPYj0NbR9CV4NVKi4/wCMX8up+O5eXPcjY2ioGWrm8yvlsR5dWrOrJzm7t5t8SVfm+j6MdZyT4djmrZrsVyzMQgCAIDy+++N6NvyXRwRjpO+uyK9DnCAIAgNba98PRb1Qt0e6skcVJIQBAet1qAahQWBQGdtsskdve5kD5RLBGBgdG0jRST4qiR7f70epZ1ablHYFJJ2Om2Vo5BP7Sz9ssMCRa42ytHIJ/aWftkwJC42ytHIJ/aWftkwJC42ytHIZ/aWftUwJC5m772R2zGWx2I7jLdSR4gSAc8LyNRHCr4VRJKyOmnDQ5RvUnK/JRT8top3Wu85stA9g4ozCD/k6Q+4BRhTeew0xdCp/26Tk+c3s+i9s7WPY7acWJ9jmc7hcZYHOPrMqsqNjGvpteqtVu0eUVZfRGgssE8YoLBL7Sz9qpdNnFqsk6a08hm9pZ+1UYbGoyNeTbVIWkWKXJuE1ks/GT/d51MqbdilSk5WIfclr5FJ7SDtVXCZngS5juS18ik9pB2qYTGBIdyWvkUntIO1TCYwJDuS18ik9pB2qYTGBIXjY7XI4EWKTJrW5yQawOlWmq9hnW0WU5XViLtXbeRSe0g7RNVmXwU+aG1Vt5FJ7SDtE1WPgp80NqrbyKT2kHaJqsfBT5obV23kUntIO0TVY+CmXkz7SSP6GbUB3yz8AA/urVHpJbD4/quQy+0s/apcmw/quQy+0s/apcWH9VyGX2ln7VLix459paKmxSgDM/iWfUP8AyoRkSbNsltL7a2EXfMIXQiXS4oqNLjJQGj8JqGNyBxZ5imagsalAVr//ANrOhf8AUiWi/tvv+xn/AJ/kWSzNAgCA8KArbFEDNaKgd8b9CJXnux7fuysc2WDYwNQCoWPtAEAQBAEAQHhQGMsNvtET5NJaXyhtqdCGlkTRgZZzJrYwHM8PMEBzi2cyCN8ktmaA1hO5kLyXaGGVopgGWGZtT58igNPcF4OtEAkczA4lzS3OlWuLajEAaGlRUA56kBYoAgCAIAgCAICPb+8yeg7qlWjvIrLJnzdneIvQb1Qk95iO6iUVUsZjZTer7NKJI4HzOED9yzg/Ejzdw08wK6aNNTjZtLbx7M5qs3CV0r7C12zfyWf4XarLDXUvPo1xH0vx7G2j+Sz/AAu1TDXUvPoYj6X49jbR/JZ/hdqmGupefQxH0vx7Il7X7JFA+RtknJaKgHBnmBTcvJ4eAFXhRUpJayKyqtRb1WV0l/yRB8jbJM4yzMBbuaxYoYRu6O5/NlmQtFQjJ21lsX12so6skr6r+0i82zfyW0fC7VYYa6l59GuI+l+PY20fyWf4XaphrqXn0MR9L8exto/ks/wu1TDXUvPoYj6X49jbR/JZ/hdqmGupefQxH0vx7G2j+Sz/AAu1TDXUvPoYj6X49jbR/JbR8LtUw11Lz6GI+l+PY20fyWf4XaqcNdS8+hiPpfj2NtH8ln+F2qjDXUvPoYj6X49nB04P/RS5ux72HfEYS7vmumVeJMNdS8+hiPpfj2fDSwCgsElDlvIMwWBhHfPIa1vmaAmGupefQxH0vx7OtltWjYGR2OVjGiga0QtaBzASUCYa6l59DEfS/Hs67aP5LP8AC7VMNdS8+hiPpfj2NtH8ln+F2qYa6l59DEfS/HsbaP5LP8LtUw11Lz6GI+l+PY20fyWf4XaphrqXn0MR9L8exto/ks/wu1TDXUvPoYj6X49jbR/JZ/hdqmGupefQxH0vx7G2b+Sz/C7VMNdS8+hiPpfj2Vlrv2QzGDuSYNdCXGQ4KMO7G6o4imQ4a56lrGjHV1tZXvkZyqu+rqvIu7r7xF6DeqFhPeZtHdRKVSxxdZ24w/xg0s9RIJFPO0Kbu1iLK9ynttumjnkGNuBrI3gYN1+JK5hBdi4MNdXCt4QjKK2bbvjyVznlOcZPbs2eWcY9lQ3RdC9rWguxVa6oDHPFADWpDHebJS9GfB7f49lVpXNff2jvt451nbIyPN0rYi1xpSrwCQ7hUYFpuLfC5bHbgpJcbeSTct7i0h1GltA1wqQateCWHLUcjUawqVaWpYtRrKpfZ9snxWdrXOI1vIcfOGhvyaFm3extY6UUEntEAogFEAogPiVpLSAaEjI66HjodalENGbgvmVjY8X4rpAaDKMV0rWDPPLMn1rpdKLvbZb1c5VWkkr7b+7AbLhomvMLgXOphxA7nRskxVApWkgy96n4R3a1vu9iPi/6U9X7tcl3lfToZXtDMdGsIFQ3W2ZxNacUSzp0deKd7fa9mk6zhJq1/t+iNft9yRmAxUpNG+lRUiR2jENc9WJ+avRoxlrX4NfTbf8AQpWryjq6vFedlv1OVl2V1Abo8T9Gx1Q4AOc4xgg5HDnIP21DKsy0XjfZd/v6Ijpaey223r2enZUWaQOjJcx+CgNA6pfTDlmAGUxceXOnwt7WfD0HpVr3WRbXNeDptKXNADX4W0NThLGkYhwHMrGrTULWZtSqOd7os6LI2FEAogFEB5RAfMkQcCDqIofMUTs7oiyEMQa0NGpoAHmAoFLd3cJWPtQSEBmdkt8aCUjQxvrDiBdrc5ryWMOW9FHO5iuqhR143u1t/lnHpFbDlayez+Eex3vZgS0Q7toZk2NuZk3IDc/zkZ0yJ50dGpnrbNvHlt/YKtTy1duzguP8nGK/LKIXMdC3BHK6IsZGCzExziSG8wAcctZyqrOjV1k09tr3v99iFWpKDjbYnayWwuLikY5shZCIhpHtNA0B5a6hfuddaazmsKyaaTd9iN6Li09VW2v+fzLNZGwQBAEAQBAEBx7kZluGbnVuRlnXLLLPNW1nzK6keR8GwRUA0UdAQ4DC2gLQACBTWAAK8wU4kubIw4ckdH2ZhNSxpOqpAJyqBn/yd/keNQpSSsmS4ReaDrMw0qxpw72oG5zBy4s2t/YKFJriNWPI5tu+IGoijByFcDa0FKDVwUH7BWxJ82Rhw5I9ksMTgQ6NhB11aDWpqa1HHmoU5LJkuEXmkdI4GtJLWtBdrIABNBQVI15KG2yVFLI6KCQgCAIAgCAIAgCAg227YpXYpGBxphqa6s8sj+Z37q8ak4qyZlOnCTu0cY7kga7E2MAkg63eKQRQVoMwD/8AVLrTas2QqNNO9jyS44HVxRDM1ObhU1ca5H87vODTUir1Fx4EYNN5riTbJZmsxYBTE4vOZpiOsgE5auBUc3J2fA1jBRvYkKCwQBAEAQBAEAQBAEAQBAEAQBAEAQBAEAQBAf/Z"/>
          <p:cNvSpPr>
            <a:spLocks noChangeAspect="1" noChangeArrowheads="1"/>
          </p:cNvSpPr>
          <p:nvPr/>
        </p:nvSpPr>
        <p:spPr bwMode="auto">
          <a:xfrm>
            <a:off x="848985" y="660418"/>
            <a:ext cx="92863" cy="12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845" tIns="18404" rIns="36845" bIns="18404" numCol="1" anchor="t" anchorCtr="0" compatLnSpc="1">
            <a:prstTxWarp prst="textNoShape">
              <a:avLst/>
            </a:prstTxWarp>
          </a:bodyPr>
          <a:lstStyle/>
          <a:p>
            <a:endParaRPr lang="es-SV" sz="858">
              <a:solidFill>
                <a:srgbClr val="000000"/>
              </a:solidFill>
            </a:endParaRPr>
          </a:p>
        </p:txBody>
      </p:sp>
      <p:cxnSp>
        <p:nvCxnSpPr>
          <p:cNvPr id="128" name="127 Conector recto"/>
          <p:cNvCxnSpPr/>
          <p:nvPr/>
        </p:nvCxnSpPr>
        <p:spPr>
          <a:xfrm>
            <a:off x="2653346" y="3143375"/>
            <a:ext cx="2011671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</p:cxnSp>
      <p:sp>
        <p:nvSpPr>
          <p:cNvPr id="2059" name="2058 Forma libre"/>
          <p:cNvSpPr/>
          <p:nvPr/>
        </p:nvSpPr>
        <p:spPr bwMode="auto">
          <a:xfrm>
            <a:off x="3469898" y="1124654"/>
            <a:ext cx="1167857" cy="2019332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99" name="98 Forma libre"/>
          <p:cNvSpPr/>
          <p:nvPr/>
        </p:nvSpPr>
        <p:spPr bwMode="auto">
          <a:xfrm flipH="1">
            <a:off x="4638201" y="1124654"/>
            <a:ext cx="1167857" cy="2019332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0" name="99 Forma libre"/>
          <p:cNvSpPr/>
          <p:nvPr/>
        </p:nvSpPr>
        <p:spPr bwMode="auto">
          <a:xfrm flipV="1">
            <a:off x="3468684" y="3161873"/>
            <a:ext cx="1167857" cy="2019332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1" name="100 Forma libre"/>
          <p:cNvSpPr/>
          <p:nvPr/>
        </p:nvSpPr>
        <p:spPr bwMode="auto">
          <a:xfrm flipH="1" flipV="1">
            <a:off x="4637007" y="3161873"/>
            <a:ext cx="1167857" cy="2019332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4" name="103 Forma libre"/>
          <p:cNvSpPr/>
          <p:nvPr/>
        </p:nvSpPr>
        <p:spPr bwMode="auto">
          <a:xfrm flipV="1">
            <a:off x="2994159" y="3390765"/>
            <a:ext cx="1640566" cy="762893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5" name="104 Forma libre"/>
          <p:cNvSpPr/>
          <p:nvPr/>
        </p:nvSpPr>
        <p:spPr bwMode="auto">
          <a:xfrm flipH="1" flipV="1">
            <a:off x="4635200" y="3390765"/>
            <a:ext cx="1645401" cy="762893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6" name="105 Forma libre"/>
          <p:cNvSpPr/>
          <p:nvPr/>
        </p:nvSpPr>
        <p:spPr bwMode="auto">
          <a:xfrm>
            <a:off x="2985956" y="2145720"/>
            <a:ext cx="1649555" cy="1171356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sp>
        <p:nvSpPr>
          <p:cNvPr id="107" name="106 Forma libre"/>
          <p:cNvSpPr/>
          <p:nvPr/>
        </p:nvSpPr>
        <p:spPr bwMode="auto">
          <a:xfrm flipH="1">
            <a:off x="4635956" y="2145720"/>
            <a:ext cx="1636410" cy="1171356"/>
          </a:xfrm>
          <a:custGeom>
            <a:avLst/>
            <a:gdLst>
              <a:gd name="connsiteX0" fmla="*/ 0 w 1073150"/>
              <a:gd name="connsiteY0" fmla="*/ 23068 h 994618"/>
              <a:gd name="connsiteX1" fmla="*/ 0 w 1073150"/>
              <a:gd name="connsiteY1" fmla="*/ 23068 h 994618"/>
              <a:gd name="connsiteX2" fmla="*/ 527050 w 1073150"/>
              <a:gd name="connsiteY2" fmla="*/ 10368 h 994618"/>
              <a:gd name="connsiteX3" fmla="*/ 527050 w 1073150"/>
              <a:gd name="connsiteY3" fmla="*/ 359618 h 994618"/>
              <a:gd name="connsiteX4" fmla="*/ 1073150 w 1073150"/>
              <a:gd name="connsiteY4" fmla="*/ 359618 h 994618"/>
              <a:gd name="connsiteX5" fmla="*/ 1073150 w 1073150"/>
              <a:gd name="connsiteY5" fmla="*/ 994618 h 994618"/>
              <a:gd name="connsiteX6" fmla="*/ 1060450 w 1073150"/>
              <a:gd name="connsiteY6" fmla="*/ 994618 h 994618"/>
              <a:gd name="connsiteX0" fmla="*/ 0 w 1073150"/>
              <a:gd name="connsiteY0" fmla="*/ 12700 h 984250"/>
              <a:gd name="connsiteX1" fmla="*/ 527050 w 1073150"/>
              <a:gd name="connsiteY1" fmla="*/ 0 h 984250"/>
              <a:gd name="connsiteX2" fmla="*/ 527050 w 1073150"/>
              <a:gd name="connsiteY2" fmla="*/ 349250 h 984250"/>
              <a:gd name="connsiteX3" fmla="*/ 1073150 w 1073150"/>
              <a:gd name="connsiteY3" fmla="*/ 349250 h 984250"/>
              <a:gd name="connsiteX4" fmla="*/ 1073150 w 1073150"/>
              <a:gd name="connsiteY4" fmla="*/ 984250 h 984250"/>
              <a:gd name="connsiteX5" fmla="*/ 1060450 w 1073150"/>
              <a:gd name="connsiteY5" fmla="*/ 984250 h 984250"/>
              <a:gd name="connsiteX0" fmla="*/ 0 w 546100"/>
              <a:gd name="connsiteY0" fmla="*/ 0 h 984250"/>
              <a:gd name="connsiteX1" fmla="*/ 0 w 546100"/>
              <a:gd name="connsiteY1" fmla="*/ 349250 h 984250"/>
              <a:gd name="connsiteX2" fmla="*/ 546100 w 546100"/>
              <a:gd name="connsiteY2" fmla="*/ 349250 h 984250"/>
              <a:gd name="connsiteX3" fmla="*/ 546100 w 546100"/>
              <a:gd name="connsiteY3" fmla="*/ 984250 h 984250"/>
              <a:gd name="connsiteX4" fmla="*/ 533400 w 546100"/>
              <a:gd name="connsiteY4" fmla="*/ 984250 h 984250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  <a:gd name="connsiteX3" fmla="*/ 533400 w 546100"/>
              <a:gd name="connsiteY3" fmla="*/ 635000 h 635000"/>
              <a:gd name="connsiteX0" fmla="*/ 0 w 546100"/>
              <a:gd name="connsiteY0" fmla="*/ 0 h 685007"/>
              <a:gd name="connsiteX1" fmla="*/ 546100 w 546100"/>
              <a:gd name="connsiteY1" fmla="*/ 0 h 685007"/>
              <a:gd name="connsiteX2" fmla="*/ 546100 w 546100"/>
              <a:gd name="connsiteY2" fmla="*/ 635000 h 685007"/>
              <a:gd name="connsiteX3" fmla="*/ 288131 w 546100"/>
              <a:gd name="connsiteY3" fmla="*/ 685007 h 685007"/>
              <a:gd name="connsiteX0" fmla="*/ 0 w 546100"/>
              <a:gd name="connsiteY0" fmla="*/ 0 h 635000"/>
              <a:gd name="connsiteX1" fmla="*/ 546100 w 546100"/>
              <a:gd name="connsiteY1" fmla="*/ 0 h 635000"/>
              <a:gd name="connsiteX2" fmla="*/ 546100 w 546100"/>
              <a:gd name="connsiteY2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100" h="635000">
                <a:moveTo>
                  <a:pt x="0" y="0"/>
                </a:moveTo>
                <a:lnTo>
                  <a:pt x="546100" y="0"/>
                </a:lnTo>
                <a:lnTo>
                  <a:pt x="546100" y="63500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  <a:extLst/>
        </p:spPr>
        <p:txBody>
          <a:bodyPr lIns="36845" tIns="18404" rIns="36845" bIns="18404" rtlCol="0" anchor="ctr"/>
          <a:lstStyle/>
          <a:p>
            <a:pPr algn="ctr"/>
            <a:endParaRPr lang="es-SV" sz="858">
              <a:solidFill>
                <a:srgbClr val="000000"/>
              </a:solidFill>
            </a:endParaRPr>
          </a:p>
        </p:txBody>
      </p:sp>
      <p:cxnSp>
        <p:nvCxnSpPr>
          <p:cNvPr id="2061" name="2060 Conector recto"/>
          <p:cNvCxnSpPr/>
          <p:nvPr/>
        </p:nvCxnSpPr>
        <p:spPr>
          <a:xfrm>
            <a:off x="4665017" y="3143984"/>
            <a:ext cx="2011671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</p:cxnSp>
      <p:sp>
        <p:nvSpPr>
          <p:cNvPr id="49" name="11 Rectángulo redondeado"/>
          <p:cNvSpPr>
            <a:spLocks noChangeAspect="1"/>
          </p:cNvSpPr>
          <p:nvPr/>
        </p:nvSpPr>
        <p:spPr>
          <a:xfrm>
            <a:off x="5747629" y="784233"/>
            <a:ext cx="510800" cy="681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2" name="11 Rectángulo redondeado"/>
          <p:cNvSpPr>
            <a:spLocks noChangeAspect="1"/>
          </p:cNvSpPr>
          <p:nvPr/>
        </p:nvSpPr>
        <p:spPr>
          <a:xfrm>
            <a:off x="6017008" y="1793901"/>
            <a:ext cx="510800" cy="681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3" name="11 Rectángulo redondeado"/>
          <p:cNvSpPr>
            <a:spLocks noChangeAspect="1"/>
          </p:cNvSpPr>
          <p:nvPr/>
        </p:nvSpPr>
        <p:spPr>
          <a:xfrm>
            <a:off x="6421327" y="2803567"/>
            <a:ext cx="510800" cy="681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4" name="11 Rectángulo redondeado"/>
          <p:cNvSpPr>
            <a:spLocks noChangeAspect="1"/>
          </p:cNvSpPr>
          <p:nvPr/>
        </p:nvSpPr>
        <p:spPr>
          <a:xfrm>
            <a:off x="6025240" y="3813173"/>
            <a:ext cx="510800" cy="6810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5" name="11 Rectángulo redondeado"/>
          <p:cNvSpPr>
            <a:spLocks noChangeAspect="1"/>
          </p:cNvSpPr>
          <p:nvPr/>
        </p:nvSpPr>
        <p:spPr>
          <a:xfrm>
            <a:off x="5593537" y="4822898"/>
            <a:ext cx="510800" cy="6810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8" name="11 Rectángulo redondeado"/>
          <p:cNvSpPr>
            <a:spLocks noChangeAspect="1"/>
          </p:cNvSpPr>
          <p:nvPr/>
        </p:nvSpPr>
        <p:spPr>
          <a:xfrm flipH="1">
            <a:off x="3162268" y="784233"/>
            <a:ext cx="510800" cy="681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89" name="11 Rectángulo redondeado"/>
          <p:cNvSpPr>
            <a:spLocks noChangeAspect="1"/>
          </p:cNvSpPr>
          <p:nvPr/>
        </p:nvSpPr>
        <p:spPr>
          <a:xfrm flipH="1">
            <a:off x="2738797" y="1793900"/>
            <a:ext cx="510800" cy="681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90" name="11 Rectángulo redondeado"/>
          <p:cNvSpPr>
            <a:spLocks noChangeAspect="1"/>
          </p:cNvSpPr>
          <p:nvPr/>
        </p:nvSpPr>
        <p:spPr>
          <a:xfrm flipH="1">
            <a:off x="2334475" y="2803565"/>
            <a:ext cx="510800" cy="681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91" name="11 Rectángulo redondeado"/>
          <p:cNvSpPr>
            <a:spLocks noChangeAspect="1"/>
          </p:cNvSpPr>
          <p:nvPr/>
        </p:nvSpPr>
        <p:spPr>
          <a:xfrm flipH="1">
            <a:off x="2730565" y="3813173"/>
            <a:ext cx="510800" cy="6810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92" name="11 Rectángulo redondeado"/>
          <p:cNvSpPr>
            <a:spLocks noChangeAspect="1"/>
          </p:cNvSpPr>
          <p:nvPr/>
        </p:nvSpPr>
        <p:spPr>
          <a:xfrm flipH="1">
            <a:off x="3162268" y="4822898"/>
            <a:ext cx="510800" cy="6810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5" tIns="18404" rIns="36845" bIns="18404" rtlCol="0" anchor="ctr"/>
          <a:lstStyle/>
          <a:p>
            <a:pPr algn="ctr" defTabSz="736019"/>
            <a:endParaRPr lang="en-US" sz="1503" dirty="0">
              <a:solidFill>
                <a:prstClr val="white"/>
              </a:solidFill>
            </a:endParaRPr>
          </a:p>
        </p:txBody>
      </p:sp>
      <p:sp>
        <p:nvSpPr>
          <p:cNvPr id="15" name="2 Elipse"/>
          <p:cNvSpPr>
            <a:spLocks noChangeAspect="1"/>
          </p:cNvSpPr>
          <p:nvPr/>
        </p:nvSpPr>
        <p:spPr>
          <a:xfrm>
            <a:off x="6184626" y="3983753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117" name="Textbox 1"/>
          <p:cNvSpPr/>
          <p:nvPr/>
        </p:nvSpPr>
        <p:spPr>
          <a:xfrm>
            <a:off x="6264262" y="782184"/>
            <a:ext cx="1818246" cy="637760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F23A43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Review of Urgent &amp; Emergency Care</a:t>
            </a:r>
            <a:r>
              <a:rPr lang="en-US" sz="1400" dirty="0">
                <a:solidFill>
                  <a:srgbClr val="575757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 </a:t>
            </a:r>
            <a:endParaRPr lang="en-US" sz="1400" b="1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18" name="Textbox 1"/>
          <p:cNvSpPr/>
          <p:nvPr/>
        </p:nvSpPr>
        <p:spPr>
          <a:xfrm>
            <a:off x="1195276" y="838338"/>
            <a:ext cx="1953926" cy="1176369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1400" dirty="0">
                <a:solidFill>
                  <a:srgbClr val="F23A43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Diabetes, child health and other service frameworks &amp; networks </a:t>
            </a:r>
          </a:p>
          <a:p>
            <a:pPr algn="r">
              <a:lnSpc>
                <a:spcPct val="125000"/>
              </a:lnSpc>
            </a:pPr>
            <a:endParaRPr lang="en-US" sz="1400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19" name="Textbox 1"/>
          <p:cNvSpPr/>
          <p:nvPr/>
        </p:nvSpPr>
        <p:spPr>
          <a:xfrm>
            <a:off x="6536039" y="1946564"/>
            <a:ext cx="1818246" cy="637760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F88818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Multi-Disciplinary Teams</a:t>
            </a:r>
            <a:endParaRPr lang="en-US" sz="1400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20" name="Textbox 1"/>
          <p:cNvSpPr/>
          <p:nvPr/>
        </p:nvSpPr>
        <p:spPr>
          <a:xfrm>
            <a:off x="1070836" y="1775302"/>
            <a:ext cx="1636754" cy="907064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1400" dirty="0">
                <a:solidFill>
                  <a:srgbClr val="F88818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Review of Adult Social Care &amp; Domiciliary Care</a:t>
            </a:r>
            <a:r>
              <a:rPr lang="en-US" sz="1400" dirty="0">
                <a:solidFill>
                  <a:srgbClr val="575757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121" name="Textbox 1"/>
          <p:cNvSpPr/>
          <p:nvPr/>
        </p:nvSpPr>
        <p:spPr>
          <a:xfrm>
            <a:off x="7009160" y="2854650"/>
            <a:ext cx="1818246" cy="368455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15A4C6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NHSCT Prototype</a:t>
            </a:r>
            <a:endParaRPr lang="en-US" sz="1400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22" name="Textbox 1"/>
          <p:cNvSpPr/>
          <p:nvPr/>
        </p:nvSpPr>
        <p:spPr>
          <a:xfrm>
            <a:off x="651118" y="2934261"/>
            <a:ext cx="1636754" cy="368455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1400" dirty="0">
                <a:solidFill>
                  <a:srgbClr val="15A4C6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Frailty</a:t>
            </a:r>
            <a:endParaRPr lang="en-US" sz="1400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23" name="Textbox 1"/>
          <p:cNvSpPr/>
          <p:nvPr/>
        </p:nvSpPr>
        <p:spPr>
          <a:xfrm>
            <a:off x="6564251" y="3916149"/>
            <a:ext cx="1818246" cy="637760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 err="1">
                <a:solidFill>
                  <a:srgbClr val="95C94A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Neighbourhood</a:t>
            </a:r>
            <a:r>
              <a:rPr lang="en-US" sz="1400" dirty="0">
                <a:solidFill>
                  <a:srgbClr val="95C94A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 Nursing</a:t>
            </a:r>
            <a:r>
              <a:rPr lang="en-US" sz="1400" dirty="0">
                <a:solidFill>
                  <a:srgbClr val="575757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124" name="Textbox 1"/>
          <p:cNvSpPr/>
          <p:nvPr/>
        </p:nvSpPr>
        <p:spPr>
          <a:xfrm>
            <a:off x="718607" y="3968819"/>
            <a:ext cx="1983775" cy="368455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1400" dirty="0">
                <a:solidFill>
                  <a:srgbClr val="95C94A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Acute Care at Home</a:t>
            </a:r>
            <a:endParaRPr lang="en-US" sz="1400" dirty="0">
              <a:solidFill>
                <a:srgbClr val="575757"/>
              </a:solidFill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25" name="Textbox 1"/>
          <p:cNvSpPr/>
          <p:nvPr/>
        </p:nvSpPr>
        <p:spPr>
          <a:xfrm>
            <a:off x="6118071" y="4836491"/>
            <a:ext cx="1818246" cy="907064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B5568A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Nursing Home Collaborative &amp; Prison Healthcare</a:t>
            </a:r>
            <a:r>
              <a:rPr lang="en-US" sz="1400" dirty="0">
                <a:solidFill>
                  <a:srgbClr val="575757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126" name="Textbox 1"/>
          <p:cNvSpPr/>
          <p:nvPr/>
        </p:nvSpPr>
        <p:spPr>
          <a:xfrm>
            <a:off x="1006372" y="4880985"/>
            <a:ext cx="2141982" cy="907064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1400" dirty="0">
                <a:solidFill>
                  <a:srgbClr val="B5568A"/>
                </a:solidFill>
                <a:ea typeface="Segoe UI" panose="020B0502040204020203" pitchFamily="34" charset="0"/>
                <a:cs typeface="Helvetica" panose="020B0604020202020204" pitchFamily="34" charset="0"/>
              </a:rPr>
              <a:t>Making Life Better &amp; Community Planning Partnerships </a:t>
            </a:r>
          </a:p>
        </p:txBody>
      </p:sp>
      <p:sp>
        <p:nvSpPr>
          <p:cNvPr id="56" name="2 Elipse"/>
          <p:cNvSpPr>
            <a:spLocks noChangeAspect="1"/>
          </p:cNvSpPr>
          <p:nvPr/>
        </p:nvSpPr>
        <p:spPr>
          <a:xfrm>
            <a:off x="6580678" y="2963861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57" name="2 Elipse"/>
          <p:cNvSpPr>
            <a:spLocks noChangeAspect="1"/>
          </p:cNvSpPr>
          <p:nvPr/>
        </p:nvSpPr>
        <p:spPr>
          <a:xfrm>
            <a:off x="6176355" y="1946531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59" name="2 Elipse"/>
          <p:cNvSpPr>
            <a:spLocks noChangeAspect="1"/>
          </p:cNvSpPr>
          <p:nvPr/>
        </p:nvSpPr>
        <p:spPr>
          <a:xfrm>
            <a:off x="3319298" y="935892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0" name="2 Elipse"/>
          <p:cNvSpPr>
            <a:spLocks noChangeAspect="1"/>
          </p:cNvSpPr>
          <p:nvPr/>
        </p:nvSpPr>
        <p:spPr>
          <a:xfrm>
            <a:off x="5901408" y="932423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2" name="2 Elipse"/>
          <p:cNvSpPr>
            <a:spLocks noChangeAspect="1"/>
          </p:cNvSpPr>
          <p:nvPr/>
        </p:nvSpPr>
        <p:spPr>
          <a:xfrm>
            <a:off x="5762539" y="4993467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3" name="2 Elipse"/>
          <p:cNvSpPr>
            <a:spLocks noChangeAspect="1"/>
          </p:cNvSpPr>
          <p:nvPr/>
        </p:nvSpPr>
        <p:spPr>
          <a:xfrm>
            <a:off x="3318939" y="4975616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4" name="2 Elipse"/>
          <p:cNvSpPr>
            <a:spLocks noChangeAspect="1"/>
          </p:cNvSpPr>
          <p:nvPr/>
        </p:nvSpPr>
        <p:spPr>
          <a:xfrm>
            <a:off x="2892749" y="1948403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5" name="2 Elipse"/>
          <p:cNvSpPr>
            <a:spLocks noChangeAspect="1"/>
          </p:cNvSpPr>
          <p:nvPr/>
        </p:nvSpPr>
        <p:spPr>
          <a:xfrm>
            <a:off x="2486212" y="2964462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sp>
        <p:nvSpPr>
          <p:cNvPr id="66" name="2 Elipse"/>
          <p:cNvSpPr>
            <a:spLocks noChangeAspect="1"/>
          </p:cNvSpPr>
          <p:nvPr/>
        </p:nvSpPr>
        <p:spPr>
          <a:xfrm>
            <a:off x="2892747" y="3942701"/>
            <a:ext cx="192083" cy="339800"/>
          </a:xfrm>
          <a:custGeom>
            <a:avLst/>
            <a:gdLst/>
            <a:ahLst/>
            <a:cxnLst/>
            <a:rect l="l" t="t" r="r" b="b"/>
            <a:pathLst>
              <a:path w="6043186" h="8613743">
                <a:moveTo>
                  <a:pt x="1634311" y="3770178"/>
                </a:moveTo>
                <a:lnTo>
                  <a:pt x="4401432" y="3770178"/>
                </a:lnTo>
                <a:cubicBezTo>
                  <a:pt x="5304037" y="3770178"/>
                  <a:pt x="6035743" y="4501884"/>
                  <a:pt x="6035743" y="5404489"/>
                </a:cubicBezTo>
                <a:lnTo>
                  <a:pt x="6035743" y="5801034"/>
                </a:lnTo>
                <a:cubicBezTo>
                  <a:pt x="6041503" y="5824957"/>
                  <a:pt x="6043186" y="5849715"/>
                  <a:pt x="6043186" y="5874867"/>
                </a:cubicBezTo>
                <a:lnTo>
                  <a:pt x="6043186" y="7181133"/>
                </a:lnTo>
                <a:lnTo>
                  <a:pt x="6035743" y="7254966"/>
                </a:lnTo>
                <a:lnTo>
                  <a:pt x="6035743" y="7560676"/>
                </a:lnTo>
                <a:cubicBezTo>
                  <a:pt x="6035743" y="8012395"/>
                  <a:pt x="5669552" y="8378587"/>
                  <a:pt x="5217833" y="8378587"/>
                </a:cubicBezTo>
                <a:cubicBezTo>
                  <a:pt x="4482064" y="8379183"/>
                  <a:pt x="3732007" y="8613143"/>
                  <a:pt x="2996238" y="8613743"/>
                </a:cubicBezTo>
                <a:cubicBezTo>
                  <a:pt x="2265366" y="8613143"/>
                  <a:pt x="1548782" y="8379183"/>
                  <a:pt x="817910" y="8378587"/>
                </a:cubicBezTo>
                <a:cubicBezTo>
                  <a:pt x="366191" y="8378587"/>
                  <a:pt x="0" y="8012395"/>
                  <a:pt x="0" y="7560676"/>
                </a:cubicBezTo>
                <a:lnTo>
                  <a:pt x="0" y="6787124"/>
                </a:lnTo>
                <a:cubicBezTo>
                  <a:pt x="0" y="6751278"/>
                  <a:pt x="2306" y="6715970"/>
                  <a:pt x="7443" y="6681449"/>
                </a:cubicBezTo>
                <a:lnTo>
                  <a:pt x="7443" y="6072213"/>
                </a:lnTo>
                <a:cubicBezTo>
                  <a:pt x="2303" y="6022809"/>
                  <a:pt x="0" y="5972705"/>
                  <a:pt x="0" y="5922062"/>
                </a:cubicBezTo>
                <a:lnTo>
                  <a:pt x="0" y="5404489"/>
                </a:lnTo>
                <a:cubicBezTo>
                  <a:pt x="0" y="4501884"/>
                  <a:pt x="731706" y="3770178"/>
                  <a:pt x="1634311" y="3770178"/>
                </a:cubicBezTo>
                <a:close/>
                <a:moveTo>
                  <a:pt x="3024289" y="0"/>
                </a:moveTo>
                <a:cubicBezTo>
                  <a:pt x="4028343" y="0"/>
                  <a:pt x="4842289" y="813946"/>
                  <a:pt x="4842289" y="1818000"/>
                </a:cubicBezTo>
                <a:cubicBezTo>
                  <a:pt x="4842289" y="2822054"/>
                  <a:pt x="4028343" y="3636000"/>
                  <a:pt x="3024289" y="3636000"/>
                </a:cubicBezTo>
                <a:cubicBezTo>
                  <a:pt x="2020235" y="3636000"/>
                  <a:pt x="1206289" y="2822054"/>
                  <a:pt x="1206289" y="1818000"/>
                </a:cubicBezTo>
                <a:cubicBezTo>
                  <a:pt x="1206289" y="813946"/>
                  <a:pt x="2020235" y="0"/>
                  <a:pt x="30242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03" tIns="13801" rIns="27603" bIns="13801" rtlCol="0" anchor="ctr"/>
          <a:lstStyle/>
          <a:p>
            <a:pPr algn="ctr"/>
            <a:endParaRPr lang="es-MX" sz="858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515" y="1553642"/>
            <a:ext cx="1718416" cy="321652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2D8B279-2ED5-47D4-9BCB-AB71D98F7F07}"/>
              </a:ext>
            </a:extLst>
          </p:cNvPr>
          <p:cNvSpPr txBox="1"/>
          <p:nvPr/>
        </p:nvSpPr>
        <p:spPr>
          <a:xfrm>
            <a:off x="230955" y="165487"/>
            <a:ext cx="8151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1"/>
              </a:spcAft>
            </a:pPr>
            <a:r>
              <a:rPr lang="en-GB" sz="20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LINKING THE STRATEGY  |  wider transformation agenda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950" y="5926607"/>
            <a:ext cx="2281626" cy="859611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0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817" y="62"/>
            <a:ext cx="7886700" cy="1325563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What do we mean by digital health?</a:t>
            </a:r>
            <a:endParaRPr lang="en-GB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1196753"/>
            <a:ext cx="6258156" cy="533381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Dimensions of frailty and ways of working…</a:t>
            </a:r>
            <a:endParaRPr lang="en-GB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Food and nutrition;</a:t>
            </a:r>
          </a:p>
          <a:p>
            <a:r>
              <a:rPr lang="en-GB" dirty="0">
                <a:latin typeface="Comic Sans MS" panose="030F0702030302020204" pitchFamily="66" charset="0"/>
              </a:rPr>
              <a:t>Physical activity;</a:t>
            </a:r>
          </a:p>
          <a:p>
            <a:r>
              <a:rPr lang="en-GB" dirty="0">
                <a:latin typeface="Comic Sans MS" panose="030F0702030302020204" pitchFamily="66" charset="0"/>
              </a:rPr>
              <a:t>Frailty and functional decline;</a:t>
            </a:r>
          </a:p>
          <a:p>
            <a:r>
              <a:rPr lang="en-GB" dirty="0">
                <a:latin typeface="Comic Sans MS" panose="030F0702030302020204" pitchFamily="66" charset="0"/>
              </a:rPr>
              <a:t>Cognitive function;</a:t>
            </a:r>
          </a:p>
          <a:p>
            <a:r>
              <a:rPr lang="en-GB" dirty="0">
                <a:latin typeface="Comic Sans MS" panose="030F0702030302020204" pitchFamily="66" charset="0"/>
              </a:rPr>
              <a:t>Caregivers.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Workforce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Models of Care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530" y="5962124"/>
            <a:ext cx="2281626" cy="8596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5" y="4818523"/>
            <a:ext cx="2046886" cy="1857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5075" y="3346857"/>
            <a:ext cx="3393281" cy="24003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7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6" y="-8113"/>
            <a:ext cx="7576085" cy="6512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336" y="5749546"/>
            <a:ext cx="2281626" cy="85961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83540" y="2792882"/>
            <a:ext cx="478465" cy="311889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001580" y="3274829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96483" y="5099339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751715" y="3551279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132282" y="3852532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694566" y="4128982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03500" y="4362894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12484" y="5972980"/>
            <a:ext cx="614030" cy="39340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49365" y="3248250"/>
            <a:ext cx="685800" cy="4997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18261" y="4256568"/>
            <a:ext cx="685800" cy="4997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563665" y="3400650"/>
            <a:ext cx="685800" cy="4997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38193" y="4522388"/>
            <a:ext cx="685800" cy="4997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22608" y="5347805"/>
            <a:ext cx="685800" cy="4997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00809" y="5173632"/>
            <a:ext cx="685800" cy="4997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2" y="418277"/>
            <a:ext cx="8987011" cy="5569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280" y="5898401"/>
            <a:ext cx="2281626" cy="85961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0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reeform 15422"/>
          <p:cNvSpPr>
            <a:spLocks noChangeAspect="1" noEditPoints="1"/>
          </p:cNvSpPr>
          <p:nvPr/>
        </p:nvSpPr>
        <p:spPr bwMode="auto">
          <a:xfrm>
            <a:off x="3864346" y="845346"/>
            <a:ext cx="1556990" cy="2081584"/>
          </a:xfrm>
          <a:custGeom>
            <a:avLst/>
            <a:gdLst>
              <a:gd name="T0" fmla="*/ 609 w 1456"/>
              <a:gd name="T1" fmla="*/ 938 h 1460"/>
              <a:gd name="T2" fmla="*/ 564 w 1456"/>
              <a:gd name="T3" fmla="*/ 1102 h 1460"/>
              <a:gd name="T4" fmla="*/ 683 w 1456"/>
              <a:gd name="T5" fmla="*/ 1221 h 1460"/>
              <a:gd name="T6" fmla="*/ 847 w 1456"/>
              <a:gd name="T7" fmla="*/ 1176 h 1460"/>
              <a:gd name="T8" fmla="*/ 892 w 1456"/>
              <a:gd name="T9" fmla="*/ 1012 h 1460"/>
              <a:gd name="T10" fmla="*/ 773 w 1456"/>
              <a:gd name="T11" fmla="*/ 893 h 1460"/>
              <a:gd name="T12" fmla="*/ 673 w 1456"/>
              <a:gd name="T13" fmla="*/ 677 h 1460"/>
              <a:gd name="T14" fmla="*/ 673 w 1456"/>
              <a:gd name="T15" fmla="*/ 786 h 1460"/>
              <a:gd name="T16" fmla="*/ 783 w 1456"/>
              <a:gd name="T17" fmla="*/ 786 h 1460"/>
              <a:gd name="T18" fmla="*/ 783 w 1456"/>
              <a:gd name="T19" fmla="*/ 677 h 1460"/>
              <a:gd name="T20" fmla="*/ 1009 w 1456"/>
              <a:gd name="T21" fmla="*/ 567 h 1460"/>
              <a:gd name="T22" fmla="*/ 889 w 1456"/>
              <a:gd name="T23" fmla="*/ 687 h 1460"/>
              <a:gd name="T24" fmla="*/ 934 w 1456"/>
              <a:gd name="T25" fmla="*/ 851 h 1460"/>
              <a:gd name="T26" fmla="*/ 1098 w 1456"/>
              <a:gd name="T27" fmla="*/ 895 h 1460"/>
              <a:gd name="T28" fmla="*/ 1218 w 1456"/>
              <a:gd name="T29" fmla="*/ 776 h 1460"/>
              <a:gd name="T30" fmla="*/ 1173 w 1456"/>
              <a:gd name="T31" fmla="*/ 609 h 1460"/>
              <a:gd name="T32" fmla="*/ 402 w 1456"/>
              <a:gd name="T33" fmla="*/ 560 h 1460"/>
              <a:gd name="T34" fmla="*/ 256 w 1456"/>
              <a:gd name="T35" fmla="*/ 644 h 1460"/>
              <a:gd name="T36" fmla="*/ 256 w 1456"/>
              <a:gd name="T37" fmla="*/ 816 h 1460"/>
              <a:gd name="T38" fmla="*/ 402 w 1456"/>
              <a:gd name="T39" fmla="*/ 900 h 1460"/>
              <a:gd name="T40" fmla="*/ 549 w 1456"/>
              <a:gd name="T41" fmla="*/ 816 h 1460"/>
              <a:gd name="T42" fmla="*/ 549 w 1456"/>
              <a:gd name="T43" fmla="*/ 644 h 1460"/>
              <a:gd name="T44" fmla="*/ 402 w 1456"/>
              <a:gd name="T45" fmla="*/ 560 h 1460"/>
              <a:gd name="T46" fmla="*/ 609 w 1456"/>
              <a:gd name="T47" fmla="*/ 284 h 1460"/>
              <a:gd name="T48" fmla="*/ 564 w 1456"/>
              <a:gd name="T49" fmla="*/ 450 h 1460"/>
              <a:gd name="T50" fmla="*/ 683 w 1456"/>
              <a:gd name="T51" fmla="*/ 570 h 1460"/>
              <a:gd name="T52" fmla="*/ 847 w 1456"/>
              <a:gd name="T53" fmla="*/ 525 h 1460"/>
              <a:gd name="T54" fmla="*/ 892 w 1456"/>
              <a:gd name="T55" fmla="*/ 361 h 1460"/>
              <a:gd name="T56" fmla="*/ 773 w 1456"/>
              <a:gd name="T57" fmla="*/ 241 h 1460"/>
              <a:gd name="T58" fmla="*/ 837 w 1456"/>
              <a:gd name="T59" fmla="*/ 87 h 1460"/>
              <a:gd name="T60" fmla="*/ 1056 w 1456"/>
              <a:gd name="T61" fmla="*/ 80 h 1460"/>
              <a:gd name="T62" fmla="*/ 1195 w 1456"/>
              <a:gd name="T63" fmla="*/ 172 h 1460"/>
              <a:gd name="T64" fmla="*/ 1310 w 1456"/>
              <a:gd name="T65" fmla="*/ 291 h 1460"/>
              <a:gd name="T66" fmla="*/ 1339 w 1456"/>
              <a:gd name="T67" fmla="*/ 508 h 1460"/>
              <a:gd name="T68" fmla="*/ 1377 w 1456"/>
              <a:gd name="T69" fmla="*/ 684 h 1460"/>
              <a:gd name="T70" fmla="*/ 1439 w 1456"/>
              <a:gd name="T71" fmla="*/ 893 h 1460"/>
              <a:gd name="T72" fmla="*/ 1387 w 1456"/>
              <a:gd name="T73" fmla="*/ 1047 h 1460"/>
              <a:gd name="T74" fmla="*/ 1300 w 1456"/>
              <a:gd name="T75" fmla="*/ 1184 h 1460"/>
              <a:gd name="T76" fmla="*/ 1098 w 1456"/>
              <a:gd name="T77" fmla="*/ 1266 h 1460"/>
              <a:gd name="T78" fmla="*/ 939 w 1456"/>
              <a:gd name="T79" fmla="*/ 1348 h 1460"/>
              <a:gd name="T80" fmla="*/ 753 w 1456"/>
              <a:gd name="T81" fmla="*/ 1460 h 1460"/>
              <a:gd name="T82" fmla="*/ 668 w 1456"/>
              <a:gd name="T83" fmla="*/ 1457 h 1460"/>
              <a:gd name="T84" fmla="*/ 487 w 1456"/>
              <a:gd name="T85" fmla="*/ 1338 h 1460"/>
              <a:gd name="T86" fmla="*/ 333 w 1456"/>
              <a:gd name="T87" fmla="*/ 1249 h 1460"/>
              <a:gd name="T88" fmla="*/ 134 w 1456"/>
              <a:gd name="T89" fmla="*/ 1157 h 1460"/>
              <a:gd name="T90" fmla="*/ 54 w 1456"/>
              <a:gd name="T91" fmla="*/ 1012 h 1460"/>
              <a:gd name="T92" fmla="*/ 10 w 1456"/>
              <a:gd name="T93" fmla="*/ 853 h 1460"/>
              <a:gd name="T94" fmla="*/ 79 w 1456"/>
              <a:gd name="T95" fmla="*/ 684 h 1460"/>
              <a:gd name="T96" fmla="*/ 49 w 1456"/>
              <a:gd name="T97" fmla="*/ 465 h 1460"/>
              <a:gd name="T98" fmla="*/ 126 w 1456"/>
              <a:gd name="T99" fmla="*/ 319 h 1460"/>
              <a:gd name="T100" fmla="*/ 236 w 1456"/>
              <a:gd name="T101" fmla="*/ 192 h 1460"/>
              <a:gd name="T102" fmla="*/ 452 w 1456"/>
              <a:gd name="T103" fmla="*/ 140 h 1460"/>
              <a:gd name="T104" fmla="*/ 621 w 1456"/>
              <a:gd name="T105" fmla="*/ 87 h 1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56" h="1460">
                <a:moveTo>
                  <a:pt x="728" y="888"/>
                </a:moveTo>
                <a:lnTo>
                  <a:pt x="683" y="893"/>
                </a:lnTo>
                <a:lnTo>
                  <a:pt x="641" y="910"/>
                </a:lnTo>
                <a:lnTo>
                  <a:pt x="609" y="938"/>
                </a:lnTo>
                <a:lnTo>
                  <a:pt x="581" y="970"/>
                </a:lnTo>
                <a:lnTo>
                  <a:pt x="564" y="1012"/>
                </a:lnTo>
                <a:lnTo>
                  <a:pt x="559" y="1057"/>
                </a:lnTo>
                <a:lnTo>
                  <a:pt x="564" y="1102"/>
                </a:lnTo>
                <a:lnTo>
                  <a:pt x="581" y="1142"/>
                </a:lnTo>
                <a:lnTo>
                  <a:pt x="609" y="1176"/>
                </a:lnTo>
                <a:lnTo>
                  <a:pt x="641" y="1204"/>
                </a:lnTo>
                <a:lnTo>
                  <a:pt x="683" y="1221"/>
                </a:lnTo>
                <a:lnTo>
                  <a:pt x="728" y="1226"/>
                </a:lnTo>
                <a:lnTo>
                  <a:pt x="773" y="1221"/>
                </a:lnTo>
                <a:lnTo>
                  <a:pt x="812" y="1204"/>
                </a:lnTo>
                <a:lnTo>
                  <a:pt x="847" y="1176"/>
                </a:lnTo>
                <a:lnTo>
                  <a:pt x="875" y="1142"/>
                </a:lnTo>
                <a:lnTo>
                  <a:pt x="892" y="1102"/>
                </a:lnTo>
                <a:lnTo>
                  <a:pt x="897" y="1057"/>
                </a:lnTo>
                <a:lnTo>
                  <a:pt x="892" y="1012"/>
                </a:lnTo>
                <a:lnTo>
                  <a:pt x="875" y="970"/>
                </a:lnTo>
                <a:lnTo>
                  <a:pt x="847" y="938"/>
                </a:lnTo>
                <a:lnTo>
                  <a:pt x="812" y="910"/>
                </a:lnTo>
                <a:lnTo>
                  <a:pt x="773" y="893"/>
                </a:lnTo>
                <a:lnTo>
                  <a:pt x="728" y="888"/>
                </a:lnTo>
                <a:close/>
                <a:moveTo>
                  <a:pt x="728" y="652"/>
                </a:moveTo>
                <a:lnTo>
                  <a:pt x="698" y="659"/>
                </a:lnTo>
                <a:lnTo>
                  <a:pt x="673" y="677"/>
                </a:lnTo>
                <a:lnTo>
                  <a:pt x="656" y="701"/>
                </a:lnTo>
                <a:lnTo>
                  <a:pt x="651" y="731"/>
                </a:lnTo>
                <a:lnTo>
                  <a:pt x="656" y="761"/>
                </a:lnTo>
                <a:lnTo>
                  <a:pt x="673" y="786"/>
                </a:lnTo>
                <a:lnTo>
                  <a:pt x="698" y="803"/>
                </a:lnTo>
                <a:lnTo>
                  <a:pt x="728" y="808"/>
                </a:lnTo>
                <a:lnTo>
                  <a:pt x="758" y="803"/>
                </a:lnTo>
                <a:lnTo>
                  <a:pt x="783" y="786"/>
                </a:lnTo>
                <a:lnTo>
                  <a:pt x="800" y="761"/>
                </a:lnTo>
                <a:lnTo>
                  <a:pt x="805" y="731"/>
                </a:lnTo>
                <a:lnTo>
                  <a:pt x="800" y="701"/>
                </a:lnTo>
                <a:lnTo>
                  <a:pt x="783" y="677"/>
                </a:lnTo>
                <a:lnTo>
                  <a:pt x="758" y="659"/>
                </a:lnTo>
                <a:lnTo>
                  <a:pt x="728" y="652"/>
                </a:lnTo>
                <a:close/>
                <a:moveTo>
                  <a:pt x="1054" y="560"/>
                </a:moveTo>
                <a:lnTo>
                  <a:pt x="1009" y="567"/>
                </a:lnTo>
                <a:lnTo>
                  <a:pt x="969" y="585"/>
                </a:lnTo>
                <a:lnTo>
                  <a:pt x="934" y="609"/>
                </a:lnTo>
                <a:lnTo>
                  <a:pt x="907" y="644"/>
                </a:lnTo>
                <a:lnTo>
                  <a:pt x="889" y="687"/>
                </a:lnTo>
                <a:lnTo>
                  <a:pt x="885" y="731"/>
                </a:lnTo>
                <a:lnTo>
                  <a:pt x="889" y="776"/>
                </a:lnTo>
                <a:lnTo>
                  <a:pt x="907" y="816"/>
                </a:lnTo>
                <a:lnTo>
                  <a:pt x="934" y="851"/>
                </a:lnTo>
                <a:lnTo>
                  <a:pt x="969" y="878"/>
                </a:lnTo>
                <a:lnTo>
                  <a:pt x="1009" y="895"/>
                </a:lnTo>
                <a:lnTo>
                  <a:pt x="1054" y="900"/>
                </a:lnTo>
                <a:lnTo>
                  <a:pt x="1098" y="895"/>
                </a:lnTo>
                <a:lnTo>
                  <a:pt x="1141" y="878"/>
                </a:lnTo>
                <a:lnTo>
                  <a:pt x="1173" y="851"/>
                </a:lnTo>
                <a:lnTo>
                  <a:pt x="1200" y="816"/>
                </a:lnTo>
                <a:lnTo>
                  <a:pt x="1218" y="776"/>
                </a:lnTo>
                <a:lnTo>
                  <a:pt x="1223" y="731"/>
                </a:lnTo>
                <a:lnTo>
                  <a:pt x="1218" y="687"/>
                </a:lnTo>
                <a:lnTo>
                  <a:pt x="1200" y="644"/>
                </a:lnTo>
                <a:lnTo>
                  <a:pt x="1173" y="609"/>
                </a:lnTo>
                <a:lnTo>
                  <a:pt x="1141" y="585"/>
                </a:lnTo>
                <a:lnTo>
                  <a:pt x="1098" y="567"/>
                </a:lnTo>
                <a:lnTo>
                  <a:pt x="1054" y="560"/>
                </a:lnTo>
                <a:close/>
                <a:moveTo>
                  <a:pt x="402" y="560"/>
                </a:moveTo>
                <a:lnTo>
                  <a:pt x="358" y="567"/>
                </a:lnTo>
                <a:lnTo>
                  <a:pt x="315" y="585"/>
                </a:lnTo>
                <a:lnTo>
                  <a:pt x="283" y="609"/>
                </a:lnTo>
                <a:lnTo>
                  <a:pt x="256" y="644"/>
                </a:lnTo>
                <a:lnTo>
                  <a:pt x="238" y="687"/>
                </a:lnTo>
                <a:lnTo>
                  <a:pt x="233" y="731"/>
                </a:lnTo>
                <a:lnTo>
                  <a:pt x="238" y="776"/>
                </a:lnTo>
                <a:lnTo>
                  <a:pt x="256" y="816"/>
                </a:lnTo>
                <a:lnTo>
                  <a:pt x="283" y="851"/>
                </a:lnTo>
                <a:lnTo>
                  <a:pt x="315" y="878"/>
                </a:lnTo>
                <a:lnTo>
                  <a:pt x="358" y="895"/>
                </a:lnTo>
                <a:lnTo>
                  <a:pt x="402" y="900"/>
                </a:lnTo>
                <a:lnTo>
                  <a:pt x="447" y="895"/>
                </a:lnTo>
                <a:lnTo>
                  <a:pt x="487" y="878"/>
                </a:lnTo>
                <a:lnTo>
                  <a:pt x="522" y="851"/>
                </a:lnTo>
                <a:lnTo>
                  <a:pt x="549" y="816"/>
                </a:lnTo>
                <a:lnTo>
                  <a:pt x="566" y="776"/>
                </a:lnTo>
                <a:lnTo>
                  <a:pt x="571" y="731"/>
                </a:lnTo>
                <a:lnTo>
                  <a:pt x="566" y="687"/>
                </a:lnTo>
                <a:lnTo>
                  <a:pt x="549" y="644"/>
                </a:lnTo>
                <a:lnTo>
                  <a:pt x="522" y="609"/>
                </a:lnTo>
                <a:lnTo>
                  <a:pt x="487" y="585"/>
                </a:lnTo>
                <a:lnTo>
                  <a:pt x="447" y="567"/>
                </a:lnTo>
                <a:lnTo>
                  <a:pt x="402" y="560"/>
                </a:lnTo>
                <a:close/>
                <a:moveTo>
                  <a:pt x="728" y="234"/>
                </a:moveTo>
                <a:lnTo>
                  <a:pt x="683" y="241"/>
                </a:lnTo>
                <a:lnTo>
                  <a:pt x="641" y="259"/>
                </a:lnTo>
                <a:lnTo>
                  <a:pt x="609" y="284"/>
                </a:lnTo>
                <a:lnTo>
                  <a:pt x="581" y="319"/>
                </a:lnTo>
                <a:lnTo>
                  <a:pt x="564" y="361"/>
                </a:lnTo>
                <a:lnTo>
                  <a:pt x="559" y="406"/>
                </a:lnTo>
                <a:lnTo>
                  <a:pt x="564" y="450"/>
                </a:lnTo>
                <a:lnTo>
                  <a:pt x="581" y="490"/>
                </a:lnTo>
                <a:lnTo>
                  <a:pt x="609" y="525"/>
                </a:lnTo>
                <a:lnTo>
                  <a:pt x="641" y="552"/>
                </a:lnTo>
                <a:lnTo>
                  <a:pt x="683" y="570"/>
                </a:lnTo>
                <a:lnTo>
                  <a:pt x="728" y="575"/>
                </a:lnTo>
                <a:lnTo>
                  <a:pt x="773" y="570"/>
                </a:lnTo>
                <a:lnTo>
                  <a:pt x="812" y="552"/>
                </a:lnTo>
                <a:lnTo>
                  <a:pt x="847" y="525"/>
                </a:lnTo>
                <a:lnTo>
                  <a:pt x="875" y="490"/>
                </a:lnTo>
                <a:lnTo>
                  <a:pt x="892" y="450"/>
                </a:lnTo>
                <a:lnTo>
                  <a:pt x="897" y="406"/>
                </a:lnTo>
                <a:lnTo>
                  <a:pt x="892" y="361"/>
                </a:lnTo>
                <a:lnTo>
                  <a:pt x="875" y="319"/>
                </a:lnTo>
                <a:lnTo>
                  <a:pt x="847" y="284"/>
                </a:lnTo>
                <a:lnTo>
                  <a:pt x="812" y="259"/>
                </a:lnTo>
                <a:lnTo>
                  <a:pt x="773" y="241"/>
                </a:lnTo>
                <a:lnTo>
                  <a:pt x="728" y="234"/>
                </a:lnTo>
                <a:close/>
                <a:moveTo>
                  <a:pt x="728" y="0"/>
                </a:moveTo>
                <a:lnTo>
                  <a:pt x="825" y="8"/>
                </a:lnTo>
                <a:lnTo>
                  <a:pt x="837" y="87"/>
                </a:lnTo>
                <a:lnTo>
                  <a:pt x="877" y="97"/>
                </a:lnTo>
                <a:lnTo>
                  <a:pt x="917" y="25"/>
                </a:lnTo>
                <a:lnTo>
                  <a:pt x="989" y="50"/>
                </a:lnTo>
                <a:lnTo>
                  <a:pt x="1056" y="80"/>
                </a:lnTo>
                <a:lnTo>
                  <a:pt x="1041" y="159"/>
                </a:lnTo>
                <a:lnTo>
                  <a:pt x="1073" y="179"/>
                </a:lnTo>
                <a:lnTo>
                  <a:pt x="1136" y="127"/>
                </a:lnTo>
                <a:lnTo>
                  <a:pt x="1195" y="172"/>
                </a:lnTo>
                <a:lnTo>
                  <a:pt x="1250" y="222"/>
                </a:lnTo>
                <a:lnTo>
                  <a:pt x="1210" y="294"/>
                </a:lnTo>
                <a:lnTo>
                  <a:pt x="1235" y="321"/>
                </a:lnTo>
                <a:lnTo>
                  <a:pt x="1310" y="291"/>
                </a:lnTo>
                <a:lnTo>
                  <a:pt x="1352" y="353"/>
                </a:lnTo>
                <a:lnTo>
                  <a:pt x="1389" y="420"/>
                </a:lnTo>
                <a:lnTo>
                  <a:pt x="1327" y="475"/>
                </a:lnTo>
                <a:lnTo>
                  <a:pt x="1339" y="508"/>
                </a:lnTo>
                <a:lnTo>
                  <a:pt x="1421" y="503"/>
                </a:lnTo>
                <a:lnTo>
                  <a:pt x="1441" y="577"/>
                </a:lnTo>
                <a:lnTo>
                  <a:pt x="1454" y="652"/>
                </a:lnTo>
                <a:lnTo>
                  <a:pt x="1377" y="684"/>
                </a:lnTo>
                <a:lnTo>
                  <a:pt x="1379" y="719"/>
                </a:lnTo>
                <a:lnTo>
                  <a:pt x="1456" y="741"/>
                </a:lnTo>
                <a:lnTo>
                  <a:pt x="1451" y="818"/>
                </a:lnTo>
                <a:lnTo>
                  <a:pt x="1439" y="893"/>
                </a:lnTo>
                <a:lnTo>
                  <a:pt x="1359" y="895"/>
                </a:lnTo>
                <a:lnTo>
                  <a:pt x="1349" y="930"/>
                </a:lnTo>
                <a:lnTo>
                  <a:pt x="1416" y="975"/>
                </a:lnTo>
                <a:lnTo>
                  <a:pt x="1387" y="1047"/>
                </a:lnTo>
                <a:lnTo>
                  <a:pt x="1349" y="1114"/>
                </a:lnTo>
                <a:lnTo>
                  <a:pt x="1272" y="1092"/>
                </a:lnTo>
                <a:lnTo>
                  <a:pt x="1252" y="1119"/>
                </a:lnTo>
                <a:lnTo>
                  <a:pt x="1300" y="1184"/>
                </a:lnTo>
                <a:lnTo>
                  <a:pt x="1250" y="1241"/>
                </a:lnTo>
                <a:lnTo>
                  <a:pt x="1193" y="1293"/>
                </a:lnTo>
                <a:lnTo>
                  <a:pt x="1126" y="1246"/>
                </a:lnTo>
                <a:lnTo>
                  <a:pt x="1098" y="1266"/>
                </a:lnTo>
                <a:lnTo>
                  <a:pt x="1123" y="1343"/>
                </a:lnTo>
                <a:lnTo>
                  <a:pt x="1058" y="1383"/>
                </a:lnTo>
                <a:lnTo>
                  <a:pt x="986" y="1413"/>
                </a:lnTo>
                <a:lnTo>
                  <a:pt x="939" y="1348"/>
                </a:lnTo>
                <a:lnTo>
                  <a:pt x="907" y="1358"/>
                </a:lnTo>
                <a:lnTo>
                  <a:pt x="907" y="1440"/>
                </a:lnTo>
                <a:lnTo>
                  <a:pt x="830" y="1452"/>
                </a:lnTo>
                <a:lnTo>
                  <a:pt x="753" y="1460"/>
                </a:lnTo>
                <a:lnTo>
                  <a:pt x="730" y="1383"/>
                </a:lnTo>
                <a:lnTo>
                  <a:pt x="728" y="1383"/>
                </a:lnTo>
                <a:lnTo>
                  <a:pt x="696" y="1383"/>
                </a:lnTo>
                <a:lnTo>
                  <a:pt x="668" y="1457"/>
                </a:lnTo>
                <a:lnTo>
                  <a:pt x="591" y="1447"/>
                </a:lnTo>
                <a:lnTo>
                  <a:pt x="517" y="1430"/>
                </a:lnTo>
                <a:lnTo>
                  <a:pt x="519" y="1348"/>
                </a:lnTo>
                <a:lnTo>
                  <a:pt x="487" y="1338"/>
                </a:lnTo>
                <a:lnTo>
                  <a:pt x="437" y="1400"/>
                </a:lnTo>
                <a:lnTo>
                  <a:pt x="368" y="1365"/>
                </a:lnTo>
                <a:lnTo>
                  <a:pt x="303" y="1326"/>
                </a:lnTo>
                <a:lnTo>
                  <a:pt x="333" y="1249"/>
                </a:lnTo>
                <a:lnTo>
                  <a:pt x="305" y="1226"/>
                </a:lnTo>
                <a:lnTo>
                  <a:pt x="236" y="1268"/>
                </a:lnTo>
                <a:lnTo>
                  <a:pt x="181" y="1216"/>
                </a:lnTo>
                <a:lnTo>
                  <a:pt x="134" y="1157"/>
                </a:lnTo>
                <a:lnTo>
                  <a:pt x="186" y="1094"/>
                </a:lnTo>
                <a:lnTo>
                  <a:pt x="166" y="1062"/>
                </a:lnTo>
                <a:lnTo>
                  <a:pt x="87" y="1079"/>
                </a:lnTo>
                <a:lnTo>
                  <a:pt x="54" y="1012"/>
                </a:lnTo>
                <a:lnTo>
                  <a:pt x="30" y="940"/>
                </a:lnTo>
                <a:lnTo>
                  <a:pt x="99" y="898"/>
                </a:lnTo>
                <a:lnTo>
                  <a:pt x="89" y="861"/>
                </a:lnTo>
                <a:lnTo>
                  <a:pt x="10" y="853"/>
                </a:lnTo>
                <a:lnTo>
                  <a:pt x="2" y="793"/>
                </a:lnTo>
                <a:lnTo>
                  <a:pt x="0" y="731"/>
                </a:lnTo>
                <a:lnTo>
                  <a:pt x="0" y="701"/>
                </a:lnTo>
                <a:lnTo>
                  <a:pt x="79" y="684"/>
                </a:lnTo>
                <a:lnTo>
                  <a:pt x="82" y="644"/>
                </a:lnTo>
                <a:lnTo>
                  <a:pt x="10" y="612"/>
                </a:lnTo>
                <a:lnTo>
                  <a:pt x="25" y="537"/>
                </a:lnTo>
                <a:lnTo>
                  <a:pt x="49" y="465"/>
                </a:lnTo>
                <a:lnTo>
                  <a:pt x="129" y="475"/>
                </a:lnTo>
                <a:lnTo>
                  <a:pt x="146" y="438"/>
                </a:lnTo>
                <a:lnTo>
                  <a:pt x="87" y="381"/>
                </a:lnTo>
                <a:lnTo>
                  <a:pt x="126" y="319"/>
                </a:lnTo>
                <a:lnTo>
                  <a:pt x="171" y="259"/>
                </a:lnTo>
                <a:lnTo>
                  <a:pt x="246" y="294"/>
                </a:lnTo>
                <a:lnTo>
                  <a:pt x="273" y="264"/>
                </a:lnTo>
                <a:lnTo>
                  <a:pt x="236" y="192"/>
                </a:lnTo>
                <a:lnTo>
                  <a:pt x="295" y="144"/>
                </a:lnTo>
                <a:lnTo>
                  <a:pt x="358" y="102"/>
                </a:lnTo>
                <a:lnTo>
                  <a:pt x="415" y="159"/>
                </a:lnTo>
                <a:lnTo>
                  <a:pt x="452" y="140"/>
                </a:lnTo>
                <a:lnTo>
                  <a:pt x="440" y="60"/>
                </a:lnTo>
                <a:lnTo>
                  <a:pt x="509" y="35"/>
                </a:lnTo>
                <a:lnTo>
                  <a:pt x="584" y="15"/>
                </a:lnTo>
                <a:lnTo>
                  <a:pt x="621" y="87"/>
                </a:lnTo>
                <a:lnTo>
                  <a:pt x="661" y="82"/>
                </a:lnTo>
                <a:lnTo>
                  <a:pt x="676" y="3"/>
                </a:lnTo>
                <a:lnTo>
                  <a:pt x="7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921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dkEdge">
            <a:bevelT w="0" h="0" prst="relaxedInset"/>
            <a:bevelB w="0" h="0" prst="softRound"/>
            <a:extrusionClr>
              <a:srgbClr val="00B0F0"/>
            </a:extrusionClr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2" tIns="18402" rIns="36842" bIns="18402" rtlCol="0" anchor="ctr"/>
          <a:lstStyle/>
          <a:p>
            <a:pPr algn="ctr"/>
            <a:endParaRPr lang="es-SV" sz="858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11" name="Freeform 15433"/>
          <p:cNvSpPr>
            <a:spLocks noChangeAspect="1" noEditPoints="1"/>
          </p:cNvSpPr>
          <p:nvPr/>
        </p:nvSpPr>
        <p:spPr bwMode="auto">
          <a:xfrm>
            <a:off x="3003835" y="1779333"/>
            <a:ext cx="794891" cy="1057871"/>
          </a:xfrm>
          <a:custGeom>
            <a:avLst/>
            <a:gdLst>
              <a:gd name="T0" fmla="*/ 567 w 1099"/>
              <a:gd name="T1" fmla="*/ 699 h 1097"/>
              <a:gd name="T2" fmla="*/ 721 w 1099"/>
              <a:gd name="T3" fmla="*/ 950 h 1097"/>
              <a:gd name="T4" fmla="*/ 646 w 1099"/>
              <a:gd name="T5" fmla="*/ 667 h 1097"/>
              <a:gd name="T6" fmla="*/ 311 w 1099"/>
              <a:gd name="T7" fmla="*/ 916 h 1097"/>
              <a:gd name="T8" fmla="*/ 532 w 1099"/>
              <a:gd name="T9" fmla="*/ 985 h 1097"/>
              <a:gd name="T10" fmla="*/ 452 w 1099"/>
              <a:gd name="T11" fmla="*/ 667 h 1097"/>
              <a:gd name="T12" fmla="*/ 669 w 1099"/>
              <a:gd name="T13" fmla="*/ 642 h 1097"/>
              <a:gd name="T14" fmla="*/ 954 w 1099"/>
              <a:gd name="T15" fmla="*/ 717 h 1097"/>
              <a:gd name="T16" fmla="*/ 701 w 1099"/>
              <a:gd name="T17" fmla="*/ 562 h 1097"/>
              <a:gd name="T18" fmla="*/ 147 w 1099"/>
              <a:gd name="T19" fmla="*/ 717 h 1097"/>
              <a:gd name="T20" fmla="*/ 430 w 1099"/>
              <a:gd name="T21" fmla="*/ 642 h 1097"/>
              <a:gd name="T22" fmla="*/ 112 w 1099"/>
              <a:gd name="T23" fmla="*/ 562 h 1097"/>
              <a:gd name="T24" fmla="*/ 495 w 1099"/>
              <a:gd name="T25" fmla="*/ 493 h 1097"/>
              <a:gd name="T26" fmla="*/ 477 w 1099"/>
              <a:gd name="T27" fmla="*/ 577 h 1097"/>
              <a:gd name="T28" fmla="*/ 549 w 1099"/>
              <a:gd name="T29" fmla="*/ 627 h 1097"/>
              <a:gd name="T30" fmla="*/ 621 w 1099"/>
              <a:gd name="T31" fmla="*/ 577 h 1097"/>
              <a:gd name="T32" fmla="*/ 604 w 1099"/>
              <a:gd name="T33" fmla="*/ 493 h 1097"/>
              <a:gd name="T34" fmla="*/ 870 w 1099"/>
              <a:gd name="T35" fmla="*/ 249 h 1097"/>
              <a:gd name="T36" fmla="*/ 701 w 1099"/>
              <a:gd name="T37" fmla="*/ 530 h 1097"/>
              <a:gd name="T38" fmla="*/ 952 w 1099"/>
              <a:gd name="T39" fmla="*/ 376 h 1097"/>
              <a:gd name="T40" fmla="*/ 229 w 1099"/>
              <a:gd name="T41" fmla="*/ 249 h 1097"/>
              <a:gd name="T42" fmla="*/ 122 w 1099"/>
              <a:gd name="T43" fmla="*/ 451 h 1097"/>
              <a:gd name="T44" fmla="*/ 410 w 1099"/>
              <a:gd name="T45" fmla="*/ 488 h 1097"/>
              <a:gd name="T46" fmla="*/ 567 w 1099"/>
              <a:gd name="T47" fmla="*/ 110 h 1097"/>
              <a:gd name="T48" fmla="*/ 644 w 1099"/>
              <a:gd name="T49" fmla="*/ 428 h 1097"/>
              <a:gd name="T50" fmla="*/ 718 w 1099"/>
              <a:gd name="T51" fmla="*/ 145 h 1097"/>
              <a:gd name="T52" fmla="*/ 532 w 1099"/>
              <a:gd name="T53" fmla="*/ 110 h 1097"/>
              <a:gd name="T54" fmla="*/ 313 w 1099"/>
              <a:gd name="T55" fmla="*/ 179 h 1097"/>
              <a:gd name="T56" fmla="*/ 492 w 1099"/>
              <a:gd name="T57" fmla="*/ 408 h 1097"/>
              <a:gd name="T58" fmla="*/ 549 w 1099"/>
              <a:gd name="T59" fmla="*/ 0 h 1097"/>
              <a:gd name="T60" fmla="*/ 661 w 1099"/>
              <a:gd name="T61" fmla="*/ 70 h 1097"/>
              <a:gd name="T62" fmla="*/ 798 w 1099"/>
              <a:gd name="T63" fmla="*/ 58 h 1097"/>
              <a:gd name="T64" fmla="*/ 857 w 1099"/>
              <a:gd name="T65" fmla="*/ 92 h 1097"/>
              <a:gd name="T66" fmla="*/ 912 w 1099"/>
              <a:gd name="T67" fmla="*/ 219 h 1097"/>
              <a:gd name="T68" fmla="*/ 1019 w 1099"/>
              <a:gd name="T69" fmla="*/ 264 h 1097"/>
              <a:gd name="T70" fmla="*/ 1012 w 1099"/>
              <a:gd name="T71" fmla="*/ 381 h 1097"/>
              <a:gd name="T72" fmla="*/ 1096 w 1099"/>
              <a:gd name="T73" fmla="*/ 490 h 1097"/>
              <a:gd name="T74" fmla="*/ 1099 w 1099"/>
              <a:gd name="T75" fmla="*/ 555 h 1097"/>
              <a:gd name="T76" fmla="*/ 1024 w 1099"/>
              <a:gd name="T77" fmla="*/ 672 h 1097"/>
              <a:gd name="T78" fmla="*/ 1044 w 1099"/>
              <a:gd name="T79" fmla="*/ 786 h 1097"/>
              <a:gd name="T80" fmla="*/ 944 w 1099"/>
              <a:gd name="T81" fmla="*/ 841 h 1097"/>
              <a:gd name="T82" fmla="*/ 900 w 1099"/>
              <a:gd name="T83" fmla="*/ 970 h 1097"/>
              <a:gd name="T84" fmla="*/ 848 w 1099"/>
              <a:gd name="T85" fmla="*/ 1010 h 1097"/>
              <a:gd name="T86" fmla="*/ 708 w 1099"/>
              <a:gd name="T87" fmla="*/ 1012 h 1097"/>
              <a:gd name="T88" fmla="*/ 626 w 1099"/>
              <a:gd name="T89" fmla="*/ 1092 h 1097"/>
              <a:gd name="T90" fmla="*/ 549 w 1099"/>
              <a:gd name="T91" fmla="*/ 1040 h 1097"/>
              <a:gd name="T92" fmla="*/ 447 w 1099"/>
              <a:gd name="T93" fmla="*/ 1087 h 1097"/>
              <a:gd name="T94" fmla="*/ 368 w 1099"/>
              <a:gd name="T95" fmla="*/ 1005 h 1097"/>
              <a:gd name="T96" fmla="*/ 231 w 1099"/>
              <a:gd name="T97" fmla="*/ 995 h 1097"/>
              <a:gd name="T98" fmla="*/ 179 w 1099"/>
              <a:gd name="T99" fmla="*/ 953 h 1097"/>
              <a:gd name="T100" fmla="*/ 142 w 1099"/>
              <a:gd name="T101" fmla="*/ 821 h 1097"/>
              <a:gd name="T102" fmla="*/ 42 w 1099"/>
              <a:gd name="T103" fmla="*/ 759 h 1097"/>
              <a:gd name="T104" fmla="*/ 70 w 1099"/>
              <a:gd name="T105" fmla="*/ 647 h 1097"/>
              <a:gd name="T106" fmla="*/ 2 w 1099"/>
              <a:gd name="T107" fmla="*/ 525 h 1097"/>
              <a:gd name="T108" fmla="*/ 7 w 1099"/>
              <a:gd name="T109" fmla="*/ 458 h 1097"/>
              <a:gd name="T110" fmla="*/ 99 w 1099"/>
              <a:gd name="T111" fmla="*/ 356 h 1097"/>
              <a:gd name="T112" fmla="*/ 97 w 1099"/>
              <a:gd name="T113" fmla="*/ 237 h 1097"/>
              <a:gd name="T114" fmla="*/ 209 w 1099"/>
              <a:gd name="T115" fmla="*/ 197 h 1097"/>
              <a:gd name="T116" fmla="*/ 271 w 1099"/>
              <a:gd name="T117" fmla="*/ 75 h 1097"/>
              <a:gd name="T118" fmla="*/ 333 w 1099"/>
              <a:gd name="T119" fmla="*/ 43 h 1097"/>
              <a:gd name="T120" fmla="*/ 467 w 1099"/>
              <a:gd name="T121" fmla="*/ 65 h 1097"/>
              <a:gd name="T122" fmla="*/ 549 w 1099"/>
              <a:gd name="T123" fmla="*/ 0 h 1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99" h="1097">
                <a:moveTo>
                  <a:pt x="646" y="667"/>
                </a:moveTo>
                <a:lnTo>
                  <a:pt x="609" y="689"/>
                </a:lnTo>
                <a:lnTo>
                  <a:pt x="567" y="699"/>
                </a:lnTo>
                <a:lnTo>
                  <a:pt x="567" y="985"/>
                </a:lnTo>
                <a:lnTo>
                  <a:pt x="646" y="975"/>
                </a:lnTo>
                <a:lnTo>
                  <a:pt x="721" y="950"/>
                </a:lnTo>
                <a:lnTo>
                  <a:pt x="788" y="916"/>
                </a:lnTo>
                <a:lnTo>
                  <a:pt x="848" y="868"/>
                </a:lnTo>
                <a:lnTo>
                  <a:pt x="646" y="667"/>
                </a:lnTo>
                <a:close/>
                <a:moveTo>
                  <a:pt x="452" y="667"/>
                </a:moveTo>
                <a:lnTo>
                  <a:pt x="251" y="868"/>
                </a:lnTo>
                <a:lnTo>
                  <a:pt x="311" y="916"/>
                </a:lnTo>
                <a:lnTo>
                  <a:pt x="380" y="950"/>
                </a:lnTo>
                <a:lnTo>
                  <a:pt x="452" y="975"/>
                </a:lnTo>
                <a:lnTo>
                  <a:pt x="532" y="985"/>
                </a:lnTo>
                <a:lnTo>
                  <a:pt x="532" y="699"/>
                </a:lnTo>
                <a:lnTo>
                  <a:pt x="490" y="689"/>
                </a:lnTo>
                <a:lnTo>
                  <a:pt x="452" y="667"/>
                </a:lnTo>
                <a:close/>
                <a:moveTo>
                  <a:pt x="701" y="562"/>
                </a:moveTo>
                <a:lnTo>
                  <a:pt x="691" y="605"/>
                </a:lnTo>
                <a:lnTo>
                  <a:pt x="669" y="642"/>
                </a:lnTo>
                <a:lnTo>
                  <a:pt x="872" y="843"/>
                </a:lnTo>
                <a:lnTo>
                  <a:pt x="917" y="784"/>
                </a:lnTo>
                <a:lnTo>
                  <a:pt x="954" y="717"/>
                </a:lnTo>
                <a:lnTo>
                  <a:pt x="977" y="642"/>
                </a:lnTo>
                <a:lnTo>
                  <a:pt x="987" y="562"/>
                </a:lnTo>
                <a:lnTo>
                  <a:pt x="701" y="562"/>
                </a:lnTo>
                <a:close/>
                <a:moveTo>
                  <a:pt x="112" y="562"/>
                </a:moveTo>
                <a:lnTo>
                  <a:pt x="122" y="642"/>
                </a:lnTo>
                <a:lnTo>
                  <a:pt x="147" y="717"/>
                </a:lnTo>
                <a:lnTo>
                  <a:pt x="181" y="784"/>
                </a:lnTo>
                <a:lnTo>
                  <a:pt x="229" y="843"/>
                </a:lnTo>
                <a:lnTo>
                  <a:pt x="430" y="642"/>
                </a:lnTo>
                <a:lnTo>
                  <a:pt x="408" y="605"/>
                </a:lnTo>
                <a:lnTo>
                  <a:pt x="398" y="562"/>
                </a:lnTo>
                <a:lnTo>
                  <a:pt x="112" y="562"/>
                </a:lnTo>
                <a:close/>
                <a:moveTo>
                  <a:pt x="549" y="470"/>
                </a:moveTo>
                <a:lnTo>
                  <a:pt x="519" y="475"/>
                </a:lnTo>
                <a:lnTo>
                  <a:pt x="495" y="493"/>
                </a:lnTo>
                <a:lnTo>
                  <a:pt x="477" y="518"/>
                </a:lnTo>
                <a:lnTo>
                  <a:pt x="472" y="547"/>
                </a:lnTo>
                <a:lnTo>
                  <a:pt x="477" y="577"/>
                </a:lnTo>
                <a:lnTo>
                  <a:pt x="495" y="602"/>
                </a:lnTo>
                <a:lnTo>
                  <a:pt x="519" y="620"/>
                </a:lnTo>
                <a:lnTo>
                  <a:pt x="549" y="627"/>
                </a:lnTo>
                <a:lnTo>
                  <a:pt x="579" y="620"/>
                </a:lnTo>
                <a:lnTo>
                  <a:pt x="604" y="602"/>
                </a:lnTo>
                <a:lnTo>
                  <a:pt x="621" y="577"/>
                </a:lnTo>
                <a:lnTo>
                  <a:pt x="626" y="547"/>
                </a:lnTo>
                <a:lnTo>
                  <a:pt x="621" y="518"/>
                </a:lnTo>
                <a:lnTo>
                  <a:pt x="604" y="493"/>
                </a:lnTo>
                <a:lnTo>
                  <a:pt x="579" y="475"/>
                </a:lnTo>
                <a:lnTo>
                  <a:pt x="549" y="470"/>
                </a:lnTo>
                <a:close/>
                <a:moveTo>
                  <a:pt x="870" y="249"/>
                </a:moveTo>
                <a:lnTo>
                  <a:pt x="669" y="453"/>
                </a:lnTo>
                <a:lnTo>
                  <a:pt x="688" y="488"/>
                </a:lnTo>
                <a:lnTo>
                  <a:pt x="701" y="530"/>
                </a:lnTo>
                <a:lnTo>
                  <a:pt x="987" y="530"/>
                </a:lnTo>
                <a:lnTo>
                  <a:pt x="977" y="451"/>
                </a:lnTo>
                <a:lnTo>
                  <a:pt x="952" y="376"/>
                </a:lnTo>
                <a:lnTo>
                  <a:pt x="917" y="309"/>
                </a:lnTo>
                <a:lnTo>
                  <a:pt x="870" y="249"/>
                </a:lnTo>
                <a:close/>
                <a:moveTo>
                  <a:pt x="229" y="249"/>
                </a:moveTo>
                <a:lnTo>
                  <a:pt x="184" y="309"/>
                </a:lnTo>
                <a:lnTo>
                  <a:pt x="147" y="376"/>
                </a:lnTo>
                <a:lnTo>
                  <a:pt x="122" y="451"/>
                </a:lnTo>
                <a:lnTo>
                  <a:pt x="112" y="530"/>
                </a:lnTo>
                <a:lnTo>
                  <a:pt x="398" y="530"/>
                </a:lnTo>
                <a:lnTo>
                  <a:pt x="410" y="488"/>
                </a:lnTo>
                <a:lnTo>
                  <a:pt x="432" y="453"/>
                </a:lnTo>
                <a:lnTo>
                  <a:pt x="229" y="249"/>
                </a:lnTo>
                <a:close/>
                <a:moveTo>
                  <a:pt x="567" y="110"/>
                </a:moveTo>
                <a:lnTo>
                  <a:pt x="567" y="396"/>
                </a:lnTo>
                <a:lnTo>
                  <a:pt x="606" y="408"/>
                </a:lnTo>
                <a:lnTo>
                  <a:pt x="644" y="428"/>
                </a:lnTo>
                <a:lnTo>
                  <a:pt x="845" y="227"/>
                </a:lnTo>
                <a:lnTo>
                  <a:pt x="785" y="179"/>
                </a:lnTo>
                <a:lnTo>
                  <a:pt x="718" y="145"/>
                </a:lnTo>
                <a:lnTo>
                  <a:pt x="646" y="120"/>
                </a:lnTo>
                <a:lnTo>
                  <a:pt x="567" y="110"/>
                </a:lnTo>
                <a:close/>
                <a:moveTo>
                  <a:pt x="532" y="110"/>
                </a:moveTo>
                <a:lnTo>
                  <a:pt x="455" y="120"/>
                </a:lnTo>
                <a:lnTo>
                  <a:pt x="380" y="145"/>
                </a:lnTo>
                <a:lnTo>
                  <a:pt x="313" y="179"/>
                </a:lnTo>
                <a:lnTo>
                  <a:pt x="254" y="227"/>
                </a:lnTo>
                <a:lnTo>
                  <a:pt x="455" y="428"/>
                </a:lnTo>
                <a:lnTo>
                  <a:pt x="492" y="408"/>
                </a:lnTo>
                <a:lnTo>
                  <a:pt x="532" y="396"/>
                </a:lnTo>
                <a:lnTo>
                  <a:pt x="532" y="110"/>
                </a:lnTo>
                <a:close/>
                <a:moveTo>
                  <a:pt x="549" y="0"/>
                </a:moveTo>
                <a:lnTo>
                  <a:pt x="624" y="3"/>
                </a:lnTo>
                <a:lnTo>
                  <a:pt x="631" y="65"/>
                </a:lnTo>
                <a:lnTo>
                  <a:pt x="661" y="70"/>
                </a:lnTo>
                <a:lnTo>
                  <a:pt x="691" y="18"/>
                </a:lnTo>
                <a:lnTo>
                  <a:pt x="746" y="35"/>
                </a:lnTo>
                <a:lnTo>
                  <a:pt x="798" y="58"/>
                </a:lnTo>
                <a:lnTo>
                  <a:pt x="785" y="117"/>
                </a:lnTo>
                <a:lnTo>
                  <a:pt x="810" y="132"/>
                </a:lnTo>
                <a:lnTo>
                  <a:pt x="857" y="92"/>
                </a:lnTo>
                <a:lnTo>
                  <a:pt x="902" y="127"/>
                </a:lnTo>
                <a:lnTo>
                  <a:pt x="944" y="165"/>
                </a:lnTo>
                <a:lnTo>
                  <a:pt x="912" y="219"/>
                </a:lnTo>
                <a:lnTo>
                  <a:pt x="932" y="242"/>
                </a:lnTo>
                <a:lnTo>
                  <a:pt x="987" y="217"/>
                </a:lnTo>
                <a:lnTo>
                  <a:pt x="1019" y="264"/>
                </a:lnTo>
                <a:lnTo>
                  <a:pt x="1046" y="314"/>
                </a:lnTo>
                <a:lnTo>
                  <a:pt x="999" y="356"/>
                </a:lnTo>
                <a:lnTo>
                  <a:pt x="1012" y="381"/>
                </a:lnTo>
                <a:lnTo>
                  <a:pt x="1071" y="376"/>
                </a:lnTo>
                <a:lnTo>
                  <a:pt x="1086" y="433"/>
                </a:lnTo>
                <a:lnTo>
                  <a:pt x="1096" y="490"/>
                </a:lnTo>
                <a:lnTo>
                  <a:pt x="1039" y="513"/>
                </a:lnTo>
                <a:lnTo>
                  <a:pt x="1039" y="538"/>
                </a:lnTo>
                <a:lnTo>
                  <a:pt x="1099" y="555"/>
                </a:lnTo>
                <a:lnTo>
                  <a:pt x="1094" y="612"/>
                </a:lnTo>
                <a:lnTo>
                  <a:pt x="1086" y="669"/>
                </a:lnTo>
                <a:lnTo>
                  <a:pt x="1024" y="672"/>
                </a:lnTo>
                <a:lnTo>
                  <a:pt x="1017" y="697"/>
                </a:lnTo>
                <a:lnTo>
                  <a:pt x="1066" y="732"/>
                </a:lnTo>
                <a:lnTo>
                  <a:pt x="1044" y="786"/>
                </a:lnTo>
                <a:lnTo>
                  <a:pt x="1017" y="836"/>
                </a:lnTo>
                <a:lnTo>
                  <a:pt x="959" y="819"/>
                </a:lnTo>
                <a:lnTo>
                  <a:pt x="944" y="841"/>
                </a:lnTo>
                <a:lnTo>
                  <a:pt x="979" y="888"/>
                </a:lnTo>
                <a:lnTo>
                  <a:pt x="942" y="933"/>
                </a:lnTo>
                <a:lnTo>
                  <a:pt x="900" y="970"/>
                </a:lnTo>
                <a:lnTo>
                  <a:pt x="850" y="935"/>
                </a:lnTo>
                <a:lnTo>
                  <a:pt x="830" y="950"/>
                </a:lnTo>
                <a:lnTo>
                  <a:pt x="848" y="1010"/>
                </a:lnTo>
                <a:lnTo>
                  <a:pt x="798" y="1037"/>
                </a:lnTo>
                <a:lnTo>
                  <a:pt x="746" y="1062"/>
                </a:lnTo>
                <a:lnTo>
                  <a:pt x="708" y="1012"/>
                </a:lnTo>
                <a:lnTo>
                  <a:pt x="686" y="1020"/>
                </a:lnTo>
                <a:lnTo>
                  <a:pt x="683" y="1080"/>
                </a:lnTo>
                <a:lnTo>
                  <a:pt x="626" y="1092"/>
                </a:lnTo>
                <a:lnTo>
                  <a:pt x="569" y="1097"/>
                </a:lnTo>
                <a:lnTo>
                  <a:pt x="552" y="1040"/>
                </a:lnTo>
                <a:lnTo>
                  <a:pt x="549" y="1040"/>
                </a:lnTo>
                <a:lnTo>
                  <a:pt x="527" y="1037"/>
                </a:lnTo>
                <a:lnTo>
                  <a:pt x="505" y="1095"/>
                </a:lnTo>
                <a:lnTo>
                  <a:pt x="447" y="1087"/>
                </a:lnTo>
                <a:lnTo>
                  <a:pt x="390" y="1075"/>
                </a:lnTo>
                <a:lnTo>
                  <a:pt x="393" y="1012"/>
                </a:lnTo>
                <a:lnTo>
                  <a:pt x="368" y="1005"/>
                </a:lnTo>
                <a:lnTo>
                  <a:pt x="331" y="1052"/>
                </a:lnTo>
                <a:lnTo>
                  <a:pt x="278" y="1025"/>
                </a:lnTo>
                <a:lnTo>
                  <a:pt x="231" y="995"/>
                </a:lnTo>
                <a:lnTo>
                  <a:pt x="251" y="938"/>
                </a:lnTo>
                <a:lnTo>
                  <a:pt x="231" y="920"/>
                </a:lnTo>
                <a:lnTo>
                  <a:pt x="179" y="953"/>
                </a:lnTo>
                <a:lnTo>
                  <a:pt x="139" y="913"/>
                </a:lnTo>
                <a:lnTo>
                  <a:pt x="102" y="868"/>
                </a:lnTo>
                <a:lnTo>
                  <a:pt x="142" y="821"/>
                </a:lnTo>
                <a:lnTo>
                  <a:pt x="127" y="796"/>
                </a:lnTo>
                <a:lnTo>
                  <a:pt x="67" y="811"/>
                </a:lnTo>
                <a:lnTo>
                  <a:pt x="42" y="759"/>
                </a:lnTo>
                <a:lnTo>
                  <a:pt x="25" y="707"/>
                </a:lnTo>
                <a:lnTo>
                  <a:pt x="75" y="674"/>
                </a:lnTo>
                <a:lnTo>
                  <a:pt x="70" y="647"/>
                </a:lnTo>
                <a:lnTo>
                  <a:pt x="7" y="639"/>
                </a:lnTo>
                <a:lnTo>
                  <a:pt x="0" y="547"/>
                </a:lnTo>
                <a:lnTo>
                  <a:pt x="2" y="525"/>
                </a:lnTo>
                <a:lnTo>
                  <a:pt x="60" y="513"/>
                </a:lnTo>
                <a:lnTo>
                  <a:pt x="65" y="483"/>
                </a:lnTo>
                <a:lnTo>
                  <a:pt x="7" y="458"/>
                </a:lnTo>
                <a:lnTo>
                  <a:pt x="20" y="401"/>
                </a:lnTo>
                <a:lnTo>
                  <a:pt x="37" y="349"/>
                </a:lnTo>
                <a:lnTo>
                  <a:pt x="99" y="356"/>
                </a:lnTo>
                <a:lnTo>
                  <a:pt x="112" y="329"/>
                </a:lnTo>
                <a:lnTo>
                  <a:pt x="67" y="286"/>
                </a:lnTo>
                <a:lnTo>
                  <a:pt x="97" y="237"/>
                </a:lnTo>
                <a:lnTo>
                  <a:pt x="132" y="192"/>
                </a:lnTo>
                <a:lnTo>
                  <a:pt x="186" y="219"/>
                </a:lnTo>
                <a:lnTo>
                  <a:pt x="209" y="197"/>
                </a:lnTo>
                <a:lnTo>
                  <a:pt x="181" y="142"/>
                </a:lnTo>
                <a:lnTo>
                  <a:pt x="224" y="107"/>
                </a:lnTo>
                <a:lnTo>
                  <a:pt x="271" y="75"/>
                </a:lnTo>
                <a:lnTo>
                  <a:pt x="313" y="117"/>
                </a:lnTo>
                <a:lnTo>
                  <a:pt x="343" y="105"/>
                </a:lnTo>
                <a:lnTo>
                  <a:pt x="333" y="43"/>
                </a:lnTo>
                <a:lnTo>
                  <a:pt x="385" y="25"/>
                </a:lnTo>
                <a:lnTo>
                  <a:pt x="440" y="10"/>
                </a:lnTo>
                <a:lnTo>
                  <a:pt x="467" y="65"/>
                </a:lnTo>
                <a:lnTo>
                  <a:pt x="500" y="60"/>
                </a:lnTo>
                <a:lnTo>
                  <a:pt x="510" y="0"/>
                </a:lnTo>
                <a:lnTo>
                  <a:pt x="5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921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dkEdge">
            <a:bevelT w="0" h="0" prst="relaxedInset"/>
            <a:bevelB w="0" h="0" prst="softRound"/>
            <a:extrusionClr>
              <a:srgbClr val="00B0F0"/>
            </a:extrusionClr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2" tIns="18402" rIns="36842" bIns="18402" rtlCol="0" anchor="ctr"/>
          <a:lstStyle/>
          <a:p>
            <a:pPr algn="ctr"/>
            <a:endParaRPr lang="es-SV" sz="858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12" name="Freeform 15449"/>
          <p:cNvSpPr>
            <a:spLocks noChangeAspect="1" noEditPoints="1"/>
          </p:cNvSpPr>
          <p:nvPr/>
        </p:nvSpPr>
        <p:spPr bwMode="auto">
          <a:xfrm>
            <a:off x="3990419" y="3040445"/>
            <a:ext cx="1119249" cy="1492256"/>
          </a:xfrm>
          <a:custGeom>
            <a:avLst/>
            <a:gdLst>
              <a:gd name="T0" fmla="*/ 458 w 1226"/>
              <a:gd name="T1" fmla="*/ 199 h 1226"/>
              <a:gd name="T2" fmla="*/ 274 w 1226"/>
              <a:gd name="T3" fmla="*/ 328 h 1226"/>
              <a:gd name="T4" fmla="*/ 177 w 1226"/>
              <a:gd name="T5" fmla="*/ 535 h 1226"/>
              <a:gd name="T6" fmla="*/ 197 w 1226"/>
              <a:gd name="T7" fmla="*/ 769 h 1226"/>
              <a:gd name="T8" fmla="*/ 328 w 1226"/>
              <a:gd name="T9" fmla="*/ 953 h 1226"/>
              <a:gd name="T10" fmla="*/ 532 w 1226"/>
              <a:gd name="T11" fmla="*/ 1050 h 1226"/>
              <a:gd name="T12" fmla="*/ 766 w 1226"/>
              <a:gd name="T13" fmla="*/ 1030 h 1226"/>
              <a:gd name="T14" fmla="*/ 950 w 1226"/>
              <a:gd name="T15" fmla="*/ 900 h 1226"/>
              <a:gd name="T16" fmla="*/ 1047 w 1226"/>
              <a:gd name="T17" fmla="*/ 694 h 1226"/>
              <a:gd name="T18" fmla="*/ 1027 w 1226"/>
              <a:gd name="T19" fmla="*/ 460 h 1226"/>
              <a:gd name="T20" fmla="*/ 898 w 1226"/>
              <a:gd name="T21" fmla="*/ 276 h 1226"/>
              <a:gd name="T22" fmla="*/ 691 w 1226"/>
              <a:gd name="T23" fmla="*/ 179 h 1226"/>
              <a:gd name="T24" fmla="*/ 681 w 1226"/>
              <a:gd name="T25" fmla="*/ 5 h 1226"/>
              <a:gd name="T26" fmla="*/ 781 w 1226"/>
              <a:gd name="T27" fmla="*/ 92 h 1226"/>
              <a:gd name="T28" fmla="*/ 932 w 1226"/>
              <a:gd name="T29" fmla="*/ 92 h 1226"/>
              <a:gd name="T30" fmla="*/ 994 w 1226"/>
              <a:gd name="T31" fmla="*/ 135 h 1226"/>
              <a:gd name="T32" fmla="*/ 1047 w 1226"/>
              <a:gd name="T33" fmla="*/ 281 h 1226"/>
              <a:gd name="T34" fmla="*/ 1161 w 1226"/>
              <a:gd name="T35" fmla="*/ 341 h 1226"/>
              <a:gd name="T36" fmla="*/ 1141 w 1226"/>
              <a:gd name="T37" fmla="*/ 470 h 1226"/>
              <a:gd name="T38" fmla="*/ 1226 w 1226"/>
              <a:gd name="T39" fmla="*/ 600 h 1226"/>
              <a:gd name="T40" fmla="*/ 1223 w 1226"/>
              <a:gd name="T41" fmla="*/ 674 h 1226"/>
              <a:gd name="T42" fmla="*/ 1129 w 1226"/>
              <a:gd name="T43" fmla="*/ 796 h 1226"/>
              <a:gd name="T44" fmla="*/ 1141 w 1226"/>
              <a:gd name="T45" fmla="*/ 925 h 1226"/>
              <a:gd name="T46" fmla="*/ 1022 w 1226"/>
              <a:gd name="T47" fmla="*/ 977 h 1226"/>
              <a:gd name="T48" fmla="*/ 962 w 1226"/>
              <a:gd name="T49" fmla="*/ 1119 h 1226"/>
              <a:gd name="T50" fmla="*/ 900 w 1226"/>
              <a:gd name="T51" fmla="*/ 1157 h 1226"/>
              <a:gd name="T52" fmla="*/ 743 w 1226"/>
              <a:gd name="T53" fmla="*/ 1144 h 1226"/>
              <a:gd name="T54" fmla="*/ 646 w 1226"/>
              <a:gd name="T55" fmla="*/ 1226 h 1226"/>
              <a:gd name="T56" fmla="*/ 540 w 1226"/>
              <a:gd name="T57" fmla="*/ 1157 h 1226"/>
              <a:gd name="T58" fmla="*/ 386 w 1226"/>
              <a:gd name="T59" fmla="*/ 1184 h 1226"/>
              <a:gd name="T60" fmla="*/ 368 w 1226"/>
              <a:gd name="T61" fmla="*/ 1104 h 1226"/>
              <a:gd name="T62" fmla="*/ 214 w 1226"/>
              <a:gd name="T63" fmla="*/ 1079 h 1226"/>
              <a:gd name="T64" fmla="*/ 162 w 1226"/>
              <a:gd name="T65" fmla="*/ 1030 h 1226"/>
              <a:gd name="T66" fmla="*/ 134 w 1226"/>
              <a:gd name="T67" fmla="*/ 878 h 1226"/>
              <a:gd name="T68" fmla="*/ 30 w 1226"/>
              <a:gd name="T69" fmla="*/ 801 h 1226"/>
              <a:gd name="T70" fmla="*/ 70 w 1226"/>
              <a:gd name="T71" fmla="*/ 679 h 1226"/>
              <a:gd name="T72" fmla="*/ 5 w 1226"/>
              <a:gd name="T73" fmla="*/ 540 h 1226"/>
              <a:gd name="T74" fmla="*/ 18 w 1226"/>
              <a:gd name="T75" fmla="*/ 465 h 1226"/>
              <a:gd name="T76" fmla="*/ 62 w 1226"/>
              <a:gd name="T77" fmla="*/ 346 h 1226"/>
              <a:gd name="T78" fmla="*/ 100 w 1226"/>
              <a:gd name="T79" fmla="*/ 279 h 1226"/>
              <a:gd name="T80" fmla="*/ 239 w 1226"/>
              <a:gd name="T81" fmla="*/ 214 h 1226"/>
              <a:gd name="T82" fmla="*/ 289 w 1226"/>
              <a:gd name="T83" fmla="*/ 92 h 1226"/>
              <a:gd name="T84" fmla="*/ 420 w 1226"/>
              <a:gd name="T85" fmla="*/ 102 h 1226"/>
              <a:gd name="T86" fmla="*/ 540 w 1226"/>
              <a:gd name="T87" fmla="*/ 5 h 1226"/>
              <a:gd name="T88" fmla="*/ 619 w 1226"/>
              <a:gd name="T89" fmla="*/ 0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26" h="1226">
                <a:moveTo>
                  <a:pt x="612" y="172"/>
                </a:moveTo>
                <a:lnTo>
                  <a:pt x="532" y="179"/>
                </a:lnTo>
                <a:lnTo>
                  <a:pt x="458" y="199"/>
                </a:lnTo>
                <a:lnTo>
                  <a:pt x="388" y="231"/>
                </a:lnTo>
                <a:lnTo>
                  <a:pt x="328" y="276"/>
                </a:lnTo>
                <a:lnTo>
                  <a:pt x="274" y="328"/>
                </a:lnTo>
                <a:lnTo>
                  <a:pt x="229" y="391"/>
                </a:lnTo>
                <a:lnTo>
                  <a:pt x="197" y="460"/>
                </a:lnTo>
                <a:lnTo>
                  <a:pt x="177" y="535"/>
                </a:lnTo>
                <a:lnTo>
                  <a:pt x="169" y="614"/>
                </a:lnTo>
                <a:lnTo>
                  <a:pt x="177" y="694"/>
                </a:lnTo>
                <a:lnTo>
                  <a:pt x="197" y="769"/>
                </a:lnTo>
                <a:lnTo>
                  <a:pt x="229" y="838"/>
                </a:lnTo>
                <a:lnTo>
                  <a:pt x="274" y="900"/>
                </a:lnTo>
                <a:lnTo>
                  <a:pt x="328" y="953"/>
                </a:lnTo>
                <a:lnTo>
                  <a:pt x="388" y="997"/>
                </a:lnTo>
                <a:lnTo>
                  <a:pt x="458" y="1030"/>
                </a:lnTo>
                <a:lnTo>
                  <a:pt x="532" y="1050"/>
                </a:lnTo>
                <a:lnTo>
                  <a:pt x="612" y="1057"/>
                </a:lnTo>
                <a:lnTo>
                  <a:pt x="691" y="1050"/>
                </a:lnTo>
                <a:lnTo>
                  <a:pt x="766" y="1030"/>
                </a:lnTo>
                <a:lnTo>
                  <a:pt x="835" y="997"/>
                </a:lnTo>
                <a:lnTo>
                  <a:pt x="898" y="953"/>
                </a:lnTo>
                <a:lnTo>
                  <a:pt x="950" y="900"/>
                </a:lnTo>
                <a:lnTo>
                  <a:pt x="994" y="838"/>
                </a:lnTo>
                <a:lnTo>
                  <a:pt x="1027" y="769"/>
                </a:lnTo>
                <a:lnTo>
                  <a:pt x="1047" y="694"/>
                </a:lnTo>
                <a:lnTo>
                  <a:pt x="1054" y="614"/>
                </a:lnTo>
                <a:lnTo>
                  <a:pt x="1047" y="535"/>
                </a:lnTo>
                <a:lnTo>
                  <a:pt x="1027" y="460"/>
                </a:lnTo>
                <a:lnTo>
                  <a:pt x="994" y="391"/>
                </a:lnTo>
                <a:lnTo>
                  <a:pt x="950" y="328"/>
                </a:lnTo>
                <a:lnTo>
                  <a:pt x="898" y="276"/>
                </a:lnTo>
                <a:lnTo>
                  <a:pt x="835" y="231"/>
                </a:lnTo>
                <a:lnTo>
                  <a:pt x="766" y="199"/>
                </a:lnTo>
                <a:lnTo>
                  <a:pt x="691" y="179"/>
                </a:lnTo>
                <a:lnTo>
                  <a:pt x="612" y="172"/>
                </a:lnTo>
                <a:close/>
                <a:moveTo>
                  <a:pt x="619" y="0"/>
                </a:moveTo>
                <a:lnTo>
                  <a:pt x="681" y="5"/>
                </a:lnTo>
                <a:lnTo>
                  <a:pt x="743" y="15"/>
                </a:lnTo>
                <a:lnTo>
                  <a:pt x="746" y="85"/>
                </a:lnTo>
                <a:lnTo>
                  <a:pt x="781" y="92"/>
                </a:lnTo>
                <a:lnTo>
                  <a:pt x="818" y="38"/>
                </a:lnTo>
                <a:lnTo>
                  <a:pt x="858" y="52"/>
                </a:lnTo>
                <a:lnTo>
                  <a:pt x="932" y="92"/>
                </a:lnTo>
                <a:lnTo>
                  <a:pt x="912" y="157"/>
                </a:lnTo>
                <a:lnTo>
                  <a:pt x="940" y="177"/>
                </a:lnTo>
                <a:lnTo>
                  <a:pt x="994" y="135"/>
                </a:lnTo>
                <a:lnTo>
                  <a:pt x="1042" y="177"/>
                </a:lnTo>
                <a:lnTo>
                  <a:pt x="1084" y="224"/>
                </a:lnTo>
                <a:lnTo>
                  <a:pt x="1047" y="281"/>
                </a:lnTo>
                <a:lnTo>
                  <a:pt x="1064" y="306"/>
                </a:lnTo>
                <a:lnTo>
                  <a:pt x="1131" y="286"/>
                </a:lnTo>
                <a:lnTo>
                  <a:pt x="1161" y="341"/>
                </a:lnTo>
                <a:lnTo>
                  <a:pt x="1186" y="401"/>
                </a:lnTo>
                <a:lnTo>
                  <a:pt x="1131" y="440"/>
                </a:lnTo>
                <a:lnTo>
                  <a:pt x="1141" y="470"/>
                </a:lnTo>
                <a:lnTo>
                  <a:pt x="1208" y="473"/>
                </a:lnTo>
                <a:lnTo>
                  <a:pt x="1221" y="535"/>
                </a:lnTo>
                <a:lnTo>
                  <a:pt x="1226" y="600"/>
                </a:lnTo>
                <a:lnTo>
                  <a:pt x="1158" y="619"/>
                </a:lnTo>
                <a:lnTo>
                  <a:pt x="1158" y="649"/>
                </a:lnTo>
                <a:lnTo>
                  <a:pt x="1223" y="674"/>
                </a:lnTo>
                <a:lnTo>
                  <a:pt x="1213" y="736"/>
                </a:lnTo>
                <a:lnTo>
                  <a:pt x="1196" y="798"/>
                </a:lnTo>
                <a:lnTo>
                  <a:pt x="1129" y="796"/>
                </a:lnTo>
                <a:lnTo>
                  <a:pt x="1116" y="826"/>
                </a:lnTo>
                <a:lnTo>
                  <a:pt x="1171" y="868"/>
                </a:lnTo>
                <a:lnTo>
                  <a:pt x="1141" y="925"/>
                </a:lnTo>
                <a:lnTo>
                  <a:pt x="1106" y="977"/>
                </a:lnTo>
                <a:lnTo>
                  <a:pt x="1042" y="955"/>
                </a:lnTo>
                <a:lnTo>
                  <a:pt x="1022" y="977"/>
                </a:lnTo>
                <a:lnTo>
                  <a:pt x="1059" y="1035"/>
                </a:lnTo>
                <a:lnTo>
                  <a:pt x="1012" y="1079"/>
                </a:lnTo>
                <a:lnTo>
                  <a:pt x="962" y="1119"/>
                </a:lnTo>
                <a:lnTo>
                  <a:pt x="907" y="1074"/>
                </a:lnTo>
                <a:lnTo>
                  <a:pt x="885" y="1089"/>
                </a:lnTo>
                <a:lnTo>
                  <a:pt x="900" y="1157"/>
                </a:lnTo>
                <a:lnTo>
                  <a:pt x="840" y="1184"/>
                </a:lnTo>
                <a:lnTo>
                  <a:pt x="781" y="1204"/>
                </a:lnTo>
                <a:lnTo>
                  <a:pt x="743" y="1144"/>
                </a:lnTo>
                <a:lnTo>
                  <a:pt x="716" y="1152"/>
                </a:lnTo>
                <a:lnTo>
                  <a:pt x="711" y="1219"/>
                </a:lnTo>
                <a:lnTo>
                  <a:pt x="646" y="1226"/>
                </a:lnTo>
                <a:lnTo>
                  <a:pt x="582" y="1226"/>
                </a:lnTo>
                <a:lnTo>
                  <a:pt x="567" y="1159"/>
                </a:lnTo>
                <a:lnTo>
                  <a:pt x="540" y="1157"/>
                </a:lnTo>
                <a:lnTo>
                  <a:pt x="510" y="1219"/>
                </a:lnTo>
                <a:lnTo>
                  <a:pt x="448" y="1204"/>
                </a:lnTo>
                <a:lnTo>
                  <a:pt x="386" y="1184"/>
                </a:lnTo>
                <a:lnTo>
                  <a:pt x="393" y="1117"/>
                </a:lnTo>
                <a:lnTo>
                  <a:pt x="393" y="1114"/>
                </a:lnTo>
                <a:lnTo>
                  <a:pt x="368" y="1104"/>
                </a:lnTo>
                <a:lnTo>
                  <a:pt x="321" y="1154"/>
                </a:lnTo>
                <a:lnTo>
                  <a:pt x="266" y="1119"/>
                </a:lnTo>
                <a:lnTo>
                  <a:pt x="214" y="1079"/>
                </a:lnTo>
                <a:lnTo>
                  <a:pt x="244" y="1020"/>
                </a:lnTo>
                <a:lnTo>
                  <a:pt x="224" y="1000"/>
                </a:lnTo>
                <a:lnTo>
                  <a:pt x="162" y="1030"/>
                </a:lnTo>
                <a:lnTo>
                  <a:pt x="122" y="980"/>
                </a:lnTo>
                <a:lnTo>
                  <a:pt x="85" y="928"/>
                </a:lnTo>
                <a:lnTo>
                  <a:pt x="134" y="878"/>
                </a:lnTo>
                <a:lnTo>
                  <a:pt x="120" y="853"/>
                </a:lnTo>
                <a:lnTo>
                  <a:pt x="52" y="861"/>
                </a:lnTo>
                <a:lnTo>
                  <a:pt x="30" y="801"/>
                </a:lnTo>
                <a:lnTo>
                  <a:pt x="13" y="739"/>
                </a:lnTo>
                <a:lnTo>
                  <a:pt x="75" y="709"/>
                </a:lnTo>
                <a:lnTo>
                  <a:pt x="70" y="679"/>
                </a:lnTo>
                <a:lnTo>
                  <a:pt x="3" y="667"/>
                </a:lnTo>
                <a:lnTo>
                  <a:pt x="0" y="602"/>
                </a:lnTo>
                <a:lnTo>
                  <a:pt x="5" y="540"/>
                </a:lnTo>
                <a:lnTo>
                  <a:pt x="72" y="530"/>
                </a:lnTo>
                <a:lnTo>
                  <a:pt x="77" y="498"/>
                </a:lnTo>
                <a:lnTo>
                  <a:pt x="18" y="465"/>
                </a:lnTo>
                <a:lnTo>
                  <a:pt x="33" y="415"/>
                </a:lnTo>
                <a:lnTo>
                  <a:pt x="52" y="368"/>
                </a:lnTo>
                <a:lnTo>
                  <a:pt x="62" y="346"/>
                </a:lnTo>
                <a:lnTo>
                  <a:pt x="130" y="358"/>
                </a:lnTo>
                <a:lnTo>
                  <a:pt x="144" y="331"/>
                </a:lnTo>
                <a:lnTo>
                  <a:pt x="100" y="279"/>
                </a:lnTo>
                <a:lnTo>
                  <a:pt x="137" y="227"/>
                </a:lnTo>
                <a:lnTo>
                  <a:pt x="179" y="179"/>
                </a:lnTo>
                <a:lnTo>
                  <a:pt x="239" y="214"/>
                </a:lnTo>
                <a:lnTo>
                  <a:pt x="264" y="192"/>
                </a:lnTo>
                <a:lnTo>
                  <a:pt x="239" y="130"/>
                </a:lnTo>
                <a:lnTo>
                  <a:pt x="289" y="92"/>
                </a:lnTo>
                <a:lnTo>
                  <a:pt x="346" y="62"/>
                </a:lnTo>
                <a:lnTo>
                  <a:pt x="390" y="115"/>
                </a:lnTo>
                <a:lnTo>
                  <a:pt x="420" y="102"/>
                </a:lnTo>
                <a:lnTo>
                  <a:pt x="418" y="33"/>
                </a:lnTo>
                <a:lnTo>
                  <a:pt x="477" y="18"/>
                </a:lnTo>
                <a:lnTo>
                  <a:pt x="540" y="5"/>
                </a:lnTo>
                <a:lnTo>
                  <a:pt x="564" y="70"/>
                </a:lnTo>
                <a:lnTo>
                  <a:pt x="599" y="67"/>
                </a:lnTo>
                <a:lnTo>
                  <a:pt x="61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921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dkEdge">
            <a:bevelT w="0" h="0" prst="relaxedInset"/>
            <a:bevelB w="0" h="0" prst="softRound"/>
            <a:extrusionClr>
              <a:srgbClr val="00B0F0"/>
            </a:extrusionClr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2" tIns="18402" rIns="36842" bIns="18402" rtlCol="0" anchor="ctr"/>
          <a:lstStyle/>
          <a:p>
            <a:pPr algn="ctr"/>
            <a:endParaRPr lang="es-SV" sz="858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13" name="Freeform 2691"/>
          <p:cNvSpPr>
            <a:spLocks noChangeAspect="1" noEditPoints="1"/>
          </p:cNvSpPr>
          <p:nvPr/>
        </p:nvSpPr>
        <p:spPr bwMode="auto">
          <a:xfrm>
            <a:off x="3309160" y="2892722"/>
            <a:ext cx="668108" cy="893847"/>
          </a:xfrm>
          <a:custGeom>
            <a:avLst/>
            <a:gdLst>
              <a:gd name="T0" fmla="*/ 260 w 578"/>
              <a:gd name="T1" fmla="*/ 174 h 580"/>
              <a:gd name="T2" fmla="*/ 209 w 578"/>
              <a:gd name="T3" fmla="*/ 201 h 580"/>
              <a:gd name="T4" fmla="*/ 176 w 578"/>
              <a:gd name="T5" fmla="*/ 252 h 580"/>
              <a:gd name="T6" fmla="*/ 172 w 578"/>
              <a:gd name="T7" fmla="*/ 314 h 580"/>
              <a:gd name="T8" fmla="*/ 199 w 578"/>
              <a:gd name="T9" fmla="*/ 366 h 580"/>
              <a:gd name="T10" fmla="*/ 252 w 578"/>
              <a:gd name="T11" fmla="*/ 401 h 580"/>
              <a:gd name="T12" fmla="*/ 318 w 578"/>
              <a:gd name="T13" fmla="*/ 403 h 580"/>
              <a:gd name="T14" fmla="*/ 368 w 578"/>
              <a:gd name="T15" fmla="*/ 376 h 580"/>
              <a:gd name="T16" fmla="*/ 401 w 578"/>
              <a:gd name="T17" fmla="*/ 327 h 580"/>
              <a:gd name="T18" fmla="*/ 405 w 578"/>
              <a:gd name="T19" fmla="*/ 265 h 580"/>
              <a:gd name="T20" fmla="*/ 378 w 578"/>
              <a:gd name="T21" fmla="*/ 211 h 580"/>
              <a:gd name="T22" fmla="*/ 326 w 578"/>
              <a:gd name="T23" fmla="*/ 176 h 580"/>
              <a:gd name="T24" fmla="*/ 267 w 578"/>
              <a:gd name="T25" fmla="*/ 0 h 580"/>
              <a:gd name="T26" fmla="*/ 289 w 578"/>
              <a:gd name="T27" fmla="*/ 44 h 580"/>
              <a:gd name="T28" fmla="*/ 366 w 578"/>
              <a:gd name="T29" fmla="*/ 58 h 580"/>
              <a:gd name="T30" fmla="*/ 417 w 578"/>
              <a:gd name="T31" fmla="*/ 29 h 580"/>
              <a:gd name="T32" fmla="*/ 479 w 578"/>
              <a:gd name="T33" fmla="*/ 69 h 580"/>
              <a:gd name="T34" fmla="*/ 481 w 578"/>
              <a:gd name="T35" fmla="*/ 139 h 580"/>
              <a:gd name="T36" fmla="*/ 549 w 578"/>
              <a:gd name="T37" fmla="*/ 159 h 580"/>
              <a:gd name="T38" fmla="*/ 578 w 578"/>
              <a:gd name="T39" fmla="*/ 269 h 580"/>
              <a:gd name="T40" fmla="*/ 531 w 578"/>
              <a:gd name="T41" fmla="*/ 320 h 580"/>
              <a:gd name="T42" fmla="*/ 564 w 578"/>
              <a:gd name="T43" fmla="*/ 382 h 580"/>
              <a:gd name="T44" fmla="*/ 531 w 578"/>
              <a:gd name="T45" fmla="*/ 450 h 580"/>
              <a:gd name="T46" fmla="*/ 473 w 578"/>
              <a:gd name="T47" fmla="*/ 450 h 580"/>
              <a:gd name="T48" fmla="*/ 397 w 578"/>
              <a:gd name="T49" fmla="*/ 508 h 580"/>
              <a:gd name="T50" fmla="*/ 366 w 578"/>
              <a:gd name="T51" fmla="*/ 570 h 580"/>
              <a:gd name="T52" fmla="*/ 306 w 578"/>
              <a:gd name="T53" fmla="*/ 533 h 580"/>
              <a:gd name="T54" fmla="*/ 250 w 578"/>
              <a:gd name="T55" fmla="*/ 531 h 580"/>
              <a:gd name="T56" fmla="*/ 197 w 578"/>
              <a:gd name="T57" fmla="*/ 564 h 580"/>
              <a:gd name="T58" fmla="*/ 128 w 578"/>
              <a:gd name="T59" fmla="*/ 531 h 580"/>
              <a:gd name="T60" fmla="*/ 128 w 578"/>
              <a:gd name="T61" fmla="*/ 473 h 580"/>
              <a:gd name="T62" fmla="*/ 69 w 578"/>
              <a:gd name="T63" fmla="*/ 397 h 580"/>
              <a:gd name="T64" fmla="*/ 9 w 578"/>
              <a:gd name="T65" fmla="*/ 366 h 580"/>
              <a:gd name="T66" fmla="*/ 44 w 578"/>
              <a:gd name="T67" fmla="*/ 306 h 580"/>
              <a:gd name="T68" fmla="*/ 56 w 578"/>
              <a:gd name="T69" fmla="*/ 211 h 580"/>
              <a:gd name="T70" fmla="*/ 27 w 578"/>
              <a:gd name="T71" fmla="*/ 161 h 580"/>
              <a:gd name="T72" fmla="*/ 69 w 578"/>
              <a:gd name="T73" fmla="*/ 99 h 580"/>
              <a:gd name="T74" fmla="*/ 139 w 578"/>
              <a:gd name="T75" fmla="*/ 97 h 580"/>
              <a:gd name="T76" fmla="*/ 159 w 578"/>
              <a:gd name="T77" fmla="*/ 29 h 580"/>
              <a:gd name="T78" fmla="*/ 267 w 578"/>
              <a:gd name="T79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78" h="580">
                <a:moveTo>
                  <a:pt x="289" y="170"/>
                </a:moveTo>
                <a:lnTo>
                  <a:pt x="260" y="174"/>
                </a:lnTo>
                <a:lnTo>
                  <a:pt x="232" y="186"/>
                </a:lnTo>
                <a:lnTo>
                  <a:pt x="209" y="201"/>
                </a:lnTo>
                <a:lnTo>
                  <a:pt x="190" y="225"/>
                </a:lnTo>
                <a:lnTo>
                  <a:pt x="176" y="252"/>
                </a:lnTo>
                <a:lnTo>
                  <a:pt x="170" y="283"/>
                </a:lnTo>
                <a:lnTo>
                  <a:pt x="172" y="314"/>
                </a:lnTo>
                <a:lnTo>
                  <a:pt x="182" y="341"/>
                </a:lnTo>
                <a:lnTo>
                  <a:pt x="199" y="366"/>
                </a:lnTo>
                <a:lnTo>
                  <a:pt x="223" y="388"/>
                </a:lnTo>
                <a:lnTo>
                  <a:pt x="252" y="401"/>
                </a:lnTo>
                <a:lnTo>
                  <a:pt x="289" y="407"/>
                </a:lnTo>
                <a:lnTo>
                  <a:pt x="318" y="403"/>
                </a:lnTo>
                <a:lnTo>
                  <a:pt x="345" y="393"/>
                </a:lnTo>
                <a:lnTo>
                  <a:pt x="368" y="376"/>
                </a:lnTo>
                <a:lnTo>
                  <a:pt x="388" y="355"/>
                </a:lnTo>
                <a:lnTo>
                  <a:pt x="401" y="327"/>
                </a:lnTo>
                <a:lnTo>
                  <a:pt x="407" y="294"/>
                </a:lnTo>
                <a:lnTo>
                  <a:pt x="405" y="265"/>
                </a:lnTo>
                <a:lnTo>
                  <a:pt x="393" y="236"/>
                </a:lnTo>
                <a:lnTo>
                  <a:pt x="378" y="211"/>
                </a:lnTo>
                <a:lnTo>
                  <a:pt x="355" y="192"/>
                </a:lnTo>
                <a:lnTo>
                  <a:pt x="326" y="176"/>
                </a:lnTo>
                <a:lnTo>
                  <a:pt x="289" y="170"/>
                </a:lnTo>
                <a:close/>
                <a:moveTo>
                  <a:pt x="267" y="0"/>
                </a:moveTo>
                <a:lnTo>
                  <a:pt x="271" y="46"/>
                </a:lnTo>
                <a:lnTo>
                  <a:pt x="289" y="44"/>
                </a:lnTo>
                <a:lnTo>
                  <a:pt x="327" y="48"/>
                </a:lnTo>
                <a:lnTo>
                  <a:pt x="366" y="58"/>
                </a:lnTo>
                <a:lnTo>
                  <a:pt x="380" y="13"/>
                </a:lnTo>
                <a:lnTo>
                  <a:pt x="417" y="29"/>
                </a:lnTo>
                <a:lnTo>
                  <a:pt x="450" y="48"/>
                </a:lnTo>
                <a:lnTo>
                  <a:pt x="479" y="69"/>
                </a:lnTo>
                <a:lnTo>
                  <a:pt x="448" y="104"/>
                </a:lnTo>
                <a:lnTo>
                  <a:pt x="481" y="139"/>
                </a:lnTo>
                <a:lnTo>
                  <a:pt x="508" y="180"/>
                </a:lnTo>
                <a:lnTo>
                  <a:pt x="549" y="159"/>
                </a:lnTo>
                <a:lnTo>
                  <a:pt x="568" y="213"/>
                </a:lnTo>
                <a:lnTo>
                  <a:pt x="578" y="269"/>
                </a:lnTo>
                <a:lnTo>
                  <a:pt x="533" y="271"/>
                </a:lnTo>
                <a:lnTo>
                  <a:pt x="531" y="320"/>
                </a:lnTo>
                <a:lnTo>
                  <a:pt x="520" y="366"/>
                </a:lnTo>
                <a:lnTo>
                  <a:pt x="564" y="382"/>
                </a:lnTo>
                <a:lnTo>
                  <a:pt x="549" y="417"/>
                </a:lnTo>
                <a:lnTo>
                  <a:pt x="531" y="450"/>
                </a:lnTo>
                <a:lnTo>
                  <a:pt x="508" y="479"/>
                </a:lnTo>
                <a:lnTo>
                  <a:pt x="473" y="450"/>
                </a:lnTo>
                <a:lnTo>
                  <a:pt x="438" y="483"/>
                </a:lnTo>
                <a:lnTo>
                  <a:pt x="397" y="508"/>
                </a:lnTo>
                <a:lnTo>
                  <a:pt x="419" y="549"/>
                </a:lnTo>
                <a:lnTo>
                  <a:pt x="366" y="570"/>
                </a:lnTo>
                <a:lnTo>
                  <a:pt x="308" y="580"/>
                </a:lnTo>
                <a:lnTo>
                  <a:pt x="306" y="533"/>
                </a:lnTo>
                <a:lnTo>
                  <a:pt x="289" y="533"/>
                </a:lnTo>
                <a:lnTo>
                  <a:pt x="250" y="531"/>
                </a:lnTo>
                <a:lnTo>
                  <a:pt x="211" y="521"/>
                </a:lnTo>
                <a:lnTo>
                  <a:pt x="197" y="564"/>
                </a:lnTo>
                <a:lnTo>
                  <a:pt x="161" y="551"/>
                </a:lnTo>
                <a:lnTo>
                  <a:pt x="128" y="531"/>
                </a:lnTo>
                <a:lnTo>
                  <a:pt x="99" y="508"/>
                </a:lnTo>
                <a:lnTo>
                  <a:pt x="128" y="473"/>
                </a:lnTo>
                <a:lnTo>
                  <a:pt x="95" y="438"/>
                </a:lnTo>
                <a:lnTo>
                  <a:pt x="69" y="397"/>
                </a:lnTo>
                <a:lnTo>
                  <a:pt x="29" y="419"/>
                </a:lnTo>
                <a:lnTo>
                  <a:pt x="9" y="366"/>
                </a:lnTo>
                <a:lnTo>
                  <a:pt x="0" y="310"/>
                </a:lnTo>
                <a:lnTo>
                  <a:pt x="44" y="306"/>
                </a:lnTo>
                <a:lnTo>
                  <a:pt x="46" y="260"/>
                </a:lnTo>
                <a:lnTo>
                  <a:pt x="56" y="211"/>
                </a:lnTo>
                <a:lnTo>
                  <a:pt x="13" y="197"/>
                </a:lnTo>
                <a:lnTo>
                  <a:pt x="27" y="161"/>
                </a:lnTo>
                <a:lnTo>
                  <a:pt x="46" y="128"/>
                </a:lnTo>
                <a:lnTo>
                  <a:pt x="69" y="99"/>
                </a:lnTo>
                <a:lnTo>
                  <a:pt x="104" y="130"/>
                </a:lnTo>
                <a:lnTo>
                  <a:pt x="139" y="97"/>
                </a:lnTo>
                <a:lnTo>
                  <a:pt x="180" y="71"/>
                </a:lnTo>
                <a:lnTo>
                  <a:pt x="159" y="29"/>
                </a:lnTo>
                <a:lnTo>
                  <a:pt x="211" y="9"/>
                </a:lnTo>
                <a:lnTo>
                  <a:pt x="26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921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dkEdge">
            <a:bevelT w="0" h="0" prst="relaxedInset"/>
            <a:bevelB w="0" h="0" prst="softRound"/>
            <a:extrusionClr>
              <a:srgbClr val="00B0F0"/>
            </a:extrusionClr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2" tIns="18402" rIns="36842" bIns="18402" rtlCol="0" anchor="ctr"/>
          <a:lstStyle/>
          <a:p>
            <a:pPr algn="ctr"/>
            <a:endParaRPr lang="es-SV" sz="858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38" name="Freeform 2700"/>
          <p:cNvSpPr>
            <a:spLocks noChangeAspect="1" noEditPoints="1"/>
          </p:cNvSpPr>
          <p:nvPr/>
        </p:nvSpPr>
        <p:spPr bwMode="auto">
          <a:xfrm>
            <a:off x="3343710" y="3903103"/>
            <a:ext cx="609959" cy="823154"/>
          </a:xfrm>
          <a:custGeom>
            <a:avLst/>
            <a:gdLst>
              <a:gd name="T0" fmla="*/ 163 w 328"/>
              <a:gd name="T1" fmla="*/ 95 h 332"/>
              <a:gd name="T2" fmla="*/ 134 w 328"/>
              <a:gd name="T3" fmla="*/ 101 h 332"/>
              <a:gd name="T4" fmla="*/ 113 w 328"/>
              <a:gd name="T5" fmla="*/ 117 h 332"/>
              <a:gd name="T6" fmla="*/ 97 w 328"/>
              <a:gd name="T7" fmla="*/ 138 h 332"/>
              <a:gd name="T8" fmla="*/ 91 w 328"/>
              <a:gd name="T9" fmla="*/ 165 h 332"/>
              <a:gd name="T10" fmla="*/ 97 w 328"/>
              <a:gd name="T11" fmla="*/ 192 h 332"/>
              <a:gd name="T12" fmla="*/ 113 w 328"/>
              <a:gd name="T13" fmla="*/ 216 h 332"/>
              <a:gd name="T14" fmla="*/ 134 w 328"/>
              <a:gd name="T15" fmla="*/ 231 h 332"/>
              <a:gd name="T16" fmla="*/ 163 w 328"/>
              <a:gd name="T17" fmla="*/ 237 h 332"/>
              <a:gd name="T18" fmla="*/ 190 w 328"/>
              <a:gd name="T19" fmla="*/ 231 h 332"/>
              <a:gd name="T20" fmla="*/ 212 w 328"/>
              <a:gd name="T21" fmla="*/ 216 h 332"/>
              <a:gd name="T22" fmla="*/ 227 w 328"/>
              <a:gd name="T23" fmla="*/ 192 h 332"/>
              <a:gd name="T24" fmla="*/ 233 w 328"/>
              <a:gd name="T25" fmla="*/ 165 h 332"/>
              <a:gd name="T26" fmla="*/ 227 w 328"/>
              <a:gd name="T27" fmla="*/ 138 h 332"/>
              <a:gd name="T28" fmla="*/ 212 w 328"/>
              <a:gd name="T29" fmla="*/ 117 h 332"/>
              <a:gd name="T30" fmla="*/ 190 w 328"/>
              <a:gd name="T31" fmla="*/ 101 h 332"/>
              <a:gd name="T32" fmla="*/ 163 w 328"/>
              <a:gd name="T33" fmla="*/ 95 h 332"/>
              <a:gd name="T34" fmla="*/ 163 w 328"/>
              <a:gd name="T35" fmla="*/ 0 h 332"/>
              <a:gd name="T36" fmla="*/ 163 w 328"/>
              <a:gd name="T37" fmla="*/ 49 h 332"/>
              <a:gd name="T38" fmla="*/ 188 w 328"/>
              <a:gd name="T39" fmla="*/ 53 h 332"/>
              <a:gd name="T40" fmla="*/ 214 w 328"/>
              <a:gd name="T41" fmla="*/ 60 h 332"/>
              <a:gd name="T42" fmla="*/ 235 w 328"/>
              <a:gd name="T43" fmla="*/ 16 h 332"/>
              <a:gd name="T44" fmla="*/ 266 w 328"/>
              <a:gd name="T45" fmla="*/ 35 h 332"/>
              <a:gd name="T46" fmla="*/ 293 w 328"/>
              <a:gd name="T47" fmla="*/ 62 h 332"/>
              <a:gd name="T48" fmla="*/ 252 w 328"/>
              <a:gd name="T49" fmla="*/ 93 h 332"/>
              <a:gd name="T50" fmla="*/ 268 w 328"/>
              <a:gd name="T51" fmla="*/ 115 h 332"/>
              <a:gd name="T52" fmla="*/ 276 w 328"/>
              <a:gd name="T53" fmla="*/ 140 h 332"/>
              <a:gd name="T54" fmla="*/ 324 w 328"/>
              <a:gd name="T55" fmla="*/ 128 h 332"/>
              <a:gd name="T56" fmla="*/ 328 w 328"/>
              <a:gd name="T57" fmla="*/ 165 h 332"/>
              <a:gd name="T58" fmla="*/ 324 w 328"/>
              <a:gd name="T59" fmla="*/ 202 h 332"/>
              <a:gd name="T60" fmla="*/ 276 w 328"/>
              <a:gd name="T61" fmla="*/ 192 h 332"/>
              <a:gd name="T62" fmla="*/ 268 w 328"/>
              <a:gd name="T63" fmla="*/ 216 h 332"/>
              <a:gd name="T64" fmla="*/ 252 w 328"/>
              <a:gd name="T65" fmla="*/ 239 h 332"/>
              <a:gd name="T66" fmla="*/ 293 w 328"/>
              <a:gd name="T67" fmla="*/ 270 h 332"/>
              <a:gd name="T68" fmla="*/ 266 w 328"/>
              <a:gd name="T69" fmla="*/ 295 h 332"/>
              <a:gd name="T70" fmla="*/ 235 w 328"/>
              <a:gd name="T71" fmla="*/ 316 h 332"/>
              <a:gd name="T72" fmla="*/ 214 w 328"/>
              <a:gd name="T73" fmla="*/ 270 h 332"/>
              <a:gd name="T74" fmla="*/ 188 w 328"/>
              <a:gd name="T75" fmla="*/ 280 h 332"/>
              <a:gd name="T76" fmla="*/ 163 w 328"/>
              <a:gd name="T77" fmla="*/ 282 h 332"/>
              <a:gd name="T78" fmla="*/ 163 w 328"/>
              <a:gd name="T79" fmla="*/ 332 h 332"/>
              <a:gd name="T80" fmla="*/ 124 w 328"/>
              <a:gd name="T81" fmla="*/ 328 h 332"/>
              <a:gd name="T82" fmla="*/ 89 w 328"/>
              <a:gd name="T83" fmla="*/ 316 h 332"/>
              <a:gd name="T84" fmla="*/ 111 w 328"/>
              <a:gd name="T85" fmla="*/ 270 h 332"/>
              <a:gd name="T86" fmla="*/ 89 w 328"/>
              <a:gd name="T87" fmla="*/ 256 h 332"/>
              <a:gd name="T88" fmla="*/ 72 w 328"/>
              <a:gd name="T89" fmla="*/ 239 h 332"/>
              <a:gd name="T90" fmla="*/ 33 w 328"/>
              <a:gd name="T91" fmla="*/ 270 h 332"/>
              <a:gd name="T92" fmla="*/ 12 w 328"/>
              <a:gd name="T93" fmla="*/ 239 h 332"/>
              <a:gd name="T94" fmla="*/ 0 w 328"/>
              <a:gd name="T95" fmla="*/ 202 h 332"/>
              <a:gd name="T96" fmla="*/ 49 w 328"/>
              <a:gd name="T97" fmla="*/ 192 h 332"/>
              <a:gd name="T98" fmla="*/ 47 w 328"/>
              <a:gd name="T99" fmla="*/ 179 h 332"/>
              <a:gd name="T100" fmla="*/ 45 w 328"/>
              <a:gd name="T101" fmla="*/ 165 h 332"/>
              <a:gd name="T102" fmla="*/ 47 w 328"/>
              <a:gd name="T103" fmla="*/ 152 h 332"/>
              <a:gd name="T104" fmla="*/ 49 w 328"/>
              <a:gd name="T105" fmla="*/ 140 h 332"/>
              <a:gd name="T106" fmla="*/ 0 w 328"/>
              <a:gd name="T107" fmla="*/ 128 h 332"/>
              <a:gd name="T108" fmla="*/ 12 w 328"/>
              <a:gd name="T109" fmla="*/ 93 h 332"/>
              <a:gd name="T110" fmla="*/ 33 w 328"/>
              <a:gd name="T111" fmla="*/ 62 h 332"/>
              <a:gd name="T112" fmla="*/ 72 w 328"/>
              <a:gd name="T113" fmla="*/ 93 h 332"/>
              <a:gd name="T114" fmla="*/ 89 w 328"/>
              <a:gd name="T115" fmla="*/ 74 h 332"/>
              <a:gd name="T116" fmla="*/ 111 w 328"/>
              <a:gd name="T117" fmla="*/ 60 h 332"/>
              <a:gd name="T118" fmla="*/ 89 w 328"/>
              <a:gd name="T119" fmla="*/ 16 h 332"/>
              <a:gd name="T120" fmla="*/ 124 w 328"/>
              <a:gd name="T121" fmla="*/ 4 h 332"/>
              <a:gd name="T122" fmla="*/ 163 w 328"/>
              <a:gd name="T12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8" h="332">
                <a:moveTo>
                  <a:pt x="163" y="95"/>
                </a:moveTo>
                <a:lnTo>
                  <a:pt x="134" y="101"/>
                </a:lnTo>
                <a:lnTo>
                  <a:pt x="113" y="117"/>
                </a:lnTo>
                <a:lnTo>
                  <a:pt x="97" y="138"/>
                </a:lnTo>
                <a:lnTo>
                  <a:pt x="91" y="165"/>
                </a:lnTo>
                <a:lnTo>
                  <a:pt x="97" y="192"/>
                </a:lnTo>
                <a:lnTo>
                  <a:pt x="113" y="216"/>
                </a:lnTo>
                <a:lnTo>
                  <a:pt x="134" y="231"/>
                </a:lnTo>
                <a:lnTo>
                  <a:pt x="163" y="237"/>
                </a:lnTo>
                <a:lnTo>
                  <a:pt x="190" y="231"/>
                </a:lnTo>
                <a:lnTo>
                  <a:pt x="212" y="216"/>
                </a:lnTo>
                <a:lnTo>
                  <a:pt x="227" y="192"/>
                </a:lnTo>
                <a:lnTo>
                  <a:pt x="233" y="165"/>
                </a:lnTo>
                <a:lnTo>
                  <a:pt x="227" y="138"/>
                </a:lnTo>
                <a:lnTo>
                  <a:pt x="212" y="117"/>
                </a:lnTo>
                <a:lnTo>
                  <a:pt x="190" y="101"/>
                </a:lnTo>
                <a:lnTo>
                  <a:pt x="163" y="95"/>
                </a:lnTo>
                <a:close/>
                <a:moveTo>
                  <a:pt x="163" y="0"/>
                </a:moveTo>
                <a:lnTo>
                  <a:pt x="163" y="49"/>
                </a:lnTo>
                <a:lnTo>
                  <a:pt x="188" y="53"/>
                </a:lnTo>
                <a:lnTo>
                  <a:pt x="214" y="60"/>
                </a:lnTo>
                <a:lnTo>
                  <a:pt x="235" y="16"/>
                </a:lnTo>
                <a:lnTo>
                  <a:pt x="266" y="35"/>
                </a:lnTo>
                <a:lnTo>
                  <a:pt x="293" y="62"/>
                </a:lnTo>
                <a:lnTo>
                  <a:pt x="252" y="93"/>
                </a:lnTo>
                <a:lnTo>
                  <a:pt x="268" y="115"/>
                </a:lnTo>
                <a:lnTo>
                  <a:pt x="276" y="140"/>
                </a:lnTo>
                <a:lnTo>
                  <a:pt x="324" y="128"/>
                </a:lnTo>
                <a:lnTo>
                  <a:pt x="328" y="165"/>
                </a:lnTo>
                <a:lnTo>
                  <a:pt x="324" y="202"/>
                </a:lnTo>
                <a:lnTo>
                  <a:pt x="276" y="192"/>
                </a:lnTo>
                <a:lnTo>
                  <a:pt x="268" y="216"/>
                </a:lnTo>
                <a:lnTo>
                  <a:pt x="252" y="239"/>
                </a:lnTo>
                <a:lnTo>
                  <a:pt x="293" y="270"/>
                </a:lnTo>
                <a:lnTo>
                  <a:pt x="266" y="295"/>
                </a:lnTo>
                <a:lnTo>
                  <a:pt x="235" y="316"/>
                </a:lnTo>
                <a:lnTo>
                  <a:pt x="214" y="270"/>
                </a:lnTo>
                <a:lnTo>
                  <a:pt x="188" y="280"/>
                </a:lnTo>
                <a:lnTo>
                  <a:pt x="163" y="282"/>
                </a:lnTo>
                <a:lnTo>
                  <a:pt x="163" y="332"/>
                </a:lnTo>
                <a:lnTo>
                  <a:pt x="124" y="328"/>
                </a:lnTo>
                <a:lnTo>
                  <a:pt x="89" y="316"/>
                </a:lnTo>
                <a:lnTo>
                  <a:pt x="111" y="270"/>
                </a:lnTo>
                <a:lnTo>
                  <a:pt x="89" y="256"/>
                </a:lnTo>
                <a:lnTo>
                  <a:pt x="72" y="239"/>
                </a:lnTo>
                <a:lnTo>
                  <a:pt x="33" y="270"/>
                </a:lnTo>
                <a:lnTo>
                  <a:pt x="12" y="239"/>
                </a:lnTo>
                <a:lnTo>
                  <a:pt x="0" y="202"/>
                </a:lnTo>
                <a:lnTo>
                  <a:pt x="49" y="192"/>
                </a:lnTo>
                <a:lnTo>
                  <a:pt x="47" y="179"/>
                </a:lnTo>
                <a:lnTo>
                  <a:pt x="45" y="165"/>
                </a:lnTo>
                <a:lnTo>
                  <a:pt x="47" y="152"/>
                </a:lnTo>
                <a:lnTo>
                  <a:pt x="49" y="140"/>
                </a:lnTo>
                <a:lnTo>
                  <a:pt x="0" y="128"/>
                </a:lnTo>
                <a:lnTo>
                  <a:pt x="12" y="93"/>
                </a:lnTo>
                <a:lnTo>
                  <a:pt x="33" y="62"/>
                </a:lnTo>
                <a:lnTo>
                  <a:pt x="72" y="93"/>
                </a:lnTo>
                <a:lnTo>
                  <a:pt x="89" y="74"/>
                </a:lnTo>
                <a:lnTo>
                  <a:pt x="111" y="60"/>
                </a:lnTo>
                <a:lnTo>
                  <a:pt x="89" y="16"/>
                </a:lnTo>
                <a:lnTo>
                  <a:pt x="124" y="4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92100" sx="104000" sy="104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dkEdge">
            <a:bevelT w="0" h="0" prst="relaxedInset"/>
            <a:bevelB w="0" h="0" prst="softRound"/>
            <a:extrusionClr>
              <a:srgbClr val="00B0F0"/>
            </a:extrusionClr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842" tIns="18402" rIns="36842" bIns="18402" rtlCol="0" anchor="ctr"/>
          <a:lstStyle/>
          <a:p>
            <a:pPr algn="ctr"/>
            <a:endParaRPr lang="es-SV" sz="858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147" name="Textbox 1"/>
          <p:cNvSpPr/>
          <p:nvPr/>
        </p:nvSpPr>
        <p:spPr>
          <a:xfrm>
            <a:off x="5882597" y="213944"/>
            <a:ext cx="2717631" cy="3292333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en-US" sz="1200" b="1" i="1" dirty="0">
                <a:solidFill>
                  <a:srgbClr val="5B9BD5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My Care Record  </a:t>
            </a:r>
            <a:r>
              <a:rPr lang="en-US" sz="1200" b="1" dirty="0">
                <a:solidFill>
                  <a:srgbClr val="5B9BD5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Patient Portal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Integrated within NIECR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Appointments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Goal Setting &amp; Monitoring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Circle of Care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Documents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Forms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Questionnaires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Educational Materials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Lab Results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Messaging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Vital sign monitoring &amp; Coaching</a:t>
            </a:r>
          </a:p>
        </p:txBody>
      </p:sp>
      <p:sp>
        <p:nvSpPr>
          <p:cNvPr id="151" name="Textbox 1"/>
          <p:cNvSpPr/>
          <p:nvPr/>
        </p:nvSpPr>
        <p:spPr>
          <a:xfrm>
            <a:off x="925960" y="4869214"/>
            <a:ext cx="2853756" cy="876287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b="1" dirty="0">
                <a:solidFill>
                  <a:srgbClr val="4472C4"/>
                </a:solidFill>
                <a:latin typeface="Oswald" panose="020B0604020202020204" charset="0"/>
                <a:ea typeface="Roboto Medium" panose="02000000000000000000" pitchFamily="2" charset="0"/>
                <a:cs typeface="Roboto Medium" panose="02000000000000000000" pitchFamily="2" charset="0"/>
              </a:rPr>
              <a:t>Smart Homes &amp; Electronic Assistive Technology</a:t>
            </a:r>
          </a:p>
          <a:p>
            <a:pPr marL="185715" indent="-18571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Roboto Medium" panose="02000000000000000000" pitchFamily="2" charset="0"/>
                <a:cs typeface="Roboto Medium" panose="02000000000000000000" pitchFamily="2" charset="0"/>
              </a:rPr>
              <a:t>Opportunity to facilitate more independent living</a:t>
            </a:r>
          </a:p>
        </p:txBody>
      </p:sp>
      <p:sp>
        <p:nvSpPr>
          <p:cNvPr id="154" name="Textbox 1"/>
          <p:cNvSpPr/>
          <p:nvPr/>
        </p:nvSpPr>
        <p:spPr>
          <a:xfrm>
            <a:off x="5340519" y="3733370"/>
            <a:ext cx="2705286" cy="2599835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en-US" sz="1200" b="1" dirty="0">
                <a:solidFill>
                  <a:srgbClr val="ED7D31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Telecare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Alarms &amp; sensors to give rise to an emergency situation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Mainstreamed application for upstream support &amp; reduction in care packages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Better use of data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Potential for ‘lower level’ outward bound support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Oswald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57" name="Textbox 1"/>
          <p:cNvSpPr/>
          <p:nvPr/>
        </p:nvSpPr>
        <p:spPr>
          <a:xfrm>
            <a:off x="1094044" y="2630616"/>
            <a:ext cx="2582744" cy="1945810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en-US" sz="1200" b="1" dirty="0">
                <a:solidFill>
                  <a:srgbClr val="A5A5A5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Digital Supports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HSC on-line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Directory of Services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Social Prescribing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Apps Library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On-line User Feedback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Citizen digital identity</a:t>
            </a:r>
          </a:p>
        </p:txBody>
      </p:sp>
      <p:sp>
        <p:nvSpPr>
          <p:cNvPr id="161" name="Textbox 1"/>
          <p:cNvSpPr/>
          <p:nvPr/>
        </p:nvSpPr>
        <p:spPr>
          <a:xfrm>
            <a:off x="655344" y="845400"/>
            <a:ext cx="2993345" cy="1137897"/>
          </a:xfrm>
          <a:prstGeom prst="rect">
            <a:avLst/>
          </a:prstGeom>
        </p:spPr>
        <p:txBody>
          <a:bodyPr wrap="square" lIns="98192" tIns="49096" rIns="98192" bIns="49096">
            <a:spAutoFit/>
          </a:bodyPr>
          <a:lstStyle/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en-US" sz="1200" b="1" dirty="0">
                <a:solidFill>
                  <a:srgbClr val="FFC000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Virtual Consultations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Flo simple </a:t>
            </a:r>
            <a:r>
              <a:rPr lang="en-US" sz="1200" dirty="0" err="1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telehealth</a:t>
            </a: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 &amp; </a:t>
            </a:r>
            <a:r>
              <a:rPr lang="en-US" sz="1200" dirty="0" err="1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Inhealthcare</a:t>
            </a:r>
            <a:endParaRPr lang="en-US" sz="1200" dirty="0">
              <a:solidFill>
                <a:prstClr val="black"/>
              </a:solidFill>
              <a:latin typeface="Oswald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Use of VC</a:t>
            </a:r>
          </a:p>
          <a:p>
            <a:pPr marL="185715" indent="-185715">
              <a:lnSpc>
                <a:spcPct val="12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Oswald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Remote triage care &amp; advice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884" y="5918743"/>
            <a:ext cx="2281626" cy="85961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2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accel="7143" fill="hold" grpId="1" nodeType="withEffect" p14:presetBounceEnd="7143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 p14:bounceEnd="7143">
                                          <p:cBhvr>
                                            <p:cTn id="31" dur="3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accel="7143" fill="hold" grpId="1" nodeType="withEffect" p14:presetBounceEnd="7143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21600000" p14:bounceEnd="7143">
                                          <p:cBhvr>
                                            <p:cTn id="33" dur="3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accel="7143" fill="hold" grpId="1" nodeType="withEffect" p14:presetBounceEnd="7143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 p14:bounceEnd="7143">
                                          <p:cBhvr>
                                            <p:cTn id="35" dur="3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accel="7143" fill="hold" grpId="1" nodeType="withEffect" p14:presetBounceEnd="7143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21600000" p14:bounceEnd="7143">
                                          <p:cBhvr>
                                            <p:cTn id="37" dur="3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accel="7143" fill="hold" grpId="1" nodeType="withEffect" p14:presetBounceEnd="7143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 p14:bounceEnd="7143">
                                          <p:cBhvr>
                                            <p:cTn id="39" dur="3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38" grpId="0" animBg="1"/>
          <p:bldP spid="138" grpId="1" animBg="1"/>
          <p:bldP spid="147" grpId="0"/>
          <p:bldP spid="151" grpId="0"/>
          <p:bldP spid="154" grpId="0"/>
          <p:bldP spid="157" grpId="0"/>
          <p:bldP spid="1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accel="7143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3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accel="7143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3" dur="3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accel="7143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3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accel="7143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7" dur="3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accel="7143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9" dur="3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0" grpId="0" animBg="1"/>
          <p:bldP spid="110" grpId="1" animBg="1"/>
          <p:bldP spid="111" grpId="0" animBg="1"/>
          <p:bldP spid="111" grpId="1" animBg="1"/>
          <p:bldP spid="112" grpId="0" animBg="1"/>
          <p:bldP spid="112" grpId="1" animBg="1"/>
          <p:bldP spid="113" grpId="0" animBg="1"/>
          <p:bldP spid="113" grpId="1" animBg="1"/>
          <p:bldP spid="138" grpId="0" animBg="1"/>
          <p:bldP spid="138" grpId="1" animBg="1"/>
          <p:bldP spid="147" grpId="0"/>
          <p:bldP spid="151" grpId="0"/>
          <p:bldP spid="154" grpId="0"/>
          <p:bldP spid="157" grpId="0"/>
          <p:bldP spid="16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299579" y="4590078"/>
            <a:ext cx="1803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12"/>
            <a:r>
              <a:rPr lang="en-US" sz="1050" b="1" dirty="0">
                <a:solidFill>
                  <a:srgbClr val="004866"/>
                </a:solidFill>
              </a:rPr>
              <a:t>Communicate</a:t>
            </a:r>
          </a:p>
          <a:p>
            <a:pPr defTabSz="371412"/>
            <a:r>
              <a:rPr lang="en-US" sz="1050" dirty="0">
                <a:solidFill>
                  <a:srgbClr val="004866"/>
                </a:solidFill>
              </a:rPr>
              <a:t>Secure video communication between patients and care team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3929" y="4590078"/>
            <a:ext cx="1755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1412"/>
            <a:r>
              <a:rPr lang="en-US" sz="1050" b="1" dirty="0">
                <a:solidFill>
                  <a:srgbClr val="004866"/>
                </a:solidFill>
              </a:rPr>
              <a:t>Notifications</a:t>
            </a:r>
          </a:p>
          <a:p>
            <a:pPr algn="r" defTabSz="371412"/>
            <a:r>
              <a:rPr lang="en-US" sz="1050" dirty="0">
                <a:solidFill>
                  <a:srgbClr val="004866"/>
                </a:solidFill>
              </a:rPr>
              <a:t>Receive email notifications for any changes to your patient health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5304" y="1984299"/>
            <a:ext cx="22030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12"/>
            <a:r>
              <a:rPr lang="en-US" sz="1050" b="1" dirty="0">
                <a:solidFill>
                  <a:srgbClr val="004866"/>
                </a:solidFill>
              </a:rPr>
              <a:t>Circle of Care</a:t>
            </a:r>
            <a:endParaRPr lang="en-US" sz="1050" dirty="0">
              <a:solidFill>
                <a:srgbClr val="004866"/>
              </a:solidFill>
            </a:endParaRPr>
          </a:p>
          <a:p>
            <a:pPr defTabSz="371412"/>
            <a:r>
              <a:rPr lang="en-US" sz="1050" dirty="0">
                <a:solidFill>
                  <a:srgbClr val="004866"/>
                </a:solidFill>
              </a:rPr>
              <a:t>Family and friends can care for others by being part of their circle of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0312" y="1984298"/>
            <a:ext cx="1541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1412"/>
            <a:r>
              <a:rPr lang="en-US" sz="1050" b="1" dirty="0">
                <a:solidFill>
                  <a:srgbClr val="004866"/>
                </a:solidFill>
              </a:rPr>
              <a:t>Lab Results</a:t>
            </a:r>
          </a:p>
          <a:p>
            <a:pPr algn="r" defTabSz="371412"/>
            <a:r>
              <a:rPr lang="en-US" sz="1050" dirty="0">
                <a:solidFill>
                  <a:srgbClr val="004866"/>
                </a:solidFill>
              </a:rPr>
              <a:t>View Lab results in a consumer friendly format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325" y="2871756"/>
            <a:ext cx="426530" cy="5687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666" y="2817976"/>
            <a:ext cx="586712" cy="7822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639" y="1142181"/>
            <a:ext cx="416759" cy="5556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402" y="2735313"/>
            <a:ext cx="421064" cy="56141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963000" y="3514025"/>
            <a:ext cx="1118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12"/>
            <a:r>
              <a:rPr lang="en-US" sz="1050" b="1" dirty="0">
                <a:solidFill>
                  <a:srgbClr val="004866"/>
                </a:solidFill>
              </a:rPr>
              <a:t>Patient Engagement</a:t>
            </a:r>
            <a:endParaRPr lang="en-US" sz="1050" dirty="0">
              <a:solidFill>
                <a:srgbClr val="004866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765" y="4581441"/>
            <a:ext cx="378224" cy="504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35697" y="3764843"/>
            <a:ext cx="16124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1412"/>
            <a:r>
              <a:rPr lang="en-US" sz="1050" b="1" dirty="0">
                <a:solidFill>
                  <a:srgbClr val="004866"/>
                </a:solidFill>
              </a:rPr>
              <a:t>Appointments</a:t>
            </a:r>
          </a:p>
          <a:p>
            <a:pPr algn="r" defTabSz="371412"/>
            <a:r>
              <a:rPr lang="en-US" sz="1050" dirty="0">
                <a:solidFill>
                  <a:srgbClr val="004866"/>
                </a:solidFill>
              </a:rPr>
              <a:t>View upcoming appointments and receive email reminders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5118" y="3769359"/>
            <a:ext cx="19492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12"/>
            <a:r>
              <a:rPr lang="en-US" sz="1050" b="1" dirty="0">
                <a:solidFill>
                  <a:srgbClr val="004866"/>
                </a:solidFill>
              </a:rPr>
              <a:t>Health Library</a:t>
            </a:r>
          </a:p>
          <a:p>
            <a:pPr defTabSz="371412"/>
            <a:r>
              <a:rPr lang="en-US" sz="1050" dirty="0">
                <a:solidFill>
                  <a:srgbClr val="004866"/>
                </a:solidFill>
              </a:rPr>
              <a:t>Provide patient-centric health resources to consumers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707" y="2811491"/>
            <a:ext cx="167019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1412"/>
            <a:r>
              <a:rPr lang="en-US" sz="1050" b="1" dirty="0">
                <a:solidFill>
                  <a:srgbClr val="004866"/>
                </a:solidFill>
              </a:rPr>
              <a:t>My Data and Goals</a:t>
            </a:r>
          </a:p>
          <a:p>
            <a:pPr algn="r" defTabSz="371412"/>
            <a:r>
              <a:rPr lang="en-US" sz="1050" dirty="0">
                <a:solidFill>
                  <a:srgbClr val="004866"/>
                </a:solidFill>
              </a:rPr>
              <a:t>Track progress observations, diagnosis and problems towards personalised health goals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85651" y="2811492"/>
            <a:ext cx="164680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12"/>
            <a:r>
              <a:rPr lang="en-US" sz="1050" b="1" dirty="0">
                <a:solidFill>
                  <a:srgbClr val="004866"/>
                </a:solidFill>
              </a:rPr>
              <a:t>Shared Files</a:t>
            </a:r>
          </a:p>
          <a:p>
            <a:pPr defTabSz="371412"/>
            <a:r>
              <a:rPr lang="en-US" sz="1050" dirty="0">
                <a:solidFill>
                  <a:srgbClr val="004866"/>
                </a:solidFill>
              </a:rPr>
              <a:t>Upload documents, photos and videos for clinicians and patients to view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871" y="3774957"/>
            <a:ext cx="372698" cy="49693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4515" y="1998055"/>
            <a:ext cx="415251" cy="55366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098" y="1994555"/>
            <a:ext cx="411458" cy="54861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346" y="2727676"/>
            <a:ext cx="416759" cy="55567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335" y="3739481"/>
            <a:ext cx="355615" cy="47415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943" y="4611616"/>
            <a:ext cx="348140" cy="4641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09676" y="1209358"/>
            <a:ext cx="18433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1412"/>
            <a:r>
              <a:rPr lang="en-US" sz="1050" b="1" dirty="0">
                <a:solidFill>
                  <a:srgbClr val="004866"/>
                </a:solidFill>
              </a:rPr>
              <a:t>View Documents</a:t>
            </a:r>
          </a:p>
          <a:p>
            <a:pPr algn="r" defTabSz="371412"/>
            <a:r>
              <a:rPr lang="en-US" sz="1050" dirty="0">
                <a:solidFill>
                  <a:srgbClr val="004866"/>
                </a:solidFill>
              </a:rPr>
              <a:t>Produce and manage Patient care documentation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973B690-07E7-4684-957B-4ECA0CE8D375}"/>
              </a:ext>
            </a:extLst>
          </p:cNvPr>
          <p:cNvSpPr txBox="1"/>
          <p:nvPr/>
        </p:nvSpPr>
        <p:spPr>
          <a:xfrm>
            <a:off x="5074241" y="1209327"/>
            <a:ext cx="22581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1412"/>
            <a:r>
              <a:rPr lang="en-US" sz="1050" b="1" dirty="0">
                <a:solidFill>
                  <a:srgbClr val="004866"/>
                </a:solidFill>
              </a:rPr>
              <a:t>Monitoring Plan</a:t>
            </a:r>
          </a:p>
          <a:p>
            <a:pPr defTabSz="371412"/>
            <a:r>
              <a:rPr lang="en-US" sz="1050" dirty="0">
                <a:solidFill>
                  <a:srgbClr val="004866"/>
                </a:solidFill>
              </a:rPr>
              <a:t>Cohort or patient specific monitoring plan including medication management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EA8EBCED-29F7-48DE-8EB2-E723AF27FAF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850" y="1183231"/>
            <a:ext cx="355615" cy="47415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2D8B279-2ED5-47D4-9BCB-AB71D98F7F07}"/>
              </a:ext>
            </a:extLst>
          </p:cNvPr>
          <p:cNvSpPr txBox="1"/>
          <p:nvPr/>
        </p:nvSpPr>
        <p:spPr>
          <a:xfrm>
            <a:off x="1939606" y="5516162"/>
            <a:ext cx="4515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spcAft>
                <a:spcPts val="151"/>
              </a:spcAft>
            </a:pPr>
            <a:r>
              <a:rPr lang="en-GB" sz="1500" dirty="0">
                <a:solidFill>
                  <a:srgbClr val="4BACC6">
                    <a:lumMod val="50000"/>
                  </a:srgbClr>
                </a:solidFill>
              </a:rPr>
              <a:t>EXAMPLE 1  |  citizen engagement through </a:t>
            </a:r>
            <a:r>
              <a:rPr lang="en-GB" sz="1500" i="1" dirty="0">
                <a:solidFill>
                  <a:srgbClr val="4BACC6">
                    <a:lumMod val="50000"/>
                  </a:srgbClr>
                </a:solidFill>
              </a:rPr>
              <a:t>My Care Record</a:t>
            </a:r>
          </a:p>
        </p:txBody>
      </p:sp>
      <p:sp>
        <p:nvSpPr>
          <p:cNvPr id="17" name="Oval 16"/>
          <p:cNvSpPr/>
          <p:nvPr/>
        </p:nvSpPr>
        <p:spPr>
          <a:xfrm rot="5400000">
            <a:off x="2984754" y="2625825"/>
            <a:ext cx="3077990" cy="1404514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4488296" y="1755469"/>
            <a:ext cx="89459" cy="77534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9" name="Isosceles Triangle 38"/>
          <p:cNvSpPr/>
          <p:nvPr/>
        </p:nvSpPr>
        <p:spPr>
          <a:xfrm rot="16200000" flipH="1">
            <a:off x="4488296" y="4820393"/>
            <a:ext cx="89459" cy="77534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186" y="-266342"/>
            <a:ext cx="8070280" cy="13229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98112" y="5959121"/>
            <a:ext cx="2281626" cy="85961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6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63" y="1560939"/>
            <a:ext cx="2117875" cy="3078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7" y="4077126"/>
            <a:ext cx="1824386" cy="2152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219" y="599001"/>
            <a:ext cx="2064046" cy="548358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4236" y="13836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rgbClr val="0099CC"/>
                </a:solidFill>
                <a:latin typeface="Comic Sans MS" panose="030F0702030302020204" pitchFamily="66" charset="0"/>
              </a:rPr>
              <a:t>My Care Record</a:t>
            </a:r>
            <a:endParaRPr lang="en-GB" dirty="0">
              <a:solidFill>
                <a:srgbClr val="0099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517" y="5855871"/>
            <a:ext cx="2281626" cy="85961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0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998" y="228236"/>
            <a:ext cx="5032399" cy="2184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70" y="2693634"/>
            <a:ext cx="5290134" cy="3117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898" y="882641"/>
            <a:ext cx="2533029" cy="1294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997" y="1320647"/>
            <a:ext cx="2190178" cy="44077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2843" y="5948020"/>
            <a:ext cx="2281626" cy="85961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52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725761"/>
            <a:ext cx="4642150" cy="52620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FF9933"/>
                </a:solidFill>
                <a:latin typeface="Comic Sans MS" panose="030F0702030302020204" pitchFamily="66" charset="0"/>
              </a:rPr>
              <a:t>Telecare</a:t>
            </a:r>
            <a:endParaRPr lang="en-GB" dirty="0">
              <a:solidFill>
                <a:srgbClr val="FF9933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391" y="5998452"/>
            <a:ext cx="2281626" cy="85961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55" y="370403"/>
            <a:ext cx="7886700" cy="1325563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Virtual consultation </a:t>
            </a:r>
            <a:br>
              <a:rPr lang="en-GB" sz="3600" dirty="0" smtClean="0">
                <a:solidFill>
                  <a:srgbClr val="FF9933"/>
                </a:solidFill>
                <a:latin typeface="Comic Sans MS" panose="030F0702030302020204" pitchFamily="66" charset="0"/>
              </a:rPr>
            </a:br>
            <a:r>
              <a:rPr lang="en-GB" sz="3600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Messaging +</a:t>
            </a:r>
            <a:endParaRPr lang="en-GB" sz="3600" dirty="0">
              <a:solidFill>
                <a:srgbClr val="FF9933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35896" y="2415996"/>
            <a:ext cx="2655626" cy="2802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950" y="5926607"/>
            <a:ext cx="2281626" cy="8596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877" y="3999953"/>
            <a:ext cx="2106514" cy="2237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351" y="1772870"/>
            <a:ext cx="2322040" cy="20444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0900" y="908747"/>
            <a:ext cx="46810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electronic communications to improve a patient’s </a:t>
            </a:r>
            <a:r>
              <a:rPr lang="en-GB" sz="1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s</a:t>
            </a:r>
            <a:r>
              <a:rPr lang="en-GB" sz="1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elf care &amp;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r</a:t>
            </a:r>
            <a:r>
              <a:rPr lang="en-GB" sz="1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eminders </a:t>
            </a:r>
            <a:endParaRPr lang="en-GB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554" y="2682358"/>
            <a:ext cx="2559944" cy="2269817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4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950" y="5926607"/>
            <a:ext cx="2281626" cy="859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046" y="1400806"/>
            <a:ext cx="6021909" cy="4056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169" y="1455434"/>
            <a:ext cx="5975725" cy="3947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Falls prevention </a:t>
            </a:r>
            <a:endParaRPr lang="en-GB" dirty="0">
              <a:solidFill>
                <a:srgbClr val="FF9933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4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850383"/>
              </p:ext>
            </p:extLst>
          </p:nvPr>
        </p:nvGraphicFramePr>
        <p:xfrm>
          <a:off x="1439652" y="1196760"/>
          <a:ext cx="6172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150" y="5827518"/>
            <a:ext cx="2281626" cy="859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9339" y="432454"/>
            <a:ext cx="3914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prstClr val="white">
                    <a:lumMod val="65000"/>
                  </a:prstClr>
                </a:solidFill>
                <a:latin typeface="Comic Sans MS" panose="030F0702030302020204" pitchFamily="66" charset="0"/>
              </a:rPr>
              <a:t>Apps for Dementia </a:t>
            </a:r>
            <a:endParaRPr lang="en-GB" sz="3200" dirty="0">
              <a:solidFill>
                <a:prstClr val="white">
                  <a:lumMod val="65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13062"/>
            <a:ext cx="6858000" cy="4132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280" y="4439890"/>
            <a:ext cx="2419747" cy="2229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09682" y="332656"/>
            <a:ext cx="6172200" cy="1143000"/>
          </a:xfrm>
        </p:spPr>
        <p:txBody>
          <a:bodyPr>
            <a:normAutofit/>
          </a:bodyPr>
          <a:lstStyle/>
          <a:p>
            <a:pPr algn="r"/>
            <a:r>
              <a:rPr lang="en-GB" sz="3200" b="1" dirty="0">
                <a:solidFill>
                  <a:schemeClr val="accent5"/>
                </a:solidFill>
              </a:rPr>
              <a:t>https://apps4dementia.orcha.co.uk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1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7166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</a:rPr>
              <a:t>Digital Support</a:t>
            </a:r>
            <a:endParaRPr lang="en-GB" dirty="0">
              <a:solidFill>
                <a:schemeClr val="bg1">
                  <a:lumMod val="6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132" y="974887"/>
            <a:ext cx="3223880" cy="18988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084" y="680444"/>
            <a:ext cx="3518632" cy="51052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26" y="3039239"/>
            <a:ext cx="2847524" cy="3379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680" y="5926754"/>
            <a:ext cx="2281626" cy="859611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email: frailtynetwork@hscni.net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1592</Words>
  <Application>Microsoft Office PowerPoint</Application>
  <PresentationFormat>On-screen Show (4:3)</PresentationFormat>
  <Paragraphs>230</Paragraphs>
  <Slides>20</Slides>
  <Notes>12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we mean by digital health?</vt:lpstr>
      <vt:lpstr>Dimensions of frailty and ways of working…</vt:lpstr>
      <vt:lpstr>PowerPoint Presentation</vt:lpstr>
      <vt:lpstr>PowerPoint Presentation</vt:lpstr>
      <vt:lpstr>PowerPoint Presentation</vt:lpstr>
      <vt:lpstr>PowerPoint Presentation</vt:lpstr>
      <vt:lpstr>My Care Record</vt:lpstr>
      <vt:lpstr>PowerPoint Presentation</vt:lpstr>
      <vt:lpstr>Telecare</vt:lpstr>
      <vt:lpstr>Virtual consultation  Messaging +</vt:lpstr>
      <vt:lpstr>Falls prevention </vt:lpstr>
      <vt:lpstr>PowerPoint Presentation</vt:lpstr>
      <vt:lpstr>https://apps4dementia.orcha.co.uk</vt:lpstr>
      <vt:lpstr>Digital Support</vt:lpstr>
    </vt:vector>
  </TitlesOfParts>
  <Company>HSC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Lambert</dc:creator>
  <cp:lastModifiedBy>Michelle Lambert</cp:lastModifiedBy>
  <cp:revision>1</cp:revision>
  <dcterms:created xsi:type="dcterms:W3CDTF">2019-10-10T13:20:54Z</dcterms:created>
  <dcterms:modified xsi:type="dcterms:W3CDTF">2019-10-10T13:21:46Z</dcterms:modified>
</cp:coreProperties>
</file>