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960"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627D8F4-709D-4667-AB59-AE52C99AE0DC}" type="datetimeFigureOut">
              <a:rPr lang="en-GB" smtClean="0"/>
              <a:t>10/10/2019</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523DD1F-9260-44F8-BDD9-5E8E944A4F28}" type="slidenum">
              <a:rPr lang="en-GB" smtClean="0"/>
              <a:t>‹#›</a:t>
            </a:fld>
            <a:endParaRPr lang="en-GB"/>
          </a:p>
        </p:txBody>
      </p:sp>
    </p:spTree>
    <p:extLst>
      <p:ext uri="{BB962C8B-B14F-4D97-AF65-F5344CB8AC3E}">
        <p14:creationId xmlns:p14="http://schemas.microsoft.com/office/powerpoint/2010/main" val="22389396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122C89C-3BAA-4646-932A-ED0774184F52}" type="slidenum">
              <a:rPr lang="it-IT" smtClean="0">
                <a:solidFill>
                  <a:prstClr val="black"/>
                </a:solidFill>
              </a:rPr>
              <a:pPr/>
              <a:t>1</a:t>
            </a:fld>
            <a:endParaRPr lang="it-IT">
              <a:solidFill>
                <a:prstClr val="black"/>
              </a:solidFill>
            </a:endParaRPr>
          </a:p>
        </p:txBody>
      </p:sp>
    </p:spTree>
    <p:extLst>
      <p:ext uri="{BB962C8B-B14F-4D97-AF65-F5344CB8AC3E}">
        <p14:creationId xmlns:p14="http://schemas.microsoft.com/office/powerpoint/2010/main" val="36054332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122C89C-3BAA-4646-932A-ED0774184F52}" type="slidenum">
              <a:rPr lang="it-IT" smtClean="0">
                <a:solidFill>
                  <a:prstClr val="black"/>
                </a:solidFill>
              </a:rPr>
              <a:pPr/>
              <a:t>3</a:t>
            </a:fld>
            <a:endParaRPr lang="it-IT">
              <a:solidFill>
                <a:prstClr val="black"/>
              </a:solidFill>
            </a:endParaRPr>
          </a:p>
        </p:txBody>
      </p:sp>
    </p:spTree>
    <p:extLst>
      <p:ext uri="{BB962C8B-B14F-4D97-AF65-F5344CB8AC3E}">
        <p14:creationId xmlns:p14="http://schemas.microsoft.com/office/powerpoint/2010/main" val="6637172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122C89C-3BAA-4646-932A-ED0774184F52}" type="slidenum">
              <a:rPr lang="it-IT" smtClean="0">
                <a:solidFill>
                  <a:prstClr val="black"/>
                </a:solidFill>
              </a:rPr>
              <a:pPr/>
              <a:t>5</a:t>
            </a:fld>
            <a:endParaRPr lang="it-IT">
              <a:solidFill>
                <a:prstClr val="black"/>
              </a:solidFill>
            </a:endParaRPr>
          </a:p>
        </p:txBody>
      </p:sp>
    </p:spTree>
    <p:extLst>
      <p:ext uri="{BB962C8B-B14F-4D97-AF65-F5344CB8AC3E}">
        <p14:creationId xmlns:p14="http://schemas.microsoft.com/office/powerpoint/2010/main" val="29210560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1DFF1F0-04A3-244B-8026-6A7F6403474D}"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961508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122C89C-3BAA-4646-932A-ED0774184F52}" type="slidenum">
              <a:rPr lang="it-IT" smtClean="0">
                <a:solidFill>
                  <a:prstClr val="black"/>
                </a:solidFill>
              </a:rPr>
              <a:pPr/>
              <a:t>7</a:t>
            </a:fld>
            <a:endParaRPr lang="it-IT">
              <a:solidFill>
                <a:prstClr val="black"/>
              </a:solidFill>
            </a:endParaRPr>
          </a:p>
        </p:txBody>
      </p:sp>
    </p:spTree>
    <p:extLst>
      <p:ext uri="{BB962C8B-B14F-4D97-AF65-F5344CB8AC3E}">
        <p14:creationId xmlns:p14="http://schemas.microsoft.com/office/powerpoint/2010/main" val="2466846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Lots of older people lead fulfilling lives, contributing to the economy and the life of their local community through volunteering, by continuing to work and pay taxes, and by caring for others such as grandchildren, partners, friends and neighbours. Some older people tell us, however, that they struggle on their income and feel lonely and isolated. </a:t>
            </a:r>
          </a:p>
          <a:p>
            <a:endParaRPr lang="en-GB" dirty="0"/>
          </a:p>
          <a:p>
            <a:r>
              <a:rPr lang="en-GB" dirty="0"/>
              <a:t>We can all play our part by doing what we can to stay as well as possible: keeping active, eating well, being a good neighbour, maintaining our social networks and friendships; financially preparing for our own futures; and by challenging ageist assumptions about older people and ageing.</a:t>
            </a:r>
          </a:p>
          <a:p>
            <a:endParaRPr lang="en-GB" dirty="0"/>
          </a:p>
        </p:txBody>
      </p:sp>
      <p:sp>
        <p:nvSpPr>
          <p:cNvPr id="4" name="Slide Number Placeholder 3"/>
          <p:cNvSpPr>
            <a:spLocks noGrp="1"/>
          </p:cNvSpPr>
          <p:nvPr>
            <p:ph type="sldNum" sz="quarter" idx="10"/>
          </p:nvPr>
        </p:nvSpPr>
        <p:spPr/>
        <p:txBody>
          <a:bodyPr/>
          <a:lstStyle/>
          <a:p>
            <a:fld id="{7851F8CF-DEF5-4B85-B433-FD75A84DE17B}" type="slidenum">
              <a:rPr lang="en-GB" smtClean="0">
                <a:solidFill>
                  <a:prstClr val="black"/>
                </a:solidFill>
              </a:rPr>
              <a:pPr/>
              <a:t>9</a:t>
            </a:fld>
            <a:endParaRPr lang="en-GB">
              <a:solidFill>
                <a:prstClr val="black"/>
              </a:solidFill>
            </a:endParaRPr>
          </a:p>
        </p:txBody>
      </p:sp>
    </p:spTree>
    <p:extLst>
      <p:ext uri="{BB962C8B-B14F-4D97-AF65-F5344CB8AC3E}">
        <p14:creationId xmlns:p14="http://schemas.microsoft.com/office/powerpoint/2010/main" val="11510583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8A72B9DE-B035-441F-A9D8-CF543ADDC8B6}" type="datetimeFigureOut">
              <a:rPr lang="en-GB" smtClean="0"/>
              <a:t>10/10/2019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A44489C-9999-4AF7-A420-6EA500B3EEDD}" type="slidenum">
              <a:rPr lang="en-GB" smtClean="0"/>
              <a:t>‹#›</a:t>
            </a:fld>
            <a:endParaRPr lang="en-GB"/>
          </a:p>
        </p:txBody>
      </p:sp>
    </p:spTree>
    <p:extLst>
      <p:ext uri="{BB962C8B-B14F-4D97-AF65-F5344CB8AC3E}">
        <p14:creationId xmlns:p14="http://schemas.microsoft.com/office/powerpoint/2010/main" val="14328219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A72B9DE-B035-441F-A9D8-CF543ADDC8B6}" type="datetimeFigureOut">
              <a:rPr lang="en-GB" smtClean="0"/>
              <a:t>10/10/2019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A44489C-9999-4AF7-A420-6EA500B3EEDD}" type="slidenum">
              <a:rPr lang="en-GB" smtClean="0"/>
              <a:t>‹#›</a:t>
            </a:fld>
            <a:endParaRPr lang="en-GB"/>
          </a:p>
        </p:txBody>
      </p:sp>
    </p:spTree>
    <p:extLst>
      <p:ext uri="{BB962C8B-B14F-4D97-AF65-F5344CB8AC3E}">
        <p14:creationId xmlns:p14="http://schemas.microsoft.com/office/powerpoint/2010/main" val="14223520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A72B9DE-B035-441F-A9D8-CF543ADDC8B6}" type="datetimeFigureOut">
              <a:rPr lang="en-GB" smtClean="0"/>
              <a:t>10/10/2019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A44489C-9999-4AF7-A420-6EA500B3EEDD}" type="slidenum">
              <a:rPr lang="en-GB" smtClean="0"/>
              <a:t>‹#›</a:t>
            </a:fld>
            <a:endParaRPr lang="en-GB"/>
          </a:p>
        </p:txBody>
      </p:sp>
    </p:spTree>
    <p:extLst>
      <p:ext uri="{BB962C8B-B14F-4D97-AF65-F5344CB8AC3E}">
        <p14:creationId xmlns:p14="http://schemas.microsoft.com/office/powerpoint/2010/main" val="13652261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8A72B9DE-B035-441F-A9D8-CF543ADDC8B6}" type="datetimeFigureOut">
              <a:rPr lang="en-GB" smtClean="0"/>
              <a:t>10/10/2019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A44489C-9999-4AF7-A420-6EA500B3EEDD}" type="slidenum">
              <a:rPr lang="en-GB" smtClean="0"/>
              <a:t>‹#›</a:t>
            </a:fld>
            <a:endParaRPr lang="en-GB"/>
          </a:p>
        </p:txBody>
      </p:sp>
    </p:spTree>
    <p:extLst>
      <p:ext uri="{BB962C8B-B14F-4D97-AF65-F5344CB8AC3E}">
        <p14:creationId xmlns:p14="http://schemas.microsoft.com/office/powerpoint/2010/main" val="2164840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A72B9DE-B035-441F-A9D8-CF543ADDC8B6}" type="datetimeFigureOut">
              <a:rPr lang="en-GB" smtClean="0"/>
              <a:t>10/10/2019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A44489C-9999-4AF7-A420-6EA500B3EEDD}" type="slidenum">
              <a:rPr lang="en-GB" smtClean="0"/>
              <a:t>‹#›</a:t>
            </a:fld>
            <a:endParaRPr lang="en-GB"/>
          </a:p>
        </p:txBody>
      </p:sp>
    </p:spTree>
    <p:extLst>
      <p:ext uri="{BB962C8B-B14F-4D97-AF65-F5344CB8AC3E}">
        <p14:creationId xmlns:p14="http://schemas.microsoft.com/office/powerpoint/2010/main" val="22980150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8A72B9DE-B035-441F-A9D8-CF543ADDC8B6}" type="datetimeFigureOut">
              <a:rPr lang="en-GB" smtClean="0"/>
              <a:t>10/10/2019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A44489C-9999-4AF7-A420-6EA500B3EEDD}" type="slidenum">
              <a:rPr lang="en-GB" smtClean="0"/>
              <a:t>‹#›</a:t>
            </a:fld>
            <a:endParaRPr lang="en-GB"/>
          </a:p>
        </p:txBody>
      </p:sp>
    </p:spTree>
    <p:extLst>
      <p:ext uri="{BB962C8B-B14F-4D97-AF65-F5344CB8AC3E}">
        <p14:creationId xmlns:p14="http://schemas.microsoft.com/office/powerpoint/2010/main" val="41410708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72B9DE-B035-441F-A9D8-CF543ADDC8B6}" type="datetimeFigureOut">
              <a:rPr lang="en-GB" smtClean="0"/>
              <a:t>10/10/2019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A44489C-9999-4AF7-A420-6EA500B3EEDD}" type="slidenum">
              <a:rPr lang="en-GB" smtClean="0"/>
              <a:t>‹#›</a:t>
            </a:fld>
            <a:endParaRPr lang="en-GB"/>
          </a:p>
        </p:txBody>
      </p:sp>
    </p:spTree>
    <p:extLst>
      <p:ext uri="{BB962C8B-B14F-4D97-AF65-F5344CB8AC3E}">
        <p14:creationId xmlns:p14="http://schemas.microsoft.com/office/powerpoint/2010/main" val="1955565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A72B9DE-B035-441F-A9D8-CF543ADDC8B6}" type="datetimeFigureOut">
              <a:rPr lang="en-GB" smtClean="0"/>
              <a:t>10/10/2019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A44489C-9999-4AF7-A420-6EA500B3EEDD}" type="slidenum">
              <a:rPr lang="en-GB" smtClean="0"/>
              <a:t>‹#›</a:t>
            </a:fld>
            <a:endParaRPr lang="en-GB"/>
          </a:p>
        </p:txBody>
      </p:sp>
    </p:spTree>
    <p:extLst>
      <p:ext uri="{BB962C8B-B14F-4D97-AF65-F5344CB8AC3E}">
        <p14:creationId xmlns:p14="http://schemas.microsoft.com/office/powerpoint/2010/main" val="1858267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A72B9DE-B035-441F-A9D8-CF543ADDC8B6}" type="datetimeFigureOut">
              <a:rPr lang="en-GB" smtClean="0"/>
              <a:t>10/10/2019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A44489C-9999-4AF7-A420-6EA500B3EEDD}" type="slidenum">
              <a:rPr lang="en-GB" smtClean="0"/>
              <a:t>‹#›</a:t>
            </a:fld>
            <a:endParaRPr lang="en-GB"/>
          </a:p>
        </p:txBody>
      </p:sp>
    </p:spTree>
    <p:extLst>
      <p:ext uri="{BB962C8B-B14F-4D97-AF65-F5344CB8AC3E}">
        <p14:creationId xmlns:p14="http://schemas.microsoft.com/office/powerpoint/2010/main" val="21529843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A72B9DE-B035-441F-A9D8-CF543ADDC8B6}" type="datetimeFigureOut">
              <a:rPr lang="en-GB" smtClean="0"/>
              <a:t>10/10/2019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A44489C-9999-4AF7-A420-6EA500B3EEDD}" type="slidenum">
              <a:rPr lang="en-GB" smtClean="0"/>
              <a:t>‹#›</a:t>
            </a:fld>
            <a:endParaRPr lang="en-GB"/>
          </a:p>
        </p:txBody>
      </p:sp>
    </p:spTree>
    <p:extLst>
      <p:ext uri="{BB962C8B-B14F-4D97-AF65-F5344CB8AC3E}">
        <p14:creationId xmlns:p14="http://schemas.microsoft.com/office/powerpoint/2010/main" val="8459639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A72B9DE-B035-441F-A9D8-CF543ADDC8B6}" type="datetimeFigureOut">
              <a:rPr lang="en-GB" smtClean="0"/>
              <a:t>10/10/2019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A44489C-9999-4AF7-A420-6EA500B3EEDD}" type="slidenum">
              <a:rPr lang="en-GB" smtClean="0"/>
              <a:t>‹#›</a:t>
            </a:fld>
            <a:endParaRPr lang="en-GB"/>
          </a:p>
        </p:txBody>
      </p:sp>
    </p:spTree>
    <p:extLst>
      <p:ext uri="{BB962C8B-B14F-4D97-AF65-F5344CB8AC3E}">
        <p14:creationId xmlns:p14="http://schemas.microsoft.com/office/powerpoint/2010/main" val="42253340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72B9DE-B035-441F-A9D8-CF543ADDC8B6}" type="datetimeFigureOut">
              <a:rPr lang="en-GB" smtClean="0"/>
              <a:t>10/10/2019</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44489C-9999-4AF7-A420-6EA500B3EEDD}" type="slidenum">
              <a:rPr lang="en-GB" smtClean="0"/>
              <a:t>‹#›</a:t>
            </a:fld>
            <a:endParaRPr lang="en-GB"/>
          </a:p>
        </p:txBody>
      </p:sp>
    </p:spTree>
    <p:extLst>
      <p:ext uri="{BB962C8B-B14F-4D97-AF65-F5344CB8AC3E}">
        <p14:creationId xmlns:p14="http://schemas.microsoft.com/office/powerpoint/2010/main" val="26745258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6.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hyperlink" Target="http://www.integratedcarefoundation.org/scotland" TargetMode="External"/><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hyperlink" Target="mailto:IFICscotland@integratedcarefoundation.org" TargetMode="External"/><Relationship Id="rId4" Type="http://schemas.openxmlformats.org/officeDocument/2006/relationships/hyperlink" Target="https://integratedcarefoundation.org/ific-membersnetwork/groups/" TargetMode="External"/><Relationship Id="rId9"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hyperlink" Target="mailto:anne.hendry@lanarkshire.scot.nhs.uk"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hyperlink" Target="http://www.advantageja.eu/" TargetMode="External"/><Relationship Id="rId4" Type="http://schemas.openxmlformats.org/officeDocument/2006/relationships/hyperlink" Target="mailto:IFICscotland@integratedcarefoundation.org"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mailto:frailtynetwork@hscni.net" TargetMode="External"/><Relationship Id="rId2" Type="http://schemas.openxmlformats.org/officeDocument/2006/relationships/image" Target="../media/image17.jpg"/><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mailto:frailtynetwork@hscni.net" TargetMode="External"/><Relationship Id="rId1" Type="http://schemas.openxmlformats.org/officeDocument/2006/relationships/slideLayout" Target="../slideLayouts/slideLayout2.xml"/><Relationship Id="rId4" Type="http://schemas.openxmlformats.org/officeDocument/2006/relationships/image" Target="../media/image1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949" y="500072"/>
            <a:ext cx="7886700" cy="1325563"/>
          </a:xfrm>
        </p:spPr>
        <p:txBody>
          <a:bodyPr/>
          <a:lstStyle/>
          <a:p>
            <a:r>
              <a:rPr lang="en-GB" sz="3600" b="1" dirty="0" smtClean="0">
                <a:solidFill>
                  <a:schemeClr val="tx1"/>
                </a:solidFill>
              </a:rPr>
              <a:t>WHO  ICOPE </a:t>
            </a:r>
            <a:br>
              <a:rPr lang="en-GB" sz="3600" b="1" dirty="0" smtClean="0">
                <a:solidFill>
                  <a:schemeClr val="tx1"/>
                </a:solidFill>
              </a:rPr>
            </a:br>
            <a:r>
              <a:rPr lang="en-GB" sz="3600" b="1" dirty="0">
                <a:solidFill>
                  <a:schemeClr val="tx1"/>
                </a:solidFill>
              </a:rPr>
              <a:t>I</a:t>
            </a:r>
            <a:r>
              <a:rPr lang="en-GB" sz="3600" b="1" dirty="0" smtClean="0">
                <a:solidFill>
                  <a:schemeClr val="tx1"/>
                </a:solidFill>
              </a:rPr>
              <a:t>ntegrated Care for Older People</a:t>
            </a:r>
            <a:endParaRPr lang="en-GB" sz="3600" b="1" dirty="0">
              <a:solidFill>
                <a:schemeClr val="tx1"/>
              </a:solidFill>
            </a:endParaRPr>
          </a:p>
        </p:txBody>
      </p:sp>
      <p:sp>
        <p:nvSpPr>
          <p:cNvPr id="3" name="Content Placeholder 2"/>
          <p:cNvSpPr>
            <a:spLocks noGrp="1"/>
          </p:cNvSpPr>
          <p:nvPr>
            <p:ph idx="1"/>
          </p:nvPr>
        </p:nvSpPr>
        <p:spPr>
          <a:xfrm>
            <a:off x="460949" y="1825637"/>
            <a:ext cx="5561350" cy="3835611"/>
          </a:xfrm>
        </p:spPr>
        <p:txBody>
          <a:bodyPr>
            <a:noAutofit/>
          </a:bodyPr>
          <a:lstStyle/>
          <a:p>
            <a:pPr marL="0" indent="0">
              <a:buNone/>
            </a:pPr>
            <a:r>
              <a:rPr lang="en-GB" sz="1600" dirty="0" smtClean="0"/>
              <a:t>Four Principles </a:t>
            </a:r>
          </a:p>
          <a:p>
            <a:pPr marL="0" indent="0">
              <a:buNone/>
            </a:pPr>
            <a:endParaRPr lang="en-GB" sz="1600" dirty="0"/>
          </a:p>
          <a:p>
            <a:r>
              <a:rPr lang="en-GB" sz="1600" dirty="0" smtClean="0"/>
              <a:t>Older </a:t>
            </a:r>
            <a:r>
              <a:rPr lang="en-GB" sz="1600" dirty="0"/>
              <a:t>people are afforded the same basic human rights </a:t>
            </a:r>
            <a:r>
              <a:rPr lang="en-GB" sz="1600" dirty="0" smtClean="0"/>
              <a:t>as all </a:t>
            </a:r>
            <a:r>
              <a:rPr lang="en-GB" sz="1600" dirty="0"/>
              <a:t>people, including the right to the best possible health.</a:t>
            </a:r>
          </a:p>
          <a:p>
            <a:r>
              <a:rPr lang="en-GB" sz="1600" dirty="0" smtClean="0"/>
              <a:t>Older </a:t>
            </a:r>
            <a:r>
              <a:rPr lang="en-GB" sz="1600" dirty="0"/>
              <a:t>people should be given equal opportunity </a:t>
            </a:r>
            <a:r>
              <a:rPr lang="en-GB" sz="1600" dirty="0" smtClean="0"/>
              <a:t>to achieve </a:t>
            </a:r>
            <a:r>
              <a:rPr lang="en-GB" sz="1600" dirty="0"/>
              <a:t>healthy ageing, regardless of social or </a:t>
            </a:r>
            <a:r>
              <a:rPr lang="en-GB" sz="1600" dirty="0" smtClean="0"/>
              <a:t>economic status</a:t>
            </a:r>
            <a:r>
              <a:rPr lang="en-GB" sz="1600" dirty="0"/>
              <a:t>, place of birth or residence, or other social factors.</a:t>
            </a:r>
          </a:p>
          <a:p>
            <a:r>
              <a:rPr lang="en-GB" sz="1600" dirty="0" smtClean="0"/>
              <a:t>Care </a:t>
            </a:r>
            <a:r>
              <a:rPr lang="en-GB" sz="1600" dirty="0"/>
              <a:t>should be provided with equality and non-discrimination</a:t>
            </a:r>
            <a:r>
              <a:rPr lang="en-GB" sz="1600" dirty="0" smtClean="0"/>
              <a:t>, particularly </a:t>
            </a:r>
            <a:r>
              <a:rPr lang="en-GB" sz="1600" dirty="0"/>
              <a:t>on gender, age and ethnicity.</a:t>
            </a:r>
          </a:p>
          <a:p>
            <a:r>
              <a:rPr lang="en-GB" sz="1600" dirty="0" smtClean="0"/>
              <a:t>Health </a:t>
            </a:r>
            <a:r>
              <a:rPr lang="en-GB" sz="1600" dirty="0"/>
              <a:t>and social care systems and services need to </a:t>
            </a:r>
            <a:r>
              <a:rPr lang="en-GB" sz="1600" dirty="0" smtClean="0"/>
              <a:t>respond to </a:t>
            </a:r>
            <a:r>
              <a:rPr lang="en-GB" sz="1600" dirty="0"/>
              <a:t>the unique health and social care needs and goals of </a:t>
            </a:r>
            <a:r>
              <a:rPr lang="en-GB" sz="1600" dirty="0" smtClean="0"/>
              <a:t>older people</a:t>
            </a:r>
            <a:r>
              <a:rPr lang="en-GB" sz="1600" dirty="0"/>
              <a:t>, which may vary over time, and should address </a:t>
            </a:r>
            <a:r>
              <a:rPr lang="en-GB" sz="1600" dirty="0" smtClean="0"/>
              <a:t>the social </a:t>
            </a:r>
            <a:r>
              <a:rPr lang="en-GB" sz="1600" dirty="0"/>
              <a:t>determinants of health. </a:t>
            </a:r>
            <a:endParaRPr lang="en-GB" sz="1600" dirty="0" smtClean="0"/>
          </a:p>
          <a:p>
            <a:pPr marL="0" indent="0">
              <a:buNone/>
            </a:pPr>
            <a:endParaRPr lang="en-GB" sz="1600" dirty="0" smtClean="0"/>
          </a:p>
          <a:p>
            <a:pPr marL="0" indent="0">
              <a:buNone/>
            </a:pPr>
            <a:r>
              <a:rPr lang="en-GB" sz="1600" dirty="0" smtClean="0"/>
              <a:t>https</a:t>
            </a:r>
            <a:r>
              <a:rPr lang="en-GB" sz="1600" dirty="0"/>
              <a:t>://www.who.int/ageing/health-systems/icope/en/ </a:t>
            </a:r>
            <a:endParaRPr lang="en-GB" sz="1600" dirty="0" smtClean="0"/>
          </a:p>
          <a:p>
            <a:endParaRPr lang="en-GB" sz="1600" dirty="0" smtClean="0"/>
          </a:p>
          <a:p>
            <a:endParaRPr lang="en-GB" sz="1600" dirty="0"/>
          </a:p>
          <a:p>
            <a:endParaRPr lang="en-GB" sz="1600"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9701" y="3912433"/>
            <a:ext cx="2690735" cy="2396887"/>
          </a:xfrm>
          <a:prstGeom prst="rect">
            <a:avLst/>
          </a:prstGeom>
        </p:spPr>
      </p:pic>
    </p:spTree>
    <p:extLst>
      <p:ext uri="{BB962C8B-B14F-4D97-AF65-F5344CB8AC3E}">
        <p14:creationId xmlns:p14="http://schemas.microsoft.com/office/powerpoint/2010/main" val="22764879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sz="3600" b="1" dirty="0" smtClean="0">
                <a:solidFill>
                  <a:schemeClr val="tx1"/>
                </a:solidFill>
              </a:rPr>
              <a:t>Person Centred assessment </a:t>
            </a:r>
            <a:br>
              <a:rPr lang="en-GB" sz="3600" b="1" dirty="0" smtClean="0">
                <a:solidFill>
                  <a:schemeClr val="tx1"/>
                </a:solidFill>
              </a:rPr>
            </a:br>
            <a:r>
              <a:rPr lang="en-GB" sz="3600" b="1" dirty="0" smtClean="0">
                <a:solidFill>
                  <a:schemeClr val="tx1"/>
                </a:solidFill>
              </a:rPr>
              <a:t>and pathways in primary care   </a:t>
            </a:r>
            <a:endParaRPr lang="en-GB" sz="3600" b="1" dirty="0">
              <a:solidFill>
                <a:schemeClr val="tx1"/>
              </a:solidFill>
            </a:endParaRPr>
          </a:p>
        </p:txBody>
      </p:sp>
      <p:pic>
        <p:nvPicPr>
          <p:cNvPr id="4" name="Picture 2"/>
          <p:cNvPicPr>
            <a:picLocks noGrp="1" noChangeAspect="1" noChangeArrowheads="1"/>
          </p:cNvPicPr>
          <p:nvPr>
            <p:ph idx="1"/>
          </p:nvPr>
        </p:nvPicPr>
        <p:blipFill>
          <a:blip r:embed="rId2" cstate="print"/>
          <a:srcRect/>
          <a:stretch>
            <a:fillRect/>
          </a:stretch>
        </p:blipFill>
        <p:spPr bwMode="auto">
          <a:xfrm>
            <a:off x="280128" y="2017920"/>
            <a:ext cx="3834672" cy="4449051"/>
          </a:xfrm>
          <a:prstGeom prst="rect">
            <a:avLst/>
          </a:prstGeom>
          <a:noFill/>
          <a:ln w="9525">
            <a:noFill/>
            <a:miter lim="800000"/>
            <a:headEnd/>
            <a:tailEnd/>
          </a:ln>
        </p:spPr>
      </p:pic>
      <p:pic>
        <p:nvPicPr>
          <p:cNvPr id="3" name="Picture 2"/>
          <p:cNvPicPr>
            <a:picLocks noChangeAspect="1"/>
          </p:cNvPicPr>
          <p:nvPr/>
        </p:nvPicPr>
        <p:blipFill>
          <a:blip r:embed="rId3"/>
          <a:stretch>
            <a:fillRect/>
          </a:stretch>
        </p:blipFill>
        <p:spPr>
          <a:xfrm>
            <a:off x="4442525" y="1785306"/>
            <a:ext cx="4252707" cy="4914281"/>
          </a:xfrm>
          <a:prstGeom prst="rect">
            <a:avLst/>
          </a:prstGeom>
        </p:spPr>
      </p:pic>
    </p:spTree>
    <p:extLst>
      <p:ext uri="{BB962C8B-B14F-4D97-AF65-F5344CB8AC3E}">
        <p14:creationId xmlns:p14="http://schemas.microsoft.com/office/powerpoint/2010/main" val="32160039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4000" b="1" dirty="0" smtClean="0">
                <a:solidFill>
                  <a:schemeClr val="tx1"/>
                </a:solidFill>
              </a:rPr>
              <a:t>ICOPE Implementation Framework and Scorecard</a:t>
            </a:r>
            <a:endParaRPr lang="en-GB" sz="4000" b="1" dirty="0">
              <a:solidFill>
                <a:schemeClr val="tx1"/>
              </a:solidFill>
            </a:endParaRPr>
          </a:p>
        </p:txBody>
      </p:sp>
      <p:pic>
        <p:nvPicPr>
          <p:cNvPr id="4" name="Content Placeholder 3"/>
          <p:cNvPicPr>
            <a:picLocks noGrp="1" noChangeAspect="1"/>
          </p:cNvPicPr>
          <p:nvPr>
            <p:ph idx="1"/>
          </p:nvPr>
        </p:nvPicPr>
        <p:blipFill>
          <a:blip r:embed="rId3"/>
          <a:stretch>
            <a:fillRect/>
          </a:stretch>
        </p:blipFill>
        <p:spPr>
          <a:xfrm>
            <a:off x="5729283" y="2185401"/>
            <a:ext cx="2160011" cy="4048125"/>
          </a:xfrm>
          <a:prstGeom prst="rect">
            <a:avLst/>
          </a:prstGeom>
          <a:ln w="57150">
            <a:solidFill>
              <a:schemeClr val="tx1"/>
            </a:solidFill>
          </a:ln>
        </p:spPr>
      </p:pic>
      <p:pic>
        <p:nvPicPr>
          <p:cNvPr id="5" name="Picture 4"/>
          <p:cNvPicPr>
            <a:picLocks noChangeAspect="1"/>
          </p:cNvPicPr>
          <p:nvPr/>
        </p:nvPicPr>
        <p:blipFill>
          <a:blip r:embed="rId4"/>
          <a:stretch>
            <a:fillRect/>
          </a:stretch>
        </p:blipFill>
        <p:spPr>
          <a:xfrm>
            <a:off x="938951" y="1979373"/>
            <a:ext cx="3713430" cy="4460156"/>
          </a:xfrm>
          <a:prstGeom prst="rect">
            <a:avLst/>
          </a:prstGeom>
          <a:ln w="38100">
            <a:solidFill>
              <a:schemeClr val="tx1"/>
            </a:solidFill>
          </a:ln>
        </p:spPr>
      </p:pic>
    </p:spTree>
    <p:extLst>
      <p:ext uri="{BB962C8B-B14F-4D97-AF65-F5344CB8AC3E}">
        <p14:creationId xmlns:p14="http://schemas.microsoft.com/office/powerpoint/2010/main" val="22944720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200" b="1" dirty="0" smtClean="0">
                <a:solidFill>
                  <a:schemeClr val="tx1"/>
                </a:solidFill>
              </a:rPr>
              <a:t>WHO Global Strategy and Plan of Action on </a:t>
            </a:r>
            <a:br>
              <a:rPr lang="en-GB" sz="3200" b="1" dirty="0" smtClean="0">
                <a:solidFill>
                  <a:schemeClr val="tx1"/>
                </a:solidFill>
              </a:rPr>
            </a:br>
            <a:r>
              <a:rPr lang="en-GB" sz="3200" b="1" dirty="0" smtClean="0">
                <a:solidFill>
                  <a:schemeClr val="tx1"/>
                </a:solidFill>
              </a:rPr>
              <a:t>Ageing and Health </a:t>
            </a:r>
            <a:endParaRPr lang="en-GB" sz="3200" b="1" dirty="0">
              <a:solidFill>
                <a:schemeClr val="tx1"/>
              </a:solidFill>
            </a:endParaRPr>
          </a:p>
        </p:txBody>
      </p:sp>
      <p:sp>
        <p:nvSpPr>
          <p:cNvPr id="7" name="Content Placeholder 6"/>
          <p:cNvSpPr>
            <a:spLocks noGrp="1"/>
          </p:cNvSpPr>
          <p:nvPr>
            <p:ph idx="1"/>
          </p:nvPr>
        </p:nvSpPr>
        <p:spPr>
          <a:xfrm>
            <a:off x="314796" y="2081049"/>
            <a:ext cx="6239656" cy="4454662"/>
          </a:xfrm>
        </p:spPr>
        <p:txBody>
          <a:bodyPr>
            <a:noAutofit/>
          </a:bodyPr>
          <a:lstStyle/>
          <a:p>
            <a:pPr>
              <a:buNone/>
            </a:pPr>
            <a:r>
              <a:rPr lang="en-GB" sz="1600" b="1" dirty="0" smtClean="0"/>
              <a:t>Five Strategic Objectives </a:t>
            </a:r>
          </a:p>
          <a:p>
            <a:pPr>
              <a:buNone/>
            </a:pPr>
            <a:r>
              <a:rPr lang="en-GB" sz="1600" b="1" dirty="0" smtClean="0"/>
              <a:t>1. Commitment to action on Healthy Ageing in every country</a:t>
            </a:r>
          </a:p>
          <a:p>
            <a:pPr>
              <a:buNone/>
            </a:pPr>
            <a:r>
              <a:rPr lang="en-GB" sz="1600" b="1" dirty="0" smtClean="0"/>
              <a:t>2. Developing age-friendly environments</a:t>
            </a:r>
          </a:p>
          <a:p>
            <a:pPr>
              <a:buNone/>
            </a:pPr>
            <a:r>
              <a:rPr lang="en-GB" sz="1600" b="1" dirty="0" smtClean="0"/>
              <a:t>3. Aligning health systems to the needs of older populations</a:t>
            </a:r>
          </a:p>
          <a:p>
            <a:pPr>
              <a:buNone/>
            </a:pPr>
            <a:r>
              <a:rPr lang="en-GB" sz="1600" b="1" dirty="0" smtClean="0"/>
              <a:t>4. Sustainable and equitable systems for long-term care (home, communities, institutions)</a:t>
            </a:r>
          </a:p>
          <a:p>
            <a:pPr>
              <a:buNone/>
            </a:pPr>
            <a:r>
              <a:rPr lang="en-GB" sz="1600" b="1" dirty="0" smtClean="0"/>
              <a:t>5. Improving measurement, monitoring and research on Healthy Ageing</a:t>
            </a:r>
          </a:p>
          <a:p>
            <a:endParaRPr lang="en-GB" sz="1600" b="1" dirty="0" smtClean="0"/>
          </a:p>
          <a:p>
            <a:pPr>
              <a:buNone/>
            </a:pPr>
            <a:r>
              <a:rPr lang="en-GB" sz="1600" b="1" dirty="0" smtClean="0"/>
              <a:t>2016 – 2020 </a:t>
            </a:r>
          </a:p>
          <a:p>
            <a:pPr>
              <a:buNone/>
            </a:pPr>
            <a:r>
              <a:rPr lang="en-GB" sz="1600" b="1" dirty="0" smtClean="0"/>
              <a:t>Evidence-based action to maximize functional ability every person.</a:t>
            </a:r>
          </a:p>
          <a:p>
            <a:pPr>
              <a:buNone/>
            </a:pPr>
            <a:r>
              <a:rPr lang="en-GB" sz="1600" b="1" dirty="0" smtClean="0"/>
              <a:t>Build readiness, evidence and partnerships for a Decade of Healthy Ageing</a:t>
            </a:r>
            <a:endParaRPr lang="en-GB" sz="1600" b="1" dirty="0"/>
          </a:p>
        </p:txBody>
      </p:sp>
      <p:pic>
        <p:nvPicPr>
          <p:cNvPr id="3" name="Picture 2"/>
          <p:cNvPicPr>
            <a:picLocks noChangeAspect="1"/>
          </p:cNvPicPr>
          <p:nvPr/>
        </p:nvPicPr>
        <p:blipFill>
          <a:blip r:embed="rId2"/>
          <a:stretch>
            <a:fillRect/>
          </a:stretch>
        </p:blipFill>
        <p:spPr>
          <a:xfrm>
            <a:off x="6334283" y="2076137"/>
            <a:ext cx="2181069" cy="4459574"/>
          </a:xfrm>
          <a:prstGeom prst="rect">
            <a:avLst/>
          </a:prstGeom>
        </p:spPr>
      </p:pic>
    </p:spTree>
    <p:extLst>
      <p:ext uri="{BB962C8B-B14F-4D97-AF65-F5344CB8AC3E}">
        <p14:creationId xmlns:p14="http://schemas.microsoft.com/office/powerpoint/2010/main" val="5975594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smtClean="0">
                <a:solidFill>
                  <a:schemeClr val="tx1"/>
                </a:solidFill>
              </a:rPr>
              <a:t>Key Action </a:t>
            </a:r>
            <a:r>
              <a:rPr lang="en-GB" b="1" dirty="0" smtClean="0">
                <a:solidFill>
                  <a:schemeClr val="tx1"/>
                </a:solidFill>
              </a:rPr>
              <a:t>Areas </a:t>
            </a:r>
            <a:endParaRPr lang="en-GB" b="1" dirty="0">
              <a:solidFill>
                <a:schemeClr val="tx1"/>
              </a:solidFill>
            </a:endParaRPr>
          </a:p>
        </p:txBody>
      </p:sp>
      <p:sp>
        <p:nvSpPr>
          <p:cNvPr id="3" name="Content Placeholder 2"/>
          <p:cNvSpPr>
            <a:spLocks noGrp="1"/>
          </p:cNvSpPr>
          <p:nvPr>
            <p:ph idx="1"/>
          </p:nvPr>
        </p:nvSpPr>
        <p:spPr>
          <a:xfrm>
            <a:off x="628650" y="2323475"/>
            <a:ext cx="3924612" cy="3550200"/>
          </a:xfrm>
        </p:spPr>
        <p:txBody>
          <a:bodyPr>
            <a:normAutofit fontScale="85000" lnSpcReduction="20000"/>
          </a:bodyPr>
          <a:lstStyle/>
          <a:p>
            <a:r>
              <a:rPr lang="en-GB" dirty="0" smtClean="0"/>
              <a:t>Develop age friendly communities </a:t>
            </a:r>
          </a:p>
          <a:p>
            <a:r>
              <a:rPr lang="en-GB" dirty="0" smtClean="0"/>
              <a:t>Ensure person centred integrated care for older people </a:t>
            </a:r>
          </a:p>
          <a:p>
            <a:r>
              <a:rPr lang="en-GB" dirty="0" smtClean="0"/>
              <a:t>Provide </a:t>
            </a:r>
            <a:r>
              <a:rPr lang="en-GB" dirty="0"/>
              <a:t>older people who need it access to long-term care within their communities </a:t>
            </a:r>
          </a:p>
          <a:p>
            <a:pPr marL="0" indent="0">
              <a:buNone/>
            </a:pPr>
            <a:endParaRPr lang="en-GB" dirty="0"/>
          </a:p>
        </p:txBody>
      </p:sp>
      <p:pic>
        <p:nvPicPr>
          <p:cNvPr id="4" name="Picture 3"/>
          <p:cNvPicPr>
            <a:picLocks noChangeAspect="1"/>
          </p:cNvPicPr>
          <p:nvPr/>
        </p:nvPicPr>
        <p:blipFill>
          <a:blip r:embed="rId3"/>
          <a:stretch>
            <a:fillRect/>
          </a:stretch>
        </p:blipFill>
        <p:spPr>
          <a:xfrm>
            <a:off x="0" y="160403"/>
            <a:ext cx="8746104" cy="1735015"/>
          </a:xfrm>
          <a:prstGeom prst="rect">
            <a:avLst/>
          </a:prstGeom>
        </p:spPr>
      </p:pic>
      <p:pic>
        <p:nvPicPr>
          <p:cNvPr id="5" name="Picture 4"/>
          <p:cNvPicPr>
            <a:picLocks noChangeAspect="1"/>
          </p:cNvPicPr>
          <p:nvPr/>
        </p:nvPicPr>
        <p:blipFill>
          <a:blip r:embed="rId4"/>
          <a:stretch>
            <a:fillRect/>
          </a:stretch>
        </p:blipFill>
        <p:spPr>
          <a:xfrm>
            <a:off x="4644008" y="1895422"/>
            <a:ext cx="4102096" cy="4421735"/>
          </a:xfrm>
          <a:prstGeom prst="rect">
            <a:avLst/>
          </a:prstGeom>
        </p:spPr>
      </p:pic>
      <p:sp>
        <p:nvSpPr>
          <p:cNvPr id="7" name="Rectangle 1"/>
          <p:cNvSpPr>
            <a:spLocks noChangeArrowheads="1"/>
          </p:cNvSpPr>
          <p:nvPr/>
        </p:nvSpPr>
        <p:spPr bwMode="auto">
          <a:xfrm>
            <a:off x="7" y="-323165"/>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endParaRPr lang="en-GB" altLang="en-US" dirty="0" smtClean="0">
              <a:solidFill>
                <a:prstClr val="black"/>
              </a:solidFill>
              <a:latin typeface="Arial" panose="020B0604020202020204" pitchFamily="34" charset="0"/>
            </a:endParaRPr>
          </a:p>
          <a:p>
            <a:pPr eaLnBrk="0" fontAlgn="base" hangingPunct="0">
              <a:spcBef>
                <a:spcPct val="0"/>
              </a:spcBef>
              <a:spcAft>
                <a:spcPct val="0"/>
              </a:spcAft>
            </a:pPr>
            <a:endParaRPr lang="en-GB" altLang="zh-CN" dirty="0" smtClean="0">
              <a:solidFill>
                <a:prstClr val="black"/>
              </a:solidFill>
              <a:latin typeface="Arial" panose="020B0604020202020204" pitchFamily="34" charset="0"/>
            </a:endParaRPr>
          </a:p>
        </p:txBody>
      </p:sp>
      <p:sp>
        <p:nvSpPr>
          <p:cNvPr id="8" name="Rectangle 7"/>
          <p:cNvSpPr/>
          <p:nvPr/>
        </p:nvSpPr>
        <p:spPr>
          <a:xfrm>
            <a:off x="2" y="6117067"/>
            <a:ext cx="6689361" cy="369332"/>
          </a:xfrm>
          <a:prstGeom prst="rect">
            <a:avLst/>
          </a:prstGeom>
        </p:spPr>
        <p:txBody>
          <a:bodyPr wrap="square">
            <a:spAutoFit/>
          </a:bodyPr>
          <a:lstStyle/>
          <a:p>
            <a:r>
              <a:rPr lang="en-GB" dirty="0">
                <a:solidFill>
                  <a:prstClr val="black"/>
                </a:solidFill>
              </a:rPr>
              <a:t>	https://www.who.int/ageing/decade-of-healthy-ageing </a:t>
            </a:r>
          </a:p>
        </p:txBody>
      </p:sp>
    </p:spTree>
    <p:extLst>
      <p:ext uri="{BB962C8B-B14F-4D97-AF65-F5344CB8AC3E}">
        <p14:creationId xmlns:p14="http://schemas.microsoft.com/office/powerpoint/2010/main" val="8501148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extLst>
          </p:cNvPr>
          <p:cNvSpPr>
            <a:spLocks noGrp="1"/>
          </p:cNvSpPr>
          <p:nvPr>
            <p:ph idx="1"/>
          </p:nvPr>
        </p:nvSpPr>
        <p:spPr>
          <a:xfrm>
            <a:off x="301752" y="1293224"/>
            <a:ext cx="8682228" cy="5304128"/>
          </a:xfrm>
        </p:spPr>
        <p:txBody>
          <a:bodyPr rtlCol="0">
            <a:normAutofit/>
          </a:bodyPr>
          <a:lstStyle/>
          <a:p>
            <a:pPr>
              <a:buFont typeface="Wingdings" panose="05000000000000000000" pitchFamily="2" charset="2"/>
              <a:buChar char="Ø"/>
              <a:defRPr/>
            </a:pPr>
            <a:r>
              <a:rPr lang="en-GB" sz="1800" b="1" dirty="0">
                <a:solidFill>
                  <a:srgbClr val="002060"/>
                </a:solidFill>
              </a:rPr>
              <a:t>Webinar Series </a:t>
            </a:r>
            <a:r>
              <a:rPr lang="en-GB" sz="1800" b="1" dirty="0" smtClean="0">
                <a:solidFill>
                  <a:srgbClr val="002060"/>
                </a:solidFill>
              </a:rPr>
              <a:t>and </a:t>
            </a:r>
            <a:r>
              <a:rPr lang="en-GB" sz="1800" b="1" dirty="0">
                <a:solidFill>
                  <a:srgbClr val="002060"/>
                </a:solidFill>
              </a:rPr>
              <a:t>Topic Resources </a:t>
            </a:r>
          </a:p>
          <a:p>
            <a:pPr marL="0" indent="0">
              <a:buNone/>
              <a:defRPr/>
            </a:pPr>
            <a:endParaRPr lang="en-GB" sz="1800" b="1" dirty="0">
              <a:solidFill>
                <a:srgbClr val="002060"/>
              </a:solidFill>
            </a:endParaRPr>
          </a:p>
          <a:p>
            <a:pPr>
              <a:buFont typeface="Wingdings" panose="05000000000000000000" pitchFamily="2" charset="2"/>
              <a:buChar char="Ø"/>
              <a:defRPr/>
            </a:pPr>
            <a:r>
              <a:rPr lang="en-GB" sz="1600" u="sng" dirty="0">
                <a:hlinkClick r:id="rId3"/>
              </a:rPr>
              <a:t>www.integratedcarefoundation.org/scotland</a:t>
            </a:r>
            <a:endParaRPr lang="en-GB" sz="1800" dirty="0">
              <a:solidFill>
                <a:srgbClr val="002060"/>
              </a:solidFill>
            </a:endParaRPr>
          </a:p>
          <a:p>
            <a:pPr marL="0" indent="0">
              <a:buNone/>
              <a:defRPr/>
            </a:pPr>
            <a:endParaRPr lang="en-GB" sz="2000" b="1" dirty="0">
              <a:solidFill>
                <a:srgbClr val="002060"/>
              </a:solidFill>
            </a:endParaRPr>
          </a:p>
          <a:p>
            <a:pPr>
              <a:buFont typeface="Wingdings" panose="05000000000000000000" pitchFamily="2" charset="2"/>
              <a:buChar char="Ø"/>
              <a:defRPr/>
            </a:pPr>
            <a:r>
              <a:rPr lang="en-GB" sz="1800" b="1" dirty="0">
                <a:solidFill>
                  <a:srgbClr val="002060"/>
                </a:solidFill>
              </a:rPr>
              <a:t>Special Interest Groups </a:t>
            </a:r>
            <a:r>
              <a:rPr lang="en-GB" sz="1800" dirty="0">
                <a:solidFill>
                  <a:srgbClr val="002060"/>
                </a:solidFill>
              </a:rPr>
              <a:t>(SIGs) hosted on IFIC website:</a:t>
            </a:r>
          </a:p>
          <a:p>
            <a:pPr lvl="1">
              <a:buFont typeface="Courier New" panose="02070309020205020404" pitchFamily="49" charset="0"/>
              <a:buChar char="o"/>
              <a:defRPr/>
            </a:pPr>
            <a:r>
              <a:rPr lang="en-GB" sz="1800" dirty="0" err="1">
                <a:solidFill>
                  <a:srgbClr val="002060"/>
                </a:solidFill>
              </a:rPr>
              <a:t>Polypharmacy</a:t>
            </a:r>
            <a:r>
              <a:rPr lang="en-GB" sz="1800" dirty="0">
                <a:solidFill>
                  <a:srgbClr val="002060"/>
                </a:solidFill>
              </a:rPr>
              <a:t> and Adherence </a:t>
            </a:r>
          </a:p>
          <a:p>
            <a:pPr lvl="1">
              <a:buFont typeface="Courier New" panose="02070309020205020404" pitchFamily="49" charset="0"/>
              <a:buChar char="o"/>
              <a:defRPr/>
            </a:pPr>
            <a:r>
              <a:rPr lang="en-GB" sz="1800" dirty="0">
                <a:solidFill>
                  <a:srgbClr val="002060"/>
                </a:solidFill>
              </a:rPr>
              <a:t>Intermediate Care</a:t>
            </a:r>
          </a:p>
          <a:p>
            <a:pPr lvl="1">
              <a:buFont typeface="Courier New" panose="02070309020205020404" pitchFamily="49" charset="0"/>
              <a:buChar char="o"/>
              <a:defRPr/>
            </a:pPr>
            <a:r>
              <a:rPr lang="en-GB" sz="1800" dirty="0">
                <a:solidFill>
                  <a:srgbClr val="002060"/>
                </a:solidFill>
              </a:rPr>
              <a:t>Palliative &amp; End of Life Care</a:t>
            </a:r>
          </a:p>
          <a:p>
            <a:pPr lvl="1">
              <a:buFont typeface="Courier New" panose="02070309020205020404" pitchFamily="49" charset="0"/>
              <a:buChar char="o"/>
              <a:defRPr/>
            </a:pPr>
            <a:r>
              <a:rPr lang="en-GB" sz="1800" dirty="0">
                <a:solidFill>
                  <a:srgbClr val="002060"/>
                </a:solidFill>
              </a:rPr>
              <a:t>Self Management and Co-production </a:t>
            </a:r>
          </a:p>
          <a:p>
            <a:pPr lvl="1">
              <a:buFont typeface="Courier New" panose="02070309020205020404" pitchFamily="49" charset="0"/>
              <a:buChar char="o"/>
              <a:defRPr/>
            </a:pPr>
            <a:r>
              <a:rPr lang="en-GB" sz="1800" dirty="0">
                <a:solidFill>
                  <a:srgbClr val="002060"/>
                </a:solidFill>
              </a:rPr>
              <a:t>Compassionate Communities Small Island Systems </a:t>
            </a:r>
          </a:p>
          <a:p>
            <a:pPr lvl="1">
              <a:buFont typeface="Courier New" panose="02070309020205020404" pitchFamily="49" charset="0"/>
              <a:buChar char="o"/>
              <a:defRPr/>
            </a:pPr>
            <a:r>
              <a:rPr lang="en-GB" sz="1800" dirty="0">
                <a:solidFill>
                  <a:srgbClr val="002060"/>
                </a:solidFill>
              </a:rPr>
              <a:t>Frailty </a:t>
            </a:r>
          </a:p>
          <a:p>
            <a:pPr>
              <a:buFont typeface="Wingdings" panose="05000000000000000000" pitchFamily="2" charset="2"/>
              <a:buChar char="Ø"/>
              <a:defRPr/>
            </a:pPr>
            <a:endParaRPr lang="en-GB" sz="1800" dirty="0">
              <a:solidFill>
                <a:srgbClr val="002060"/>
              </a:solidFill>
            </a:endParaRPr>
          </a:p>
          <a:p>
            <a:pPr>
              <a:buFont typeface="Wingdings" panose="05000000000000000000" pitchFamily="2" charset="2"/>
              <a:buChar char="Ø"/>
              <a:defRPr/>
            </a:pPr>
            <a:endParaRPr lang="en-GB" sz="1800" dirty="0">
              <a:solidFill>
                <a:srgbClr val="002060"/>
              </a:solidFill>
            </a:endParaRPr>
          </a:p>
          <a:p>
            <a:pPr>
              <a:buFont typeface="Wingdings" panose="05000000000000000000" pitchFamily="2" charset="2"/>
              <a:buChar char="Ø"/>
              <a:defRPr/>
            </a:pPr>
            <a:r>
              <a:rPr lang="en-GB" sz="1600" dirty="0" smtClean="0">
                <a:solidFill>
                  <a:srgbClr val="002060"/>
                </a:solidFill>
              </a:rPr>
              <a:t>Sign </a:t>
            </a:r>
            <a:r>
              <a:rPr lang="en-GB" sz="1600" dirty="0">
                <a:solidFill>
                  <a:srgbClr val="002060"/>
                </a:solidFill>
              </a:rPr>
              <a:t>up at: </a:t>
            </a:r>
            <a:r>
              <a:rPr lang="en-GB" sz="1400" dirty="0">
                <a:solidFill>
                  <a:schemeClr val="tx2"/>
                </a:solidFill>
                <a:hlinkClick r:id="rId4"/>
              </a:rPr>
              <a:t>https://integratedcarefoundation.org/ific-membersnetwork/groups/</a:t>
            </a:r>
            <a:r>
              <a:rPr lang="en-GB" sz="1400" dirty="0">
                <a:solidFill>
                  <a:schemeClr val="tx2"/>
                </a:solidFill>
              </a:rPr>
              <a:t>                                                                                                  </a:t>
            </a:r>
          </a:p>
          <a:p>
            <a:pPr marL="342848" lvl="1" indent="-342848">
              <a:buFont typeface="Wingdings" pitchFamily="2" charset="2"/>
              <a:buChar char="Ø"/>
              <a:defRPr/>
            </a:pPr>
            <a:r>
              <a:rPr lang="en-GB" sz="1600" dirty="0">
                <a:solidFill>
                  <a:schemeClr val="tx2"/>
                </a:solidFill>
              </a:rPr>
              <a:t>Marie Curran  </a:t>
            </a:r>
            <a:r>
              <a:rPr lang="en-GB" sz="1600" u="sng" dirty="0">
                <a:hlinkClick r:id="rId5"/>
              </a:rPr>
              <a:t>IFICscotland@integratedcarefoundation.org</a:t>
            </a:r>
            <a:r>
              <a:rPr lang="en-GB" sz="1800" dirty="0"/>
              <a:t> </a:t>
            </a:r>
          </a:p>
          <a:p>
            <a:pPr marL="342848" lvl="1" indent="-342848" algn="ctr">
              <a:buFont typeface="Wingdings" pitchFamily="2" charset="2"/>
              <a:buChar char="Ø"/>
              <a:defRPr/>
            </a:pPr>
            <a:endParaRPr lang="en-GB" sz="1800" dirty="0"/>
          </a:p>
          <a:p>
            <a:pPr algn="ctr">
              <a:buNone/>
              <a:defRPr/>
            </a:pPr>
            <a:endParaRPr lang="en-GB" sz="1800" b="1" dirty="0">
              <a:solidFill>
                <a:schemeClr val="tx2"/>
              </a:solidFill>
            </a:endParaRPr>
          </a:p>
        </p:txBody>
      </p:sp>
      <p:sp>
        <p:nvSpPr>
          <p:cNvPr id="22531" name="TextBox 1"/>
          <p:cNvSpPr txBox="1">
            <a:spLocks noChangeArrowheads="1"/>
          </p:cNvSpPr>
          <p:nvPr/>
        </p:nvSpPr>
        <p:spPr bwMode="auto">
          <a:xfrm>
            <a:off x="1043608" y="261953"/>
            <a:ext cx="5155889" cy="584761"/>
          </a:xfrm>
          <a:prstGeom prst="rect">
            <a:avLst/>
          </a:prstGeom>
          <a:noFill/>
          <a:ln w="9525">
            <a:noFill/>
            <a:miter lim="800000"/>
            <a:headEnd/>
            <a:tailEnd/>
          </a:ln>
        </p:spPr>
        <p:txBody>
          <a:bodyPr wrap="square" lIns="91425" tIns="45713" rIns="91425" bIns="45713">
            <a:spAutoFit/>
          </a:bodyPr>
          <a:lstStyle/>
          <a:p>
            <a:pPr defTabSz="457200" eaLnBrk="0" fontAlgn="base" hangingPunct="0">
              <a:spcBef>
                <a:spcPct val="0"/>
              </a:spcBef>
              <a:spcAft>
                <a:spcPct val="0"/>
              </a:spcAft>
            </a:pPr>
            <a:r>
              <a:rPr lang="en-GB" altLang="en-US" sz="3200" b="1" dirty="0">
                <a:solidFill>
                  <a:prstClr val="white"/>
                </a:solidFill>
              </a:rPr>
              <a:t>   Knowledge Exchange </a:t>
            </a:r>
          </a:p>
        </p:txBody>
      </p:sp>
      <p:pic>
        <p:nvPicPr>
          <p:cNvPr id="4" name="Picture 2"/>
          <p:cNvPicPr>
            <a:picLocks noChangeAspect="1" noChangeArrowheads="1"/>
          </p:cNvPicPr>
          <p:nvPr/>
        </p:nvPicPr>
        <p:blipFill>
          <a:blip r:embed="rId6" cstate="print"/>
          <a:srcRect/>
          <a:stretch>
            <a:fillRect/>
          </a:stretch>
        </p:blipFill>
        <p:spPr bwMode="auto">
          <a:xfrm>
            <a:off x="7479791" y="1982365"/>
            <a:ext cx="1036865" cy="1110207"/>
          </a:xfrm>
          <a:prstGeom prst="rect">
            <a:avLst/>
          </a:prstGeom>
          <a:noFill/>
          <a:ln w="9525">
            <a:noFill/>
            <a:miter lim="800000"/>
            <a:headEnd/>
            <a:tailEnd/>
          </a:ln>
        </p:spPr>
      </p:pic>
      <p:pic>
        <p:nvPicPr>
          <p:cNvPr id="5" name="Picture 5"/>
          <p:cNvPicPr>
            <a:picLocks noChangeAspect="1" noChangeArrowheads="1"/>
          </p:cNvPicPr>
          <p:nvPr/>
        </p:nvPicPr>
        <p:blipFill>
          <a:blip r:embed="rId7" cstate="print"/>
          <a:srcRect/>
          <a:stretch>
            <a:fillRect/>
          </a:stretch>
        </p:blipFill>
        <p:spPr bwMode="auto">
          <a:xfrm>
            <a:off x="7475819" y="5050817"/>
            <a:ext cx="912019" cy="786600"/>
          </a:xfrm>
          <a:prstGeom prst="rect">
            <a:avLst/>
          </a:prstGeom>
          <a:noFill/>
          <a:ln w="9525">
            <a:noFill/>
            <a:miter lim="800000"/>
            <a:headEnd/>
            <a:tailEnd/>
          </a:ln>
        </p:spPr>
      </p:pic>
      <p:pic>
        <p:nvPicPr>
          <p:cNvPr id="8" name="Picture 9" descr="E:\Documents\IFIC Contract\Webinars\Logos\Alliance.jpg"/>
          <p:cNvPicPr>
            <a:picLocks noChangeAspect="1" noChangeArrowheads="1"/>
          </p:cNvPicPr>
          <p:nvPr/>
        </p:nvPicPr>
        <p:blipFill>
          <a:blip r:embed="rId8" cstate="print"/>
          <a:srcRect/>
          <a:stretch>
            <a:fillRect/>
          </a:stretch>
        </p:blipFill>
        <p:spPr bwMode="auto">
          <a:xfrm>
            <a:off x="7413395" y="3629479"/>
            <a:ext cx="1036865" cy="921658"/>
          </a:xfrm>
          <a:prstGeom prst="rect">
            <a:avLst/>
          </a:prstGeom>
          <a:noFill/>
          <a:ln w="9525">
            <a:noFill/>
            <a:miter lim="800000"/>
            <a:headEnd/>
            <a:tailEnd/>
          </a:ln>
        </p:spPr>
      </p:pic>
      <p:pic>
        <p:nvPicPr>
          <p:cNvPr id="9" name="Picture 6" descr="https://cdn.evbuc.com/eventlogos/158003303/ificscotland.png"/>
          <p:cNvPicPr>
            <a:picLocks noChangeAspect="1" noChangeArrowheads="1"/>
          </p:cNvPicPr>
          <p:nvPr/>
        </p:nvPicPr>
        <p:blipFill>
          <a:blip r:embed="rId9" cstate="print"/>
          <a:srcRect/>
          <a:stretch>
            <a:fillRect/>
          </a:stretch>
        </p:blipFill>
        <p:spPr bwMode="auto">
          <a:xfrm>
            <a:off x="7413389" y="48488"/>
            <a:ext cx="1399749" cy="1059543"/>
          </a:xfrm>
          <a:prstGeom prst="rect">
            <a:avLst/>
          </a:prstGeom>
          <a:noFill/>
          <a:ln w="9525">
            <a:noFill/>
            <a:miter lim="800000"/>
            <a:headEnd/>
            <a:tailEnd/>
          </a:ln>
        </p:spPr>
      </p:pic>
    </p:spTree>
    <p:extLst>
      <p:ext uri="{BB962C8B-B14F-4D97-AF65-F5344CB8AC3E}">
        <p14:creationId xmlns:p14="http://schemas.microsoft.com/office/powerpoint/2010/main" val="31507382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3417762"/>
            <a:ext cx="6858000" cy="434715"/>
          </a:xfrm>
        </p:spPr>
        <p:txBody>
          <a:bodyPr>
            <a:normAutofit fontScale="90000"/>
          </a:bodyPr>
          <a:lstStyle/>
          <a:p>
            <a:r>
              <a:rPr lang="en-GB" dirty="0" smtClean="0">
                <a:solidFill>
                  <a:schemeClr val="tx1"/>
                </a:solidFill>
              </a:rPr>
              <a:t>Thank you </a:t>
            </a:r>
            <a:endParaRPr lang="en-GB" dirty="0">
              <a:solidFill>
                <a:schemeClr val="tx1"/>
              </a:solidFill>
            </a:endParaRPr>
          </a:p>
        </p:txBody>
      </p:sp>
      <p:sp>
        <p:nvSpPr>
          <p:cNvPr id="3" name="Subtitle 2"/>
          <p:cNvSpPr>
            <a:spLocks noGrp="1"/>
          </p:cNvSpPr>
          <p:nvPr>
            <p:ph type="subTitle" idx="1"/>
          </p:nvPr>
        </p:nvSpPr>
        <p:spPr>
          <a:xfrm>
            <a:off x="1143000" y="4527031"/>
            <a:ext cx="6858000" cy="1795784"/>
          </a:xfrm>
        </p:spPr>
        <p:txBody>
          <a:bodyPr>
            <a:normAutofit/>
          </a:bodyPr>
          <a:lstStyle/>
          <a:p>
            <a:r>
              <a:rPr lang="en-GB" sz="2800" dirty="0">
                <a:solidFill>
                  <a:srgbClr val="0070C0"/>
                </a:solidFill>
                <a:hlinkClick r:id="rId3"/>
              </a:rPr>
              <a:t>anne.hendry@lanarkshire.scot.nhs.uk</a:t>
            </a:r>
            <a:endParaRPr lang="en-GB" sz="2800" dirty="0">
              <a:solidFill>
                <a:srgbClr val="0070C0"/>
              </a:solidFill>
            </a:endParaRPr>
          </a:p>
          <a:p>
            <a:pPr marL="342900" lvl="1" indent="-342900"/>
            <a:r>
              <a:rPr lang="en-GB" sz="2800" u="sng" dirty="0">
                <a:hlinkClick r:id="rId4"/>
              </a:rPr>
              <a:t>IFICscotland@integratedcarefoundation.org</a:t>
            </a:r>
            <a:r>
              <a:rPr lang="en-GB" sz="2800" dirty="0"/>
              <a:t> </a:t>
            </a:r>
          </a:p>
          <a:p>
            <a:pPr marL="342900" lvl="1" indent="-342900"/>
            <a:r>
              <a:rPr lang="en-GB" sz="2800" dirty="0" smtClean="0">
                <a:hlinkClick r:id="rId5"/>
              </a:rPr>
              <a:t>www.advantageja.eu</a:t>
            </a:r>
            <a:endParaRPr lang="en-GB" sz="2800" dirty="0"/>
          </a:p>
        </p:txBody>
      </p:sp>
    </p:spTree>
    <p:extLst>
      <p:ext uri="{BB962C8B-B14F-4D97-AF65-F5344CB8AC3E}">
        <p14:creationId xmlns:p14="http://schemas.microsoft.com/office/powerpoint/2010/main" val="3512961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420888"/>
            <a:ext cx="7772400" cy="2088232"/>
          </a:xfrm>
        </p:spPr>
        <p:txBody>
          <a:bodyPr>
            <a:normAutofit fontScale="90000"/>
          </a:bodyPr>
          <a:lstStyle/>
          <a:p>
            <a:r>
              <a:rPr lang="en-US" sz="4000" b="1" dirty="0">
                <a:solidFill>
                  <a:srgbClr val="002060"/>
                </a:solidFill>
                <a:latin typeface="Arial" panose="020B0604020202020204" pitchFamily="34" charset="0"/>
                <a:cs typeface="Arial" panose="020B0604020202020204" pitchFamily="34" charset="0"/>
              </a:rPr>
              <a:t/>
            </a:r>
            <a:br>
              <a:rPr lang="en-US" sz="4000" b="1" dirty="0">
                <a:solidFill>
                  <a:srgbClr val="002060"/>
                </a:solidFill>
                <a:latin typeface="Arial" panose="020B0604020202020204" pitchFamily="34" charset="0"/>
                <a:cs typeface="Arial" panose="020B0604020202020204" pitchFamily="34" charset="0"/>
              </a:rPr>
            </a:br>
            <a:r>
              <a:rPr lang="en-US" sz="4000" b="1" dirty="0">
                <a:solidFill>
                  <a:srgbClr val="002060"/>
                </a:solidFill>
                <a:latin typeface="Arial" panose="020B0604020202020204" pitchFamily="34" charset="0"/>
                <a:cs typeface="Arial" panose="020B0604020202020204" pitchFamily="34" charset="0"/>
              </a:rPr>
              <a:t/>
            </a:r>
            <a:br>
              <a:rPr lang="en-US" sz="4000" b="1" dirty="0">
                <a:solidFill>
                  <a:srgbClr val="002060"/>
                </a:solidFill>
                <a:latin typeface="Arial" panose="020B0604020202020204" pitchFamily="34" charset="0"/>
                <a:cs typeface="Arial" panose="020B0604020202020204" pitchFamily="34" charset="0"/>
              </a:rPr>
            </a:br>
            <a:r>
              <a:rPr lang="en-US" sz="4000" b="1" dirty="0">
                <a:solidFill>
                  <a:srgbClr val="002060"/>
                </a:solidFill>
                <a:latin typeface="Arial" panose="020B0604020202020204" pitchFamily="34" charset="0"/>
                <a:cs typeface="Arial" panose="020B0604020202020204" pitchFamily="34" charset="0"/>
              </a:rPr>
              <a:t>NI Frailty Network</a:t>
            </a:r>
            <a:br>
              <a:rPr lang="en-US" sz="4000" b="1" dirty="0">
                <a:solidFill>
                  <a:srgbClr val="002060"/>
                </a:solidFill>
                <a:latin typeface="Arial" panose="020B0604020202020204" pitchFamily="34" charset="0"/>
                <a:cs typeface="Arial" panose="020B0604020202020204" pitchFamily="34" charset="0"/>
              </a:rPr>
            </a:br>
            <a:r>
              <a:rPr lang="en-US" sz="4000" b="1" dirty="0">
                <a:solidFill>
                  <a:srgbClr val="002060"/>
                </a:solidFill>
                <a:latin typeface="Arial" panose="020B0604020202020204" pitchFamily="34" charset="0"/>
                <a:cs typeface="Arial" panose="020B0604020202020204" pitchFamily="34" charset="0"/>
              </a:rPr>
              <a:t>Working with older people to </a:t>
            </a:r>
            <a:r>
              <a:rPr lang="en-GB" sz="4000" b="1" dirty="0">
                <a:solidFill>
                  <a:srgbClr val="002060"/>
                </a:solidFill>
                <a:latin typeface="Arial" panose="020B0604020202020204" pitchFamily="34" charset="0"/>
                <a:cs typeface="Arial" panose="020B0604020202020204" pitchFamily="34" charset="0"/>
              </a:rPr>
              <a:t>Identify What Matters </a:t>
            </a:r>
            <a:r>
              <a:rPr lang="en-US" b="1" dirty="0">
                <a:latin typeface="Arial" panose="020B0604020202020204" pitchFamily="34" charset="0"/>
                <a:cs typeface="Arial" panose="020B0604020202020204" pitchFamily="34" charset="0"/>
              </a:rPr>
              <a:t/>
            </a:r>
            <a:br>
              <a:rPr lang="en-US" b="1" dirty="0">
                <a:latin typeface="Arial" panose="020B0604020202020204" pitchFamily="34" charset="0"/>
                <a:cs typeface="Arial" panose="020B0604020202020204" pitchFamily="34" charset="0"/>
              </a:rPr>
            </a:br>
            <a:endParaRPr lang="en-GB" b="1"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371600" y="4725144"/>
            <a:ext cx="6400800" cy="1512168"/>
          </a:xfrm>
        </p:spPr>
        <p:txBody>
          <a:bodyPr>
            <a:normAutofit fontScale="85000" lnSpcReduction="20000"/>
          </a:bodyPr>
          <a:lstStyle/>
          <a:p>
            <a:pPr lvl="0" algn="r"/>
            <a:r>
              <a:rPr lang="en-US" sz="2800" b="1" dirty="0">
                <a:solidFill>
                  <a:srgbClr val="8064A2">
                    <a:lumMod val="50000"/>
                  </a:srgbClr>
                </a:solidFill>
                <a:latin typeface="Arial "/>
              </a:rPr>
              <a:t>		      </a:t>
            </a:r>
          </a:p>
          <a:p>
            <a:pPr lvl="0"/>
            <a:r>
              <a:rPr lang="en-US" sz="2600" b="1" dirty="0">
                <a:solidFill>
                  <a:srgbClr val="4F81BD">
                    <a:lumMod val="50000"/>
                  </a:srgbClr>
                </a:solidFill>
                <a:latin typeface="Arial "/>
              </a:rPr>
              <a:t>Paschal McKeown</a:t>
            </a:r>
          </a:p>
          <a:p>
            <a:pPr lvl="0"/>
            <a:r>
              <a:rPr lang="en-US" sz="2600" b="1" dirty="0">
                <a:solidFill>
                  <a:srgbClr val="4F81BD">
                    <a:lumMod val="50000"/>
                  </a:srgbClr>
                </a:solidFill>
                <a:latin typeface="Arial "/>
              </a:rPr>
              <a:t>Age NI Charity Director</a:t>
            </a:r>
          </a:p>
          <a:p>
            <a:pPr lvl="0"/>
            <a:r>
              <a:rPr lang="en-US" sz="2600" b="1" dirty="0">
                <a:solidFill>
                  <a:srgbClr val="4F81BD">
                    <a:lumMod val="50000"/>
                  </a:srgbClr>
                </a:solidFill>
                <a:latin typeface="Arial "/>
              </a:rPr>
              <a:t>1 October 2019</a:t>
            </a:r>
          </a:p>
          <a:p>
            <a:endParaRPr lang="en-GB"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260648"/>
            <a:ext cx="2127250" cy="1408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4129" y="116632"/>
            <a:ext cx="2808312" cy="1944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25999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dirty="0">
                <a:solidFill>
                  <a:srgbClr val="002060"/>
                </a:solidFill>
                <a:latin typeface="Arial" panose="020B0604020202020204" pitchFamily="34" charset="0"/>
                <a:cs typeface="Arial" panose="020B0604020202020204" pitchFamily="34" charset="0"/>
              </a:rPr>
              <a:t>Rethinking frailty:</a:t>
            </a:r>
            <a:br>
              <a:rPr lang="en-US" b="1" dirty="0">
                <a:solidFill>
                  <a:srgbClr val="002060"/>
                </a:solidFill>
                <a:latin typeface="Arial" panose="020B0604020202020204" pitchFamily="34" charset="0"/>
                <a:cs typeface="Arial" panose="020B0604020202020204" pitchFamily="34" charset="0"/>
              </a:rPr>
            </a:br>
            <a:r>
              <a:rPr lang="en-US" b="1" dirty="0">
                <a:solidFill>
                  <a:srgbClr val="002060"/>
                </a:solidFill>
                <a:latin typeface="Arial" panose="020B0604020202020204" pitchFamily="34" charset="0"/>
                <a:cs typeface="Arial" panose="020B0604020202020204" pitchFamily="34" charset="0"/>
              </a:rPr>
              <a:t>what really matters</a:t>
            </a:r>
            <a:endParaRPr lang="en-GB" b="1" dirty="0">
              <a:solidFill>
                <a:srgbClr val="002060"/>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2564904"/>
            <a:ext cx="8229600" cy="3561259"/>
          </a:xfrm>
        </p:spPr>
        <p:txBody>
          <a:bodyPr>
            <a:normAutofit/>
          </a:bodyPr>
          <a:lstStyle/>
          <a:p>
            <a:r>
              <a:rPr lang="en-US" sz="3600" dirty="0">
                <a:solidFill>
                  <a:srgbClr val="002060"/>
                </a:solidFill>
                <a:latin typeface="Arial" panose="020B0604020202020204" pitchFamily="34" charset="0"/>
                <a:cs typeface="Arial" panose="020B0604020202020204" pitchFamily="34" charset="0"/>
              </a:rPr>
              <a:t>An ageing society</a:t>
            </a:r>
          </a:p>
          <a:p>
            <a:r>
              <a:rPr lang="en-US" sz="3600" dirty="0">
                <a:solidFill>
                  <a:srgbClr val="002060"/>
                </a:solidFill>
                <a:latin typeface="Arial" panose="020B0604020202020204" pitchFamily="34" charset="0"/>
                <a:cs typeface="Arial" panose="020B0604020202020204" pitchFamily="34" charset="0"/>
              </a:rPr>
              <a:t>Frailty matters to older people</a:t>
            </a:r>
          </a:p>
          <a:p>
            <a:r>
              <a:rPr lang="en-US" sz="3600" dirty="0">
                <a:solidFill>
                  <a:srgbClr val="002060"/>
                </a:solidFill>
                <a:latin typeface="Arial" panose="020B0604020202020204" pitchFamily="34" charset="0"/>
                <a:cs typeface="Arial" panose="020B0604020202020204" pitchFamily="34" charset="0"/>
              </a:rPr>
              <a:t>Engaging with older people</a:t>
            </a:r>
          </a:p>
          <a:p>
            <a:r>
              <a:rPr lang="en-US" sz="3600" dirty="0" err="1">
                <a:solidFill>
                  <a:srgbClr val="002060"/>
                </a:solidFill>
                <a:latin typeface="Arial" panose="020B0604020202020204" pitchFamily="34" charset="0"/>
                <a:cs typeface="Arial" panose="020B0604020202020204" pitchFamily="34" charset="0"/>
              </a:rPr>
              <a:t>ExpertAge</a:t>
            </a:r>
            <a:endParaRPr lang="en-US" sz="3600" dirty="0">
              <a:solidFill>
                <a:srgbClr val="002060"/>
              </a:solidFill>
              <a:latin typeface="Arial" panose="020B0604020202020204" pitchFamily="34" charset="0"/>
              <a:cs typeface="Arial" panose="020B0604020202020204" pitchFamily="34" charset="0"/>
            </a:endParaRPr>
          </a:p>
          <a:p>
            <a:r>
              <a:rPr lang="en-US" sz="3600" dirty="0">
                <a:solidFill>
                  <a:srgbClr val="002060"/>
                </a:solidFill>
                <a:latin typeface="Arial" panose="020B0604020202020204" pitchFamily="34" charset="0"/>
                <a:cs typeface="Arial" panose="020B0604020202020204" pitchFamily="34" charset="0"/>
              </a:rPr>
              <a:t>Views on frailty</a:t>
            </a:r>
          </a:p>
          <a:p>
            <a:pPr marL="0" indent="0">
              <a:buNone/>
            </a:pPr>
            <a:endParaRPr lang="en-GB"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260648"/>
            <a:ext cx="2016224" cy="1408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GB" smtClean="0">
                <a:solidFill>
                  <a:prstClr val="black">
                    <a:tint val="75000"/>
                  </a:prstClr>
                </a:solidFill>
              </a:rPr>
              <a:t>email: frailtynetwork@hscni.net</a:t>
            </a:r>
            <a:endParaRPr lang="en-GB">
              <a:solidFill>
                <a:prstClr val="black">
                  <a:tint val="75000"/>
                </a:prstClr>
              </a:solidFill>
            </a:endParaRPr>
          </a:p>
        </p:txBody>
      </p:sp>
    </p:spTree>
    <p:extLst>
      <p:ext uri="{BB962C8B-B14F-4D97-AF65-F5344CB8AC3E}">
        <p14:creationId xmlns:p14="http://schemas.microsoft.com/office/powerpoint/2010/main" val="25227120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a:solidFill>
                  <a:srgbClr val="002060"/>
                </a:solidFill>
                <a:latin typeface="Arial" panose="020B0604020202020204" pitchFamily="34" charset="0"/>
                <a:cs typeface="Arial" panose="020B0604020202020204" pitchFamily="34" charset="0"/>
              </a:rPr>
              <a:t>Challenges</a:t>
            </a:r>
            <a:endParaRPr lang="en-GB" b="1" dirty="0">
              <a:solidFill>
                <a:srgbClr val="002060"/>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2708920"/>
            <a:ext cx="8229600" cy="3417243"/>
          </a:xfrm>
        </p:spPr>
        <p:txBody>
          <a:bodyPr/>
          <a:lstStyle/>
          <a:p>
            <a:r>
              <a:rPr lang="en-US" dirty="0">
                <a:solidFill>
                  <a:srgbClr val="002060"/>
                </a:solidFill>
                <a:latin typeface="Arial" panose="020B0604020202020204" pitchFamily="34" charset="0"/>
                <a:cs typeface="Arial" panose="020B0604020202020204" pitchFamily="34" charset="0"/>
              </a:rPr>
              <a:t>Terminology &amp; definitions</a:t>
            </a:r>
          </a:p>
          <a:p>
            <a:r>
              <a:rPr lang="en-US" dirty="0">
                <a:solidFill>
                  <a:srgbClr val="002060"/>
                </a:solidFill>
                <a:latin typeface="Arial" panose="020B0604020202020204" pitchFamily="34" charset="0"/>
                <a:cs typeface="Arial" panose="020B0604020202020204" pitchFamily="34" charset="0"/>
              </a:rPr>
              <a:t>Identification &amp; prevention</a:t>
            </a:r>
          </a:p>
          <a:p>
            <a:r>
              <a:rPr lang="en-US" dirty="0">
                <a:solidFill>
                  <a:srgbClr val="002060"/>
                </a:solidFill>
                <a:latin typeface="Arial" panose="020B0604020202020204" pitchFamily="34" charset="0"/>
                <a:cs typeface="Arial" panose="020B0604020202020204" pitchFamily="34" charset="0"/>
              </a:rPr>
              <a:t>Support</a:t>
            </a:r>
          </a:p>
          <a:p>
            <a:pPr marL="0" indent="0">
              <a:buNone/>
            </a:pPr>
            <a:endParaRPr lang="en-GB"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260648"/>
            <a:ext cx="2017713" cy="1408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r>
              <a:rPr lang="en-GB" smtClean="0">
                <a:solidFill>
                  <a:prstClr val="black">
                    <a:tint val="75000"/>
                  </a:prstClr>
                </a:solidFill>
              </a:rPr>
              <a:t>email: frailtynetwork@hscni.net</a:t>
            </a:r>
            <a:endParaRPr lang="en-GB">
              <a:solidFill>
                <a:prstClr val="black">
                  <a:tint val="75000"/>
                </a:prstClr>
              </a:solidFill>
            </a:endParaRPr>
          </a:p>
        </p:txBody>
      </p:sp>
    </p:spTree>
    <p:extLst>
      <p:ext uri="{BB962C8B-B14F-4D97-AF65-F5344CB8AC3E}">
        <p14:creationId xmlns:p14="http://schemas.microsoft.com/office/powerpoint/2010/main" val="37223987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dirty="0">
                <a:solidFill>
                  <a:srgbClr val="002060"/>
                </a:solidFill>
                <a:latin typeface="Arial" panose="020B0604020202020204" pitchFamily="34" charset="0"/>
                <a:cs typeface="Arial" panose="020B0604020202020204" pitchFamily="34" charset="0"/>
              </a:rPr>
              <a:t>Co-production:</a:t>
            </a:r>
            <a:br>
              <a:rPr lang="en-US" b="1" dirty="0">
                <a:solidFill>
                  <a:srgbClr val="002060"/>
                </a:solidFill>
                <a:latin typeface="Arial" panose="020B0604020202020204" pitchFamily="34" charset="0"/>
                <a:cs typeface="Arial" panose="020B0604020202020204" pitchFamily="34" charset="0"/>
              </a:rPr>
            </a:br>
            <a:r>
              <a:rPr lang="en-US" b="1" dirty="0">
                <a:solidFill>
                  <a:srgbClr val="002060"/>
                </a:solidFill>
                <a:latin typeface="Arial" panose="020B0604020202020204" pitchFamily="34" charset="0"/>
                <a:cs typeface="Arial" panose="020B0604020202020204" pitchFamily="34" charset="0"/>
              </a:rPr>
              <a:t>what works</a:t>
            </a:r>
            <a:endParaRPr lang="en-GB" b="1" dirty="0">
              <a:solidFill>
                <a:srgbClr val="002060"/>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2708920"/>
            <a:ext cx="8229600" cy="3417243"/>
          </a:xfrm>
        </p:spPr>
        <p:txBody>
          <a:bodyPr>
            <a:normAutofit/>
          </a:bodyPr>
          <a:lstStyle/>
          <a:p>
            <a:r>
              <a:rPr lang="en-US" dirty="0">
                <a:solidFill>
                  <a:srgbClr val="002060"/>
                </a:solidFill>
                <a:latin typeface="Arial" panose="020B0604020202020204" pitchFamily="34" charset="0"/>
                <a:cs typeface="Arial" panose="020B0604020202020204" pitchFamily="34" charset="0"/>
              </a:rPr>
              <a:t>Why it matters</a:t>
            </a:r>
          </a:p>
          <a:p>
            <a:r>
              <a:rPr lang="en-US" dirty="0">
                <a:solidFill>
                  <a:srgbClr val="002060"/>
                </a:solidFill>
                <a:latin typeface="Arial" panose="020B0604020202020204" pitchFamily="34" charset="0"/>
                <a:cs typeface="Arial" panose="020B0604020202020204" pitchFamily="34" charset="0"/>
              </a:rPr>
              <a:t>Participation, involvement, engagement</a:t>
            </a:r>
          </a:p>
          <a:p>
            <a:r>
              <a:rPr lang="en-US" dirty="0">
                <a:solidFill>
                  <a:srgbClr val="002060"/>
                </a:solidFill>
                <a:latin typeface="Arial" panose="020B0604020202020204" pitchFamily="34" charset="0"/>
                <a:cs typeface="Arial" panose="020B0604020202020204" pitchFamily="34" charset="0"/>
              </a:rPr>
              <a:t>DoH guide</a:t>
            </a:r>
          </a:p>
          <a:p>
            <a:pPr marL="0" indent="0">
              <a:buNone/>
            </a:pPr>
            <a:r>
              <a:rPr lang="en-US" dirty="0" smtClean="0">
                <a:solidFill>
                  <a:srgbClr val="002060"/>
                </a:solidFill>
                <a:latin typeface="Arial" panose="020B0604020202020204" pitchFamily="34" charset="0"/>
                <a:cs typeface="Arial" panose="020B0604020202020204" pitchFamily="34" charset="0"/>
              </a:rPr>
              <a:t>	- </a:t>
            </a:r>
            <a:r>
              <a:rPr lang="en-US" dirty="0">
                <a:solidFill>
                  <a:srgbClr val="002060"/>
                </a:solidFill>
                <a:latin typeface="Arial" panose="020B0604020202020204" pitchFamily="34" charset="0"/>
                <a:cs typeface="Arial" panose="020B0604020202020204" pitchFamily="34" charset="0"/>
              </a:rPr>
              <a:t>6 principles</a:t>
            </a:r>
          </a:p>
          <a:p>
            <a:pPr marL="0" indent="0">
              <a:buNone/>
            </a:pPr>
            <a:endParaRPr lang="en-US" dirty="0">
              <a:solidFill>
                <a:srgbClr val="002060"/>
              </a:solidFill>
              <a:latin typeface="Arial" panose="020B0604020202020204" pitchFamily="34" charset="0"/>
              <a:cs typeface="Arial" panose="020B0604020202020204" pitchFamily="34" charset="0"/>
            </a:endParaRPr>
          </a:p>
          <a:p>
            <a:pPr marL="0" indent="0">
              <a:buNone/>
            </a:pPr>
            <a:endParaRPr lang="en-US" b="1" dirty="0">
              <a:solidFill>
                <a:srgbClr val="002060"/>
              </a:solidFill>
              <a:latin typeface="Arial" panose="020B0604020202020204" pitchFamily="34" charset="0"/>
              <a:cs typeface="Arial" panose="020B0604020202020204" pitchFamily="34"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88640"/>
            <a:ext cx="2017713" cy="1408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r>
              <a:rPr lang="en-GB" smtClean="0">
                <a:solidFill>
                  <a:prstClr val="black">
                    <a:tint val="75000"/>
                  </a:prstClr>
                </a:solidFill>
              </a:rPr>
              <a:t>email: frailtynetwork@hscni.net</a:t>
            </a:r>
            <a:endParaRPr lang="en-GB">
              <a:solidFill>
                <a:prstClr val="black">
                  <a:tint val="75000"/>
                </a:prstClr>
              </a:solidFill>
            </a:endParaRPr>
          </a:p>
        </p:txBody>
      </p:sp>
    </p:spTree>
    <p:extLst>
      <p:ext uri="{BB962C8B-B14F-4D97-AF65-F5344CB8AC3E}">
        <p14:creationId xmlns:p14="http://schemas.microsoft.com/office/powerpoint/2010/main" val="13658883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a:solidFill>
                  <a:srgbClr val="002060"/>
                </a:solidFill>
                <a:latin typeface="Arial" panose="020B0604020202020204" pitchFamily="34" charset="0"/>
                <a:cs typeface="Arial" panose="020B0604020202020204" pitchFamily="34" charset="0"/>
              </a:rPr>
              <a:t>What works</a:t>
            </a:r>
            <a:endParaRPr lang="en-GB" b="1" dirty="0">
              <a:solidFill>
                <a:srgbClr val="002060"/>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2420888"/>
            <a:ext cx="8229600" cy="3705275"/>
          </a:xfrm>
        </p:spPr>
        <p:txBody>
          <a:bodyPr/>
          <a:lstStyle/>
          <a:p>
            <a:r>
              <a:rPr lang="en-US" dirty="0">
                <a:solidFill>
                  <a:srgbClr val="002060"/>
                </a:solidFill>
                <a:latin typeface="Arial" panose="020B0604020202020204" pitchFamily="34" charset="0"/>
                <a:cs typeface="Arial" panose="020B0604020202020204" pitchFamily="34" charset="0"/>
              </a:rPr>
              <a:t>Planning</a:t>
            </a:r>
          </a:p>
          <a:p>
            <a:r>
              <a:rPr lang="en-US" dirty="0">
                <a:solidFill>
                  <a:srgbClr val="002060"/>
                </a:solidFill>
                <a:latin typeface="Arial" panose="020B0604020202020204" pitchFamily="34" charset="0"/>
                <a:cs typeface="Arial" panose="020B0604020202020204" pitchFamily="34" charset="0"/>
              </a:rPr>
              <a:t>Resources</a:t>
            </a:r>
          </a:p>
          <a:p>
            <a:r>
              <a:rPr lang="en-US" dirty="0" err="1">
                <a:solidFill>
                  <a:srgbClr val="002060"/>
                </a:solidFill>
                <a:latin typeface="Arial" panose="020B0604020202020204" pitchFamily="34" charset="0"/>
                <a:cs typeface="Arial" panose="020B0604020202020204" pitchFamily="34" charset="0"/>
              </a:rPr>
              <a:t>Mobilisation</a:t>
            </a:r>
            <a:endParaRPr lang="en-GB" dirty="0">
              <a:solidFill>
                <a:srgbClr val="002060"/>
              </a:solidFill>
              <a:latin typeface="Arial" panose="020B0604020202020204" pitchFamily="34" charset="0"/>
              <a:cs typeface="Arial" panose="020B0604020202020204" pitchFamily="34" charset="0"/>
            </a:endParaRPr>
          </a:p>
          <a:p>
            <a:r>
              <a:rPr lang="en-US" dirty="0">
                <a:solidFill>
                  <a:srgbClr val="002060"/>
                </a:solidFill>
                <a:latin typeface="Arial" panose="020B0604020202020204" pitchFamily="34" charset="0"/>
                <a:cs typeface="Arial" panose="020B0604020202020204" pitchFamily="34" charset="0"/>
              </a:rPr>
              <a:t>Motivation</a:t>
            </a:r>
          </a:p>
          <a:p>
            <a:r>
              <a:rPr lang="en-US" dirty="0">
                <a:solidFill>
                  <a:srgbClr val="002060"/>
                </a:solidFill>
                <a:latin typeface="Arial" panose="020B0604020202020204" pitchFamily="34" charset="0"/>
                <a:cs typeface="Arial" panose="020B0604020202020204" pitchFamily="34" charset="0"/>
              </a:rPr>
              <a:t>Relationships</a:t>
            </a:r>
          </a:p>
          <a:p>
            <a:endParaRPr lang="en-GB" b="1"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88640"/>
            <a:ext cx="2017713" cy="1408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r>
              <a:rPr lang="en-GB" smtClean="0">
                <a:solidFill>
                  <a:prstClr val="black">
                    <a:tint val="75000"/>
                  </a:prstClr>
                </a:solidFill>
              </a:rPr>
              <a:t>email: frailtynetwork@hscni.net</a:t>
            </a:r>
            <a:endParaRPr lang="en-GB">
              <a:solidFill>
                <a:prstClr val="black">
                  <a:tint val="75000"/>
                </a:prstClr>
              </a:solidFill>
            </a:endParaRPr>
          </a:p>
        </p:txBody>
      </p:sp>
    </p:spTree>
    <p:extLst>
      <p:ext uri="{BB962C8B-B14F-4D97-AF65-F5344CB8AC3E}">
        <p14:creationId xmlns:p14="http://schemas.microsoft.com/office/powerpoint/2010/main" val="6250836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dirty="0">
                <a:solidFill>
                  <a:srgbClr val="002060"/>
                </a:solidFill>
                <a:latin typeface="Arial" panose="020B0604020202020204" pitchFamily="34" charset="0"/>
                <a:cs typeface="Arial" panose="020B0604020202020204" pitchFamily="34" charset="0"/>
              </a:rPr>
              <a:t>  </a:t>
            </a:r>
            <a:br>
              <a:rPr lang="en-US" dirty="0">
                <a:solidFill>
                  <a:srgbClr val="002060"/>
                </a:solidFill>
                <a:latin typeface="Arial" panose="020B0604020202020204" pitchFamily="34" charset="0"/>
                <a:cs typeface="Arial" panose="020B0604020202020204" pitchFamily="34" charset="0"/>
              </a:rPr>
            </a:br>
            <a:r>
              <a:rPr lang="en-US" b="1" dirty="0">
                <a:solidFill>
                  <a:srgbClr val="002060"/>
                </a:solidFill>
                <a:latin typeface="Arial" panose="020B0604020202020204" pitchFamily="34" charset="0"/>
                <a:cs typeface="Arial" panose="020B0604020202020204" pitchFamily="34" charset="0"/>
              </a:rPr>
              <a:t>Coproducing the logo</a:t>
            </a:r>
            <a:br>
              <a:rPr lang="en-US" b="1" dirty="0">
                <a:solidFill>
                  <a:srgbClr val="002060"/>
                </a:solidFill>
                <a:latin typeface="Arial" panose="020B0604020202020204" pitchFamily="34" charset="0"/>
                <a:cs typeface="Arial" panose="020B0604020202020204" pitchFamily="34" charset="0"/>
              </a:rPr>
            </a:br>
            <a:r>
              <a:rPr lang="en-US" b="1" dirty="0">
                <a:solidFill>
                  <a:srgbClr val="002060"/>
                </a:solidFill>
                <a:latin typeface="Arial" panose="020B0604020202020204" pitchFamily="34" charset="0"/>
                <a:cs typeface="Arial" panose="020B0604020202020204" pitchFamily="34" charset="0"/>
              </a:rPr>
              <a:t>Anne Murray</a:t>
            </a:r>
            <a:endParaRPr lang="en-GB" b="1" dirty="0">
              <a:solidFill>
                <a:srgbClr val="002060"/>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2420888"/>
            <a:ext cx="8229600" cy="3705275"/>
          </a:xfrm>
        </p:spPr>
        <p:txBody>
          <a:bodyPr/>
          <a:lstStyle/>
          <a:p>
            <a:endParaRPr lang="en-US" dirty="0"/>
          </a:p>
          <a:p>
            <a:r>
              <a:rPr lang="en-US" dirty="0">
                <a:solidFill>
                  <a:srgbClr val="002060"/>
                </a:solidFill>
                <a:latin typeface="Arial" panose="020B0604020202020204" pitchFamily="34" charset="0"/>
                <a:cs typeface="Arial" panose="020B0604020202020204" pitchFamily="34" charset="0"/>
              </a:rPr>
              <a:t>Our approach</a:t>
            </a:r>
          </a:p>
          <a:p>
            <a:r>
              <a:rPr lang="en-US" dirty="0">
                <a:solidFill>
                  <a:srgbClr val="002060"/>
                </a:solidFill>
                <a:latin typeface="Arial" panose="020B0604020202020204" pitchFamily="34" charset="0"/>
                <a:cs typeface="Arial" panose="020B0604020202020204" pitchFamily="34" charset="0"/>
              </a:rPr>
              <a:t>What we did</a:t>
            </a:r>
          </a:p>
          <a:p>
            <a:r>
              <a:rPr lang="en-US" dirty="0">
                <a:solidFill>
                  <a:srgbClr val="002060"/>
                </a:solidFill>
                <a:latin typeface="Arial" panose="020B0604020202020204" pitchFamily="34" charset="0"/>
                <a:cs typeface="Arial" panose="020B0604020202020204" pitchFamily="34" charset="0"/>
              </a:rPr>
              <a:t>Successful outcome</a:t>
            </a:r>
          </a:p>
          <a:p>
            <a:pPr marL="0" indent="0">
              <a:buNone/>
            </a:pPr>
            <a:endParaRPr lang="en-GB"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88639"/>
            <a:ext cx="2017713" cy="1408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r>
              <a:rPr lang="en-GB" smtClean="0">
                <a:solidFill>
                  <a:prstClr val="black">
                    <a:tint val="75000"/>
                  </a:prstClr>
                </a:solidFill>
              </a:rPr>
              <a:t>email: frailtynetwork@hscni.net</a:t>
            </a:r>
            <a:endParaRPr lang="en-GB">
              <a:solidFill>
                <a:prstClr val="black">
                  <a:tint val="75000"/>
                </a:prstClr>
              </a:solidFill>
            </a:endParaRPr>
          </a:p>
        </p:txBody>
      </p:sp>
    </p:spTree>
    <p:extLst>
      <p:ext uri="{BB962C8B-B14F-4D97-AF65-F5344CB8AC3E}">
        <p14:creationId xmlns:p14="http://schemas.microsoft.com/office/powerpoint/2010/main" val="9495355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GB" smtClean="0">
                <a:solidFill>
                  <a:prstClr val="black">
                    <a:tint val="75000"/>
                  </a:prstClr>
                </a:solidFill>
              </a:rPr>
              <a:t>email: frailtynetwork@hscni.net</a:t>
            </a:r>
            <a:endParaRPr lang="en-GB">
              <a:solidFill>
                <a:prstClr val="black">
                  <a:tint val="75000"/>
                </a:prstClr>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0676" y="714828"/>
            <a:ext cx="8497788" cy="5522483"/>
          </a:xfrm>
          <a:prstGeom prst="rect">
            <a:avLst/>
          </a:prstGeom>
        </p:spPr>
      </p:pic>
    </p:spTree>
    <p:extLst>
      <p:ext uri="{BB962C8B-B14F-4D97-AF65-F5344CB8AC3E}">
        <p14:creationId xmlns:p14="http://schemas.microsoft.com/office/powerpoint/2010/main" val="34002081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dirty="0">
                <a:solidFill>
                  <a:srgbClr val="002060"/>
                </a:solidFill>
                <a:latin typeface="Arial" panose="020B0604020202020204" pitchFamily="34" charset="0"/>
                <a:cs typeface="Arial" panose="020B0604020202020204" pitchFamily="34" charset="0"/>
              </a:rPr>
              <a:t>  </a:t>
            </a:r>
            <a:br>
              <a:rPr lang="en-US" dirty="0">
                <a:solidFill>
                  <a:srgbClr val="002060"/>
                </a:solidFill>
                <a:latin typeface="Arial" panose="020B0604020202020204" pitchFamily="34" charset="0"/>
                <a:cs typeface="Arial" panose="020B0604020202020204" pitchFamily="34" charset="0"/>
              </a:rPr>
            </a:br>
            <a:r>
              <a:rPr lang="en-US" b="1" dirty="0">
                <a:solidFill>
                  <a:srgbClr val="002060"/>
                </a:solidFill>
                <a:latin typeface="Arial" panose="020B0604020202020204" pitchFamily="34" charset="0"/>
                <a:cs typeface="Arial" panose="020B0604020202020204" pitchFamily="34" charset="0"/>
              </a:rPr>
              <a:t>Personal perspective</a:t>
            </a:r>
            <a:br>
              <a:rPr lang="en-US" b="1" dirty="0">
                <a:solidFill>
                  <a:srgbClr val="002060"/>
                </a:solidFill>
                <a:latin typeface="Arial" panose="020B0604020202020204" pitchFamily="34" charset="0"/>
                <a:cs typeface="Arial" panose="020B0604020202020204" pitchFamily="34" charset="0"/>
              </a:rPr>
            </a:br>
            <a:r>
              <a:rPr lang="en-US" b="1" dirty="0">
                <a:solidFill>
                  <a:srgbClr val="002060"/>
                </a:solidFill>
                <a:latin typeface="Arial" panose="020B0604020202020204" pitchFamily="34" charset="0"/>
                <a:cs typeface="Arial" panose="020B0604020202020204" pitchFamily="34" charset="0"/>
              </a:rPr>
              <a:t>Emily Gill</a:t>
            </a:r>
            <a:endParaRPr lang="en-GB" b="1" dirty="0">
              <a:solidFill>
                <a:srgbClr val="002060"/>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2420888"/>
            <a:ext cx="8229600" cy="3705275"/>
          </a:xfrm>
        </p:spPr>
        <p:txBody>
          <a:bodyPr/>
          <a:lstStyle/>
          <a:p>
            <a:endParaRPr lang="en-US" dirty="0"/>
          </a:p>
          <a:p>
            <a:r>
              <a:rPr lang="en-US" dirty="0">
                <a:solidFill>
                  <a:srgbClr val="002060"/>
                </a:solidFill>
                <a:latin typeface="Arial" panose="020B0604020202020204" pitchFamily="34" charset="0"/>
                <a:cs typeface="Arial" panose="020B0604020202020204" pitchFamily="34" charset="0"/>
              </a:rPr>
              <a:t>A personal experience of frailty </a:t>
            </a:r>
          </a:p>
          <a:p>
            <a:pPr marL="0" indent="0">
              <a:buNone/>
            </a:pPr>
            <a:endParaRPr lang="en-GB"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88639"/>
            <a:ext cx="2017713" cy="1408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r>
              <a:rPr lang="en-GB" smtClean="0">
                <a:solidFill>
                  <a:prstClr val="black">
                    <a:tint val="75000"/>
                  </a:prstClr>
                </a:solidFill>
              </a:rPr>
              <a:t>email: frailtynetwork@hscni.net</a:t>
            </a:r>
            <a:endParaRPr lang="en-GB">
              <a:solidFill>
                <a:prstClr val="black">
                  <a:tint val="75000"/>
                </a:prstClr>
              </a:solidFill>
            </a:endParaRPr>
          </a:p>
        </p:txBody>
      </p:sp>
    </p:spTree>
    <p:extLst>
      <p:ext uri="{BB962C8B-B14F-4D97-AF65-F5344CB8AC3E}">
        <p14:creationId xmlns:p14="http://schemas.microsoft.com/office/powerpoint/2010/main" val="6168292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83768" y="764704"/>
            <a:ext cx="5842992" cy="1143000"/>
          </a:xfrm>
        </p:spPr>
        <p:txBody>
          <a:bodyPr/>
          <a:lstStyle/>
          <a:p>
            <a:r>
              <a:rPr lang="en-GB" b="1" dirty="0" smtClean="0">
                <a:solidFill>
                  <a:schemeClr val="tx2"/>
                </a:solidFill>
              </a:rPr>
              <a:t>LUNCH &amp; NETWORKING</a:t>
            </a:r>
            <a:endParaRPr lang="en-GB" b="1" dirty="0">
              <a:solidFill>
                <a:schemeClr val="tx2"/>
              </a:solidFill>
            </a:endParaRPr>
          </a:p>
        </p:txBody>
      </p:sp>
      <p:sp>
        <p:nvSpPr>
          <p:cNvPr id="3" name="Content Placeholder 2"/>
          <p:cNvSpPr>
            <a:spLocks noGrp="1"/>
          </p:cNvSpPr>
          <p:nvPr>
            <p:ph idx="1"/>
          </p:nvPr>
        </p:nvSpPr>
        <p:spPr>
          <a:xfrm>
            <a:off x="467544" y="2708920"/>
            <a:ext cx="8229600" cy="2620888"/>
          </a:xfrm>
        </p:spPr>
        <p:txBody>
          <a:bodyPr>
            <a:normAutofit/>
          </a:bodyPr>
          <a:lstStyle/>
          <a:p>
            <a:pPr marL="0" indent="0" algn="ctr">
              <a:buNone/>
            </a:pPr>
            <a:r>
              <a:rPr lang="en-GB" sz="2800" b="1" u="sng" dirty="0" smtClean="0"/>
              <a:t>1.45pm - MASTERCLASS SESSIONS</a:t>
            </a:r>
            <a:endParaRPr lang="en-GB" sz="2800" b="1" dirty="0" smtClean="0"/>
          </a:p>
          <a:p>
            <a:r>
              <a:rPr lang="en-GB" sz="2800" b="1" dirty="0" smtClean="0"/>
              <a:t>WJ Mayes Hall – Dr Roman Romero-Ortuno </a:t>
            </a:r>
          </a:p>
          <a:p>
            <a:r>
              <a:rPr lang="en-GB" sz="2800" b="1" dirty="0" smtClean="0"/>
              <a:t>Lakeview 1 – Consultant Pharmacists </a:t>
            </a:r>
            <a:endParaRPr lang="en-GB" sz="2800" b="1" dirty="0"/>
          </a:p>
          <a:p>
            <a:r>
              <a:rPr lang="en-GB" sz="2800" b="1" dirty="0" smtClean="0"/>
              <a:t>Lakeview 2 – </a:t>
            </a:r>
            <a:r>
              <a:rPr lang="en-GB" sz="2800" b="1" dirty="0"/>
              <a:t>Expert </a:t>
            </a:r>
            <a:r>
              <a:rPr lang="en-GB" sz="2800" b="1" dirty="0" smtClean="0"/>
              <a:t>Age </a:t>
            </a:r>
            <a:endParaRPr lang="en-GB" sz="2800" b="1" dirty="0"/>
          </a:p>
          <a:p>
            <a:endParaRPr lang="en-GB" sz="24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99863" y="5445224"/>
            <a:ext cx="1829426" cy="1135045"/>
          </a:xfrm>
          <a:prstGeom prst="rect">
            <a:avLst/>
          </a:prstGeom>
        </p:spPr>
      </p:pic>
      <p:sp>
        <p:nvSpPr>
          <p:cNvPr id="4" name="TextBox 3"/>
          <p:cNvSpPr txBox="1"/>
          <p:nvPr/>
        </p:nvSpPr>
        <p:spPr>
          <a:xfrm>
            <a:off x="395536" y="5733256"/>
            <a:ext cx="3168352" cy="646331"/>
          </a:xfrm>
          <a:prstGeom prst="rect">
            <a:avLst/>
          </a:prstGeom>
          <a:noFill/>
        </p:spPr>
        <p:txBody>
          <a:bodyPr wrap="square" rtlCol="0">
            <a:spAutoFit/>
          </a:bodyPr>
          <a:lstStyle/>
          <a:p>
            <a:r>
              <a:rPr lang="en-GB" dirty="0" smtClean="0"/>
              <a:t>        #NIFrailtyNetwork</a:t>
            </a:r>
          </a:p>
          <a:p>
            <a:r>
              <a:rPr lang="en-GB" dirty="0" smtClean="0"/>
              <a:t>E: </a:t>
            </a:r>
            <a:r>
              <a:rPr lang="en-GB" dirty="0" smtClean="0">
                <a:hlinkClick r:id="rId3"/>
              </a:rPr>
              <a:t>frailtynetwork@hscni.net</a:t>
            </a:r>
            <a:r>
              <a:rPr lang="en-GB" dirty="0" smtClean="0"/>
              <a:t> </a:t>
            </a:r>
            <a:endParaRPr lang="en-GB" dirty="0"/>
          </a:p>
        </p:txBody>
      </p:sp>
      <p:pic>
        <p:nvPicPr>
          <p:cNvPr id="409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7544" y="5726290"/>
            <a:ext cx="323528" cy="330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descr="Image result for sandwich and coffee clip ar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321" y="548680"/>
            <a:ext cx="2133600" cy="1695451"/>
          </a:xfrm>
          <a:prstGeom prst="rect">
            <a:avLst/>
          </a:prstGeom>
          <a:noFill/>
          <a:extLst>
            <a:ext uri="{909E8E84-426E-40DD-AFC4-6F175D3DCCD1}">
              <a14:hiddenFill xmlns:a14="http://schemas.microsoft.com/office/drawing/2010/main">
                <a:solidFill>
                  <a:srgbClr val="FFFFFF"/>
                </a:solidFill>
              </a14:hiddenFill>
            </a:ext>
          </a:extLst>
        </p:spPr>
      </p:pic>
      <p:sp>
        <p:nvSpPr>
          <p:cNvPr id="6" name="Footer Placeholder 5"/>
          <p:cNvSpPr>
            <a:spLocks noGrp="1"/>
          </p:cNvSpPr>
          <p:nvPr>
            <p:ph type="ftr" sz="quarter" idx="11"/>
          </p:nvPr>
        </p:nvSpPr>
        <p:spPr/>
        <p:txBody>
          <a:bodyPr/>
          <a:lstStyle/>
          <a:p>
            <a:r>
              <a:rPr lang="en-GB" smtClean="0"/>
              <a:t>email: frailtynetwork@hscni.net</a:t>
            </a:r>
            <a:endParaRPr lang="en-GB"/>
          </a:p>
        </p:txBody>
      </p:sp>
      <p:sp>
        <p:nvSpPr>
          <p:cNvPr id="7" name="Oval 6"/>
          <p:cNvSpPr/>
          <p:nvPr/>
        </p:nvSpPr>
        <p:spPr>
          <a:xfrm>
            <a:off x="7380312" y="3356992"/>
            <a:ext cx="288032" cy="28803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p:cNvSpPr/>
          <p:nvPr/>
        </p:nvSpPr>
        <p:spPr>
          <a:xfrm>
            <a:off x="6516216" y="3861048"/>
            <a:ext cx="288032" cy="288032"/>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p:cNvSpPr/>
          <p:nvPr/>
        </p:nvSpPr>
        <p:spPr>
          <a:xfrm>
            <a:off x="4644008" y="4365104"/>
            <a:ext cx="288032" cy="288032"/>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645166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556792"/>
            <a:ext cx="8229600" cy="1143000"/>
          </a:xfrm>
        </p:spPr>
        <p:txBody>
          <a:bodyPr>
            <a:normAutofit/>
          </a:bodyPr>
          <a:lstStyle/>
          <a:p>
            <a:r>
              <a:rPr lang="en-GB" sz="6600" b="1" dirty="0" smtClean="0"/>
              <a:t>Closing Remarks</a:t>
            </a:r>
            <a:endParaRPr lang="en-GB" sz="6600" b="1" dirty="0"/>
          </a:p>
        </p:txBody>
      </p:sp>
      <p:sp>
        <p:nvSpPr>
          <p:cNvPr id="3" name="Content Placeholder 2"/>
          <p:cNvSpPr>
            <a:spLocks noGrp="1"/>
          </p:cNvSpPr>
          <p:nvPr>
            <p:ph idx="1"/>
          </p:nvPr>
        </p:nvSpPr>
        <p:spPr>
          <a:xfrm>
            <a:off x="467544" y="3212976"/>
            <a:ext cx="8229600" cy="1540768"/>
          </a:xfrm>
        </p:spPr>
        <p:txBody>
          <a:bodyPr>
            <a:normAutofit/>
          </a:bodyPr>
          <a:lstStyle/>
          <a:p>
            <a:pPr marL="0" indent="0" algn="ctr">
              <a:buNone/>
            </a:pPr>
            <a:r>
              <a:rPr lang="en-GB" sz="4400" b="1" dirty="0" smtClean="0"/>
              <a:t>Mr Robert Ferguson</a:t>
            </a:r>
            <a:endParaRPr lang="en-GB" sz="4400" b="1"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84169" y="4877092"/>
            <a:ext cx="2745120" cy="1703177"/>
          </a:xfrm>
          <a:prstGeom prst="rect">
            <a:avLst/>
          </a:prstGeom>
        </p:spPr>
      </p:pic>
      <p:pic>
        <p:nvPicPr>
          <p:cNvPr id="2050" name="Picture 2" descr="60+ Counts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60" y="5085184"/>
            <a:ext cx="2607444" cy="1310241"/>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r>
              <a:rPr lang="en-GB" smtClean="0"/>
              <a:t>email: frailtynetwork@hscni.net</a:t>
            </a:r>
            <a:endParaRPr lang="en-GB"/>
          </a:p>
        </p:txBody>
      </p:sp>
    </p:spTree>
    <p:extLst>
      <p:ext uri="{BB962C8B-B14F-4D97-AF65-F5344CB8AC3E}">
        <p14:creationId xmlns:p14="http://schemas.microsoft.com/office/powerpoint/2010/main" val="32479250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764704"/>
            <a:ext cx="8229600" cy="1143000"/>
          </a:xfrm>
        </p:spPr>
        <p:txBody>
          <a:bodyPr>
            <a:normAutofit fontScale="90000"/>
          </a:bodyPr>
          <a:lstStyle/>
          <a:p>
            <a:r>
              <a:rPr lang="en-GB" b="1" dirty="0" smtClean="0"/>
              <a:t>Thank you for attending today</a:t>
            </a:r>
            <a:br>
              <a:rPr lang="en-GB" b="1" dirty="0" smtClean="0"/>
            </a:br>
            <a:endParaRPr lang="en-GB" b="1" dirty="0"/>
          </a:p>
        </p:txBody>
      </p:sp>
      <p:sp>
        <p:nvSpPr>
          <p:cNvPr id="3" name="Content Placeholder 2"/>
          <p:cNvSpPr>
            <a:spLocks noGrp="1"/>
          </p:cNvSpPr>
          <p:nvPr>
            <p:ph idx="1"/>
          </p:nvPr>
        </p:nvSpPr>
        <p:spPr>
          <a:xfrm>
            <a:off x="395536" y="1988840"/>
            <a:ext cx="8229600" cy="2160239"/>
          </a:xfrm>
        </p:spPr>
        <p:txBody>
          <a:bodyPr>
            <a:normAutofit fontScale="70000" lnSpcReduction="20000"/>
          </a:bodyPr>
          <a:lstStyle/>
          <a:p>
            <a:pPr marL="0" indent="0" algn="ctr">
              <a:buNone/>
            </a:pPr>
            <a:r>
              <a:rPr lang="en-GB" sz="5700" b="1" i="1" dirty="0" smtClean="0">
                <a:solidFill>
                  <a:schemeClr val="tx2"/>
                </a:solidFill>
              </a:rPr>
              <a:t>Remember </a:t>
            </a:r>
          </a:p>
          <a:p>
            <a:pPr marL="0" indent="0" algn="ctr">
              <a:buNone/>
            </a:pPr>
            <a:r>
              <a:rPr lang="en-GB" sz="5700" b="1" i="1" dirty="0" smtClean="0">
                <a:solidFill>
                  <a:schemeClr val="tx2"/>
                </a:solidFill>
              </a:rPr>
              <a:t>Frailty is everybody’s business</a:t>
            </a:r>
          </a:p>
          <a:p>
            <a:pPr marL="0" indent="0" algn="ctr">
              <a:buNone/>
            </a:pPr>
            <a:endParaRPr lang="en-GB" sz="4000" b="1" i="1" dirty="0" smtClean="0"/>
          </a:p>
          <a:p>
            <a:pPr marL="0" indent="0" algn="ctr">
              <a:buNone/>
            </a:pPr>
            <a:r>
              <a:rPr lang="en-GB" sz="4000" b="1" i="1" dirty="0" smtClean="0"/>
              <a:t>Join the Frailty Network at </a:t>
            </a:r>
            <a:r>
              <a:rPr lang="en-GB" sz="4000" b="1" i="1" dirty="0" smtClean="0">
                <a:hlinkClick r:id="rId2"/>
              </a:rPr>
              <a:t>frailtynetwork@hscni.net</a:t>
            </a:r>
            <a:r>
              <a:rPr lang="en-GB" sz="4000" b="1" i="1" dirty="0" smtClean="0"/>
              <a:t> </a:t>
            </a:r>
            <a:endParaRPr lang="en-GB" sz="4000" b="1" i="1" dirty="0"/>
          </a:p>
        </p:txBody>
      </p:sp>
      <p:sp>
        <p:nvSpPr>
          <p:cNvPr id="4" name="Footer Placeholder 3"/>
          <p:cNvSpPr>
            <a:spLocks noGrp="1"/>
          </p:cNvSpPr>
          <p:nvPr>
            <p:ph type="ftr" sz="quarter" idx="11"/>
          </p:nvPr>
        </p:nvSpPr>
        <p:spPr/>
        <p:txBody>
          <a:bodyPr/>
          <a:lstStyle/>
          <a:p>
            <a:r>
              <a:rPr lang="en-GB" smtClean="0"/>
              <a:t>email: frailtynetwork@hscni.net</a:t>
            </a:r>
            <a:endParaRPr lang="en-GB"/>
          </a:p>
        </p:txBody>
      </p:sp>
      <p:pic>
        <p:nvPicPr>
          <p:cNvPr id="5" name="Picture 2" descr="60+ Counts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60" y="5085184"/>
            <a:ext cx="2607444" cy="131024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84169" y="4877092"/>
            <a:ext cx="2745120" cy="1703177"/>
          </a:xfrm>
          <a:prstGeom prst="rect">
            <a:avLst/>
          </a:prstGeom>
        </p:spPr>
      </p:pic>
    </p:spTree>
    <p:extLst>
      <p:ext uri="{BB962C8B-B14F-4D97-AF65-F5344CB8AC3E}">
        <p14:creationId xmlns:p14="http://schemas.microsoft.com/office/powerpoint/2010/main" val="13361242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563</Words>
  <Application>Microsoft Office PowerPoint</Application>
  <PresentationFormat>On-screen Show (4:3)</PresentationFormat>
  <Paragraphs>115</Paragraphs>
  <Slides>18</Slides>
  <Notes>6</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WHO  ICOPE  Integrated Care for Older People</vt:lpstr>
      <vt:lpstr>Person Centred assessment  and pathways in primary care   </vt:lpstr>
      <vt:lpstr>ICOPE Implementation Framework and Scorecard</vt:lpstr>
      <vt:lpstr>WHO Global Strategy and Plan of Action on  Ageing and Health </vt:lpstr>
      <vt:lpstr>Key Action Areas </vt:lpstr>
      <vt:lpstr>PowerPoint Presentation</vt:lpstr>
      <vt:lpstr>Thank you </vt:lpstr>
      <vt:lpstr>  NI Frailty Network Working with older people to Identify What Matters  </vt:lpstr>
      <vt:lpstr>Rethinking frailty: what really matters</vt:lpstr>
      <vt:lpstr>Challenges</vt:lpstr>
      <vt:lpstr>Co-production: what works</vt:lpstr>
      <vt:lpstr>What works</vt:lpstr>
      <vt:lpstr>   Coproducing the logo Anne Murray</vt:lpstr>
      <vt:lpstr>PowerPoint Presentation</vt:lpstr>
      <vt:lpstr>   Personal perspective Emily Gill</vt:lpstr>
      <vt:lpstr>LUNCH &amp; NETWORKING</vt:lpstr>
      <vt:lpstr>Closing Remarks</vt:lpstr>
      <vt:lpstr>Thank you for attending today </vt:lpstr>
    </vt:vector>
  </TitlesOfParts>
  <Company>HSC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Michelle Lambert</dc:creator>
  <cp:lastModifiedBy>Michelle Lambert</cp:lastModifiedBy>
  <cp:revision>3</cp:revision>
  <dcterms:created xsi:type="dcterms:W3CDTF">2019-10-10T13:20:54Z</dcterms:created>
  <dcterms:modified xsi:type="dcterms:W3CDTF">2019-10-10T13:25:11Z</dcterms:modified>
</cp:coreProperties>
</file>