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960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47C487-8998-4680-A1EE-6EB9425E928A}" type="datetimeFigureOut">
              <a:rPr lang="en-GB" smtClean="0"/>
              <a:t>12/12/2019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DC1D84-E79A-412C-8363-A301DEFAB1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11039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Further work needs to be carried out to reduce the gap existing between technology, frail elderly persons, healthcare professionals and carers to bring together the different views about technology. </a:t>
            </a:r>
          </a:p>
          <a:p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dirty="0" smtClean="0"/>
              <a:t>Recommendations for policy makers to increase deployment Re-establishing the case for </a:t>
            </a:r>
            <a:r>
              <a:rPr lang="en-GB" dirty="0" err="1" smtClean="0"/>
              <a:t>telehealth</a:t>
            </a:r>
            <a:r>
              <a:rPr lang="en-GB" dirty="0" smtClean="0"/>
              <a:t> • Best practice and evidence review Raising awareness • National awareness programme and patient empowerment campaign • A personal technology czar Funding mechanisms • Aligned incentives, integration • Pooled budgets, top sliced funding • Outcome based commissioning System transformation • National implementation team • National training programme • Redesigned pathways • GP incentives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224771-1F47-4C48-A0B2-1646D739F281}" type="slidenum">
              <a:rPr lang="en-GB" smtClean="0">
                <a:solidFill>
                  <a:prstClr val="black"/>
                </a:solidFill>
              </a:rPr>
              <a:pPr/>
              <a:t>2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63013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73188" y="1144588"/>
            <a:ext cx="4111625" cy="3082925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22C89C-3BAA-4646-932A-ED0774184F52}" type="slidenum">
              <a:rPr lang="it-IT" smtClean="0">
                <a:solidFill>
                  <a:prstClr val="black"/>
                </a:solidFill>
              </a:rPr>
              <a:pPr/>
              <a:t>6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2901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73188" y="1144588"/>
            <a:ext cx="4111625" cy="3082925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22C89C-3BAA-4646-932A-ED0774184F52}" type="slidenum">
              <a:rPr lang="it-IT" smtClean="0">
                <a:solidFill>
                  <a:prstClr val="black"/>
                </a:solidFill>
              </a:rPr>
              <a:pPr/>
              <a:t>7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4857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22C89C-3BAA-4646-932A-ED0774184F52}" type="slidenum">
              <a:rPr lang="it-IT" smtClean="0">
                <a:solidFill>
                  <a:prstClr val="black"/>
                </a:solidFill>
              </a:rPr>
              <a:pPr/>
              <a:t>10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83788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22C89C-3BAA-4646-932A-ED0774184F52}" type="slidenum">
              <a:rPr lang="it-IT" smtClean="0">
                <a:solidFill>
                  <a:prstClr val="black"/>
                </a:solidFill>
              </a:rPr>
              <a:pPr/>
              <a:t>11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92610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22C89C-3BAA-4646-932A-ED0774184F52}" type="slidenum">
              <a:rPr lang="it-IT" smtClean="0">
                <a:solidFill>
                  <a:prstClr val="black"/>
                </a:solidFill>
              </a:rPr>
              <a:pPr/>
              <a:t>13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17144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62DB4-FCCC-48F4-9E46-B9623DD9EF04}" type="datetimeFigureOut">
              <a:rPr lang="en-GB" smtClean="0"/>
              <a:t>12/12/2019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835B6-30FF-47F8-B095-C08D92A4CA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58170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62DB4-FCCC-48F4-9E46-B9623DD9EF04}" type="datetimeFigureOut">
              <a:rPr lang="en-GB" smtClean="0"/>
              <a:t>12/12/2019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835B6-30FF-47F8-B095-C08D92A4CA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5915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62DB4-FCCC-48F4-9E46-B9623DD9EF04}" type="datetimeFigureOut">
              <a:rPr lang="en-GB" smtClean="0"/>
              <a:t>12/12/2019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835B6-30FF-47F8-B095-C08D92A4CA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36813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62DB4-FCCC-48F4-9E46-B9623DD9EF04}" type="datetimeFigureOut">
              <a:rPr lang="en-GB" smtClean="0"/>
              <a:t>12/12/2019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835B6-30FF-47F8-B095-C08D92A4CA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29729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62DB4-FCCC-48F4-9E46-B9623DD9EF04}" type="datetimeFigureOut">
              <a:rPr lang="en-GB" smtClean="0"/>
              <a:t>12/12/2019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835B6-30FF-47F8-B095-C08D92A4CA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77500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62DB4-FCCC-48F4-9E46-B9623DD9EF04}" type="datetimeFigureOut">
              <a:rPr lang="en-GB" smtClean="0"/>
              <a:t>12/12/2019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835B6-30FF-47F8-B095-C08D92A4CA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48262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62DB4-FCCC-48F4-9E46-B9623DD9EF04}" type="datetimeFigureOut">
              <a:rPr lang="en-GB" smtClean="0"/>
              <a:t>12/12/2019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835B6-30FF-47F8-B095-C08D92A4CA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14170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62DB4-FCCC-48F4-9E46-B9623DD9EF04}" type="datetimeFigureOut">
              <a:rPr lang="en-GB" smtClean="0"/>
              <a:t>12/12/2019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835B6-30FF-47F8-B095-C08D92A4CA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9577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62DB4-FCCC-48F4-9E46-B9623DD9EF04}" type="datetimeFigureOut">
              <a:rPr lang="en-GB" smtClean="0"/>
              <a:t>12/12/2019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835B6-30FF-47F8-B095-C08D92A4CA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41289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62DB4-FCCC-48F4-9E46-B9623DD9EF04}" type="datetimeFigureOut">
              <a:rPr lang="en-GB" smtClean="0"/>
              <a:t>12/12/2019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835B6-30FF-47F8-B095-C08D92A4CA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71444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62DB4-FCCC-48F4-9E46-B9623DD9EF04}" type="datetimeFigureOut">
              <a:rPr lang="en-GB" smtClean="0"/>
              <a:t>12/12/2019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835B6-30FF-47F8-B095-C08D92A4CA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7714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462DB4-FCCC-48F4-9E46-B9623DD9EF04}" type="datetimeFigureOut">
              <a:rPr lang="en-GB" smtClean="0"/>
              <a:t>12/12/2019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0835B6-30FF-47F8-B095-C08D92A4CA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4876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emf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wmf"/><Relationship Id="rId5" Type="http://schemas.openxmlformats.org/officeDocument/2006/relationships/image" Target="../media/image17.jp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emf"/><Relationship Id="rId5" Type="http://schemas.openxmlformats.org/officeDocument/2006/relationships/image" Target="../media/image21.emf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dvantageja.eu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63426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 smtClean="0">
                <a:solidFill>
                  <a:schemeClr val="tx1"/>
                </a:solidFill>
              </a:rPr>
              <a:t>Identifying Frailty 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en-US" sz="4000" i="1" dirty="0"/>
              <a:t>  </a:t>
            </a:r>
            <a:r>
              <a:rPr lang="en-US" sz="2000" b="1" dirty="0"/>
              <a:t>Opportunistic screening in patients over 70 years using tools that are:</a:t>
            </a:r>
          </a:p>
          <a:p>
            <a:pPr lvl="0">
              <a:buFont typeface="Wingdings" pitchFamily="2" charset="2"/>
              <a:buChar char="Ø"/>
            </a:pPr>
            <a:r>
              <a:rPr lang="en-US" sz="2000" b="1" dirty="0"/>
              <a:t>Quick to administer (taking no more than 10 minutes to complete). </a:t>
            </a:r>
            <a:endParaRPr lang="en-GB" sz="2000" b="1" dirty="0"/>
          </a:p>
          <a:p>
            <a:pPr lvl="0">
              <a:buFont typeface="Wingdings" pitchFamily="2" charset="2"/>
              <a:buChar char="Ø"/>
            </a:pPr>
            <a:r>
              <a:rPr lang="en-US" sz="2000" b="1" dirty="0"/>
              <a:t>Do not require special equipment. </a:t>
            </a:r>
            <a:endParaRPr lang="en-GB" sz="2000" b="1" dirty="0"/>
          </a:p>
          <a:p>
            <a:pPr lvl="0">
              <a:buFont typeface="Wingdings" pitchFamily="2" charset="2"/>
              <a:buChar char="Ø"/>
            </a:pPr>
            <a:r>
              <a:rPr lang="en-US" sz="2000" b="1" dirty="0"/>
              <a:t>Have been validated and are meant for screening</a:t>
            </a:r>
            <a:endParaRPr lang="en-GB" sz="2000" b="1" dirty="0"/>
          </a:p>
          <a:p>
            <a:endParaRPr lang="en-GB" sz="18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3853" y="4017400"/>
            <a:ext cx="1585210" cy="2455465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" name="Picture 4" descr="TheLifeCurveSample.png (1681×898) - Google Chrome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5" t="10187" r="6049" b="3937"/>
          <a:stretch/>
        </p:blipFill>
        <p:spPr>
          <a:xfrm>
            <a:off x="489395" y="3967031"/>
            <a:ext cx="2359618" cy="226541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25236" y="3967031"/>
            <a:ext cx="3097916" cy="2556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844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 smtClean="0">
                <a:solidFill>
                  <a:schemeClr val="tx1"/>
                </a:solidFill>
              </a:rPr>
              <a:t>Managing Frailty 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121" y="1825625"/>
            <a:ext cx="8048230" cy="449328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400" b="1" dirty="0"/>
              <a:t>Comprehensive Geriatric Assessment </a:t>
            </a:r>
          </a:p>
          <a:p>
            <a:pPr marL="0" lvl="0" indent="0">
              <a:buNone/>
            </a:pPr>
            <a:r>
              <a:rPr lang="en-GB" sz="2400" b="1" dirty="0"/>
              <a:t>Care planning and tailored MDT interventions </a:t>
            </a:r>
          </a:p>
          <a:p>
            <a:pPr marL="0" indent="0">
              <a:buNone/>
            </a:pPr>
            <a:r>
              <a:rPr lang="en-GB" sz="2400" b="1" dirty="0"/>
              <a:t>Telehealth and </a:t>
            </a:r>
            <a:r>
              <a:rPr lang="en-GB" sz="2400" b="1" dirty="0" err="1"/>
              <a:t>telecare</a:t>
            </a:r>
            <a:r>
              <a:rPr lang="en-GB" sz="2400" b="1" dirty="0"/>
              <a:t> solutions </a:t>
            </a:r>
          </a:p>
          <a:p>
            <a:pPr marL="0" indent="0">
              <a:buNone/>
            </a:pPr>
            <a:r>
              <a:rPr lang="en-GB" sz="2400" b="1" dirty="0"/>
              <a:t>Falls prevention </a:t>
            </a:r>
            <a:r>
              <a:rPr lang="en-GB" sz="2400" b="1" dirty="0" smtClean="0"/>
              <a:t>and nutrition interventions</a:t>
            </a:r>
            <a:endParaRPr lang="en-GB" sz="2400" b="1" dirty="0"/>
          </a:p>
          <a:p>
            <a:pPr marL="0" indent="0">
              <a:buNone/>
            </a:pPr>
            <a:r>
              <a:rPr lang="en-GB" sz="2400" b="1" dirty="0"/>
              <a:t>Tools to reduce inappropriate </a:t>
            </a:r>
            <a:r>
              <a:rPr lang="en-GB" sz="2400" b="1" dirty="0" err="1"/>
              <a:t>polypharmacy</a:t>
            </a:r>
            <a:endParaRPr lang="en-GB" sz="2400" b="1" dirty="0"/>
          </a:p>
          <a:p>
            <a:pPr>
              <a:buFont typeface="Wingdings" pitchFamily="2" charset="2"/>
              <a:buChar char="ü"/>
            </a:pPr>
            <a:endParaRPr lang="en-GB" sz="700" dirty="0" smtClean="0"/>
          </a:p>
          <a:p>
            <a:pPr>
              <a:buFont typeface="Wingdings" pitchFamily="2" charset="2"/>
              <a:buChar char="ü"/>
            </a:pPr>
            <a:endParaRPr lang="en-GB" sz="700" dirty="0" smtClean="0"/>
          </a:p>
          <a:p>
            <a:pPr lvl="0">
              <a:buNone/>
            </a:pPr>
            <a:endParaRPr lang="en-GB" sz="700" dirty="0" smtClean="0"/>
          </a:p>
          <a:p>
            <a:pPr lvl="0">
              <a:buNone/>
            </a:pPr>
            <a:endParaRPr lang="en-GB" sz="700" dirty="0" smtClean="0"/>
          </a:p>
          <a:p>
            <a:pPr lvl="0">
              <a:buNone/>
            </a:pPr>
            <a:endParaRPr lang="en-GB" sz="700" dirty="0" smtClean="0"/>
          </a:p>
          <a:p>
            <a:pPr lvl="0">
              <a:buNone/>
            </a:pPr>
            <a:endParaRPr lang="en-GB" sz="700" dirty="0" smtClean="0"/>
          </a:p>
          <a:p>
            <a:pPr lvl="0">
              <a:buNone/>
            </a:pPr>
            <a:endParaRPr lang="en-GB" sz="700" dirty="0" smtClean="0"/>
          </a:p>
          <a:p>
            <a:pPr lvl="0">
              <a:buNone/>
            </a:pPr>
            <a:r>
              <a:rPr lang="en-GB" sz="400" dirty="0"/>
              <a:t>    </a:t>
            </a:r>
          </a:p>
          <a:p>
            <a:pPr lvl="0">
              <a:buNone/>
            </a:pPr>
            <a:endParaRPr lang="en-GB" sz="700" dirty="0" smtClean="0"/>
          </a:p>
          <a:p>
            <a:endParaRPr lang="en-GB" sz="7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575" y="4582823"/>
            <a:ext cx="1924515" cy="1803581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848" y="4559627"/>
            <a:ext cx="1279478" cy="1883392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2348880"/>
            <a:ext cx="1663680" cy="3955948"/>
          </a:xfrm>
          <a:prstGeom prst="rect">
            <a:avLst/>
          </a:prstGeom>
          <a:ln w="57150">
            <a:solidFill>
              <a:schemeClr val="tx2"/>
            </a:solidFill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88024" y="4344157"/>
            <a:ext cx="1511328" cy="2215754"/>
          </a:xfrm>
          <a:prstGeom prst="rect">
            <a:avLst/>
          </a:prstGeom>
          <a:noFill/>
          <a:ln w="57150">
            <a:solidFill>
              <a:schemeClr val="tx2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35116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b="1" dirty="0" smtClean="0">
                <a:solidFill>
                  <a:schemeClr val="tx1"/>
                </a:solidFill>
              </a:rPr>
              <a:t>Integrated Care for Frailty  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207173"/>
            <a:ext cx="7829550" cy="3666503"/>
          </a:xfrm>
        </p:spPr>
        <p:txBody>
          <a:bodyPr>
            <a:normAutofit fontScale="62500" lnSpcReduction="20000"/>
          </a:bodyPr>
          <a:lstStyle/>
          <a:p>
            <a:pPr lvl="0">
              <a:buFont typeface="Wingdings" pitchFamily="2" charset="2"/>
              <a:buChar char="Ø"/>
            </a:pPr>
            <a:r>
              <a:rPr lang="en-GB" b="1" dirty="0" smtClean="0"/>
              <a:t>a single entry point – generally in Primary Care</a:t>
            </a:r>
          </a:p>
          <a:p>
            <a:pPr lvl="0">
              <a:buFont typeface="Wingdings" pitchFamily="2" charset="2"/>
              <a:buChar char="Ø"/>
            </a:pPr>
            <a:r>
              <a:rPr lang="en-GB" b="1" dirty="0" smtClean="0"/>
              <a:t>simple frailty screening tools in all settings   </a:t>
            </a:r>
          </a:p>
          <a:p>
            <a:pPr lvl="0">
              <a:buFont typeface="Wingdings" pitchFamily="2" charset="2"/>
              <a:buChar char="Ø"/>
            </a:pPr>
            <a:r>
              <a:rPr lang="en-GB" b="1" dirty="0" smtClean="0"/>
              <a:t>comprehensive assessment and individualised care plans – including for carers </a:t>
            </a:r>
          </a:p>
          <a:p>
            <a:pPr lvl="0">
              <a:buFont typeface="Wingdings" pitchFamily="2" charset="2"/>
              <a:buChar char="Ø"/>
            </a:pPr>
            <a:r>
              <a:rPr lang="en-GB" b="1" dirty="0" smtClean="0">
                <a:solidFill>
                  <a:schemeClr val="tx1"/>
                </a:solidFill>
              </a:rPr>
              <a:t>tailored interventions by interdisciplinary team – both at home and in hospital </a:t>
            </a:r>
          </a:p>
          <a:p>
            <a:pPr lvl="0">
              <a:buFont typeface="Wingdings" pitchFamily="2" charset="2"/>
              <a:buChar char="Ø"/>
            </a:pPr>
            <a:r>
              <a:rPr lang="en-GB" b="1" dirty="0" smtClean="0">
                <a:solidFill>
                  <a:schemeClr val="tx1"/>
                </a:solidFill>
              </a:rPr>
              <a:t>case management and coordination of care and support across providers </a:t>
            </a:r>
          </a:p>
          <a:p>
            <a:pPr lvl="0">
              <a:buFont typeface="Wingdings" pitchFamily="2" charset="2"/>
              <a:buChar char="Ø"/>
            </a:pPr>
            <a:r>
              <a:rPr lang="en-GB" b="1" dirty="0" smtClean="0"/>
              <a:t>effective management of transitions between teams and settings   </a:t>
            </a:r>
          </a:p>
          <a:p>
            <a:pPr lvl="0">
              <a:buFont typeface="Wingdings" pitchFamily="2" charset="2"/>
              <a:buChar char="Ø"/>
            </a:pPr>
            <a:r>
              <a:rPr lang="en-GB" b="1" dirty="0" smtClean="0"/>
              <a:t>shared electronic information tools and technology enabled care</a:t>
            </a:r>
          </a:p>
          <a:p>
            <a:pPr lvl="0">
              <a:buFont typeface="Wingdings" pitchFamily="2" charset="2"/>
              <a:buChar char="Ø"/>
            </a:pPr>
            <a:r>
              <a:rPr lang="en-GB" b="1" dirty="0" smtClean="0"/>
              <a:t>clear policies and procedures for service eligibility and processes</a:t>
            </a:r>
            <a:r>
              <a:rPr lang="en-GB" dirty="0" smtClean="0"/>
              <a:t>.  </a:t>
            </a:r>
          </a:p>
          <a:p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3144000" y="5913925"/>
            <a:ext cx="573578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 smtClean="0">
                <a:solidFill>
                  <a:prstClr val="black"/>
                </a:solidFill>
              </a:rPr>
              <a:t> Hendry, A, et al. Integrated Care: A Collaborative ADVANTAGE for Frailty. International Journal of Integrated Care, 2018; 18(2): 1, 1–4. DOI: https://doi.org/10.5334/ijic.4156 </a:t>
            </a:r>
            <a:endParaRPr lang="en-GB" sz="1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8476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4267" b="1" dirty="0">
                <a:solidFill>
                  <a:schemeClr val="tx1"/>
                </a:solidFill>
              </a:rPr>
              <a:t>Models of Integrated Care </a:t>
            </a:r>
          </a:p>
        </p:txBody>
      </p:sp>
      <p:pic>
        <p:nvPicPr>
          <p:cNvPr id="3" name="Content Placeholder 3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920690"/>
            <a:ext cx="2905249" cy="2732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3471" y="2073628"/>
            <a:ext cx="2454363" cy="236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7194" y="5015589"/>
            <a:ext cx="5632554" cy="157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Content Placeholder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>
          <a:xfrm>
            <a:off x="6516216" y="1920690"/>
            <a:ext cx="2360628" cy="4461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981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267" b="1" dirty="0" smtClean="0">
                <a:solidFill>
                  <a:schemeClr val="tx1"/>
                </a:solidFill>
              </a:rPr>
              <a:t>Transitional and Intermediate </a:t>
            </a:r>
            <a:r>
              <a:rPr lang="en-GB" sz="4267" b="1" dirty="0">
                <a:solidFill>
                  <a:schemeClr val="tx1"/>
                </a:solidFill>
              </a:rPr>
              <a:t>Care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39955" y="1336431"/>
            <a:ext cx="4833718" cy="514505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endParaRPr lang="en-GB" altLang="en-US" sz="2000" b="1" dirty="0"/>
          </a:p>
          <a:p>
            <a:pPr>
              <a:lnSpc>
                <a:spcPct val="90000"/>
              </a:lnSpc>
            </a:pPr>
            <a:r>
              <a:rPr lang="en-GB" altLang="en-US" sz="2000" b="1" dirty="0"/>
              <a:t>Transitional Care Services  </a:t>
            </a:r>
          </a:p>
          <a:p>
            <a:pPr>
              <a:lnSpc>
                <a:spcPct val="90000"/>
              </a:lnSpc>
            </a:pPr>
            <a:r>
              <a:rPr lang="en-GB" altLang="en-US" sz="2000" b="1" dirty="0"/>
              <a:t>Rapid Response / Supported Discharge </a:t>
            </a:r>
          </a:p>
          <a:p>
            <a:pPr>
              <a:lnSpc>
                <a:spcPct val="90000"/>
              </a:lnSpc>
            </a:pPr>
            <a:r>
              <a:rPr lang="en-GB" altLang="en-US" sz="2000" b="1" dirty="0" err="1"/>
              <a:t>Reablement</a:t>
            </a:r>
            <a:r>
              <a:rPr lang="en-GB" altLang="en-US" sz="2000" b="1" dirty="0"/>
              <a:t> home care</a:t>
            </a:r>
          </a:p>
          <a:p>
            <a:pPr>
              <a:lnSpc>
                <a:spcPct val="90000"/>
              </a:lnSpc>
            </a:pPr>
            <a:r>
              <a:rPr lang="en-GB" altLang="en-US" sz="2000" b="1" dirty="0"/>
              <a:t>Step Up / Step Down community beds</a:t>
            </a:r>
          </a:p>
          <a:p>
            <a:r>
              <a:rPr lang="en-GB" altLang="en-US" sz="2000" b="1" dirty="0"/>
              <a:t>Hospital at Home</a:t>
            </a:r>
          </a:p>
          <a:p>
            <a:endParaRPr lang="en-GB" sz="24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62AF9ADB-362B-4B44-90DE-442FFD5AE6B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l="13656" r="13655" b="-1"/>
          <a:stretch/>
        </p:blipFill>
        <p:spPr>
          <a:xfrm>
            <a:off x="304354" y="2141607"/>
            <a:ext cx="3835598" cy="4128459"/>
          </a:xfrm>
          <a:prstGeom prst="rect">
            <a:avLst/>
          </a:prstGeom>
          <a:effectLst/>
        </p:spPr>
      </p:pic>
      <p:pic>
        <p:nvPicPr>
          <p:cNvPr id="6" name="Picture 5" descr="Photo Reablement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3" y="4414547"/>
            <a:ext cx="2303960" cy="2066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0559" y="3705665"/>
            <a:ext cx="1656479" cy="3004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5549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800" b="1" dirty="0">
                <a:solidFill>
                  <a:schemeClr val="tx1"/>
                </a:solidFill>
              </a:rPr>
              <a:t>Frailty Prevention Approach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690693"/>
            <a:ext cx="8237844" cy="5008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261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543" y="41465"/>
            <a:ext cx="7886700" cy="1325563"/>
          </a:xfrm>
        </p:spPr>
        <p:txBody>
          <a:bodyPr/>
          <a:lstStyle/>
          <a:p>
            <a:r>
              <a:rPr lang="en-GB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Final thoughts </a:t>
            </a:r>
            <a:endParaRPr lang="en-GB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043099" y="5814154"/>
            <a:ext cx="2281626" cy="85961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3461" y="1690751"/>
            <a:ext cx="3880832" cy="347596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6107" y="1443721"/>
            <a:ext cx="5379999" cy="35086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Think digital </a:t>
            </a:r>
          </a:p>
          <a:p>
            <a:endParaRPr lang="en-GB" sz="1600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r>
              <a:rPr lang="en-GB" sz="16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Improve the interoperability of information to enable </a:t>
            </a:r>
          </a:p>
          <a:p>
            <a:endParaRPr lang="en-GB" sz="1600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16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Identification of risk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16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Integrated care pathways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16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Multi professional teams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16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Cross sector working </a:t>
            </a:r>
          </a:p>
          <a:p>
            <a:endParaRPr lang="en-GB" sz="1600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r>
              <a:rPr lang="en-GB" sz="16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But importantly the </a:t>
            </a:r>
          </a:p>
          <a:p>
            <a:endParaRPr lang="en-GB" sz="1600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r>
              <a:rPr lang="en-GB" sz="16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Quality, safety and experience of those with frailty  </a:t>
            </a:r>
          </a:p>
          <a:p>
            <a:endParaRPr lang="en-GB" sz="1600" dirty="0">
              <a:solidFill>
                <a:prstClr val="black"/>
              </a:solidFill>
            </a:endParaRPr>
          </a:p>
          <a:p>
            <a:endParaRPr lang="en-GB" sz="1400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email: frailtynetwork@hscni.net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1854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53833" y="1434785"/>
            <a:ext cx="2514236" cy="342856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2964" y="5820429"/>
            <a:ext cx="2281626" cy="859611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email: frailtynetwork@hscni.net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3939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3968" y="2132856"/>
            <a:ext cx="3473946" cy="2189659"/>
          </a:xfrm>
        </p:spPr>
        <p:txBody>
          <a:bodyPr>
            <a:normAutofit/>
          </a:bodyPr>
          <a:lstStyle/>
          <a:p>
            <a:pPr algn="ctr"/>
            <a:r>
              <a:rPr lang="en-GB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COMFORT  BREAK</a:t>
            </a:r>
            <a:endParaRPr lang="en-GB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4941168"/>
            <a:ext cx="2609850" cy="1619250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email: frailtynetwork@hscni.net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126" name="Picture 6" descr="Image result for image 15 minut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697344"/>
            <a:ext cx="2736304" cy="2875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4747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26" y="2187378"/>
            <a:ext cx="7131571" cy="2387600"/>
          </a:xfrm>
        </p:spPr>
        <p:txBody>
          <a:bodyPr>
            <a:noAutofit/>
          </a:bodyPr>
          <a:lstStyle/>
          <a:p>
            <a:r>
              <a:rPr lang="en-GB" sz="3600" b="1" dirty="0">
                <a:solidFill>
                  <a:schemeClr val="tx1"/>
                </a:solidFill>
              </a:rPr>
              <a:t>Improving </a:t>
            </a:r>
            <a:r>
              <a:rPr lang="en-GB" sz="3600" b="1" dirty="0" smtClean="0">
                <a:solidFill>
                  <a:schemeClr val="tx1"/>
                </a:solidFill>
              </a:rPr>
              <a:t>Outcomes: </a:t>
            </a:r>
            <a:br>
              <a:rPr lang="en-GB" sz="3600" b="1" dirty="0" smtClean="0">
                <a:solidFill>
                  <a:schemeClr val="tx1"/>
                </a:solidFill>
              </a:rPr>
            </a:br>
            <a:r>
              <a:rPr lang="en-GB" sz="3600" b="1" dirty="0" smtClean="0">
                <a:solidFill>
                  <a:schemeClr val="tx1"/>
                </a:solidFill>
              </a:rPr>
              <a:t>European </a:t>
            </a:r>
            <a:r>
              <a:rPr lang="en-GB" sz="3600" b="1" dirty="0">
                <a:solidFill>
                  <a:schemeClr val="tx1"/>
                </a:solidFill>
              </a:rPr>
              <a:t>Frailty Prevention Approach</a:t>
            </a:r>
            <a:r>
              <a:rPr lang="en-GB" sz="3600" dirty="0"/>
              <a:t/>
            </a:r>
            <a:br>
              <a:rPr lang="en-GB" sz="3600" dirty="0"/>
            </a:br>
            <a:endParaRPr lang="en-GB" sz="36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3200" b="1" dirty="0" smtClean="0"/>
              <a:t>Prof Anne Hendry</a:t>
            </a:r>
          </a:p>
          <a:p>
            <a:r>
              <a:rPr lang="en-GB" sz="3200" b="1" dirty="0" smtClean="0"/>
              <a:t>UK Lead, Advantage JA  </a:t>
            </a:r>
            <a:endParaRPr lang="en-GB" sz="3200" b="1" dirty="0"/>
          </a:p>
        </p:txBody>
      </p:sp>
    </p:spTree>
    <p:extLst>
      <p:ext uri="{BB962C8B-B14F-4D97-AF65-F5344CB8AC3E}">
        <p14:creationId xmlns:p14="http://schemas.microsoft.com/office/powerpoint/2010/main" val="259347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ADVANTAGE JA</a:t>
            </a:r>
            <a:r>
              <a:rPr lang="it-IT" dirty="0">
                <a:solidFill>
                  <a:schemeClr val="tx1"/>
                </a:solidFill>
              </a:rPr>
              <a:t/>
            </a:r>
            <a:br>
              <a:rPr lang="it-IT" dirty="0">
                <a:solidFill>
                  <a:schemeClr val="tx1"/>
                </a:solidFill>
              </a:rPr>
            </a:br>
            <a:r>
              <a:rPr lang="en-GB" sz="2000" dirty="0">
                <a:solidFill>
                  <a:schemeClr val="tx1"/>
                </a:solidFill>
              </a:rPr>
              <a:t>“A comprehensive approach to promote a disability-free Advanced age in Europe: </a:t>
            </a:r>
            <a:r>
              <a:rPr lang="en-GB" sz="2000" dirty="0" smtClean="0">
                <a:solidFill>
                  <a:schemeClr val="tx1"/>
                </a:solidFill>
              </a:rPr>
              <a:t>the </a:t>
            </a:r>
            <a:r>
              <a:rPr lang="en-GB" sz="2000" dirty="0">
                <a:solidFill>
                  <a:schemeClr val="tx1"/>
                </a:solidFill>
              </a:rPr>
              <a:t>ADVANTAGE initiative”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1" y="2162629"/>
            <a:ext cx="7911488" cy="417362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2000" b="1" dirty="0" smtClean="0"/>
              <a:t>The number of people 65+ is predicted to rise from 18% to 28% by 2060 </a:t>
            </a:r>
          </a:p>
          <a:p>
            <a:pPr>
              <a:buNone/>
            </a:pPr>
            <a:r>
              <a:rPr lang="en-US" sz="2000" b="1" dirty="0" smtClean="0"/>
              <a:t>                                  12% of the population will be aged 80+</a:t>
            </a:r>
          </a:p>
          <a:p>
            <a:pPr marL="0" indent="0" algn="just">
              <a:buNone/>
            </a:pPr>
            <a:endParaRPr lang="en-US" sz="2000" dirty="0" smtClean="0"/>
          </a:p>
          <a:p>
            <a:pPr marL="0" indent="0" algn="just"/>
            <a:r>
              <a:rPr lang="en-US" sz="2000" b="1" dirty="0" smtClean="0"/>
              <a:t>  Policy Joint </a:t>
            </a:r>
            <a:r>
              <a:rPr lang="en-US" sz="2000" b="1" dirty="0"/>
              <a:t>Action with 22 Member States and </a:t>
            </a:r>
            <a:r>
              <a:rPr lang="en-US" sz="2000" b="1" dirty="0" smtClean="0"/>
              <a:t>33 </a:t>
            </a:r>
            <a:r>
              <a:rPr lang="en-US" sz="2000" b="1" dirty="0" err="1" smtClean="0"/>
              <a:t>organisations</a:t>
            </a:r>
            <a:endParaRPr lang="en-US" sz="2000" dirty="0" smtClean="0"/>
          </a:p>
          <a:p>
            <a:pPr marL="0" indent="0" algn="just"/>
            <a:r>
              <a:rPr lang="en-US" sz="2000" dirty="0" smtClean="0"/>
              <a:t>   Co-funded </a:t>
            </a:r>
            <a:r>
              <a:rPr lang="en-US" sz="2000" dirty="0"/>
              <a:t>by the EU </a:t>
            </a:r>
            <a:r>
              <a:rPr lang="en-US" sz="2000" dirty="0" smtClean="0"/>
              <a:t>and </a:t>
            </a:r>
            <a:r>
              <a:rPr lang="en-US" sz="2000" dirty="0"/>
              <a:t>the Member States</a:t>
            </a:r>
            <a:r>
              <a:rPr lang="en-US" sz="2000" dirty="0" smtClean="0"/>
              <a:t>.</a:t>
            </a:r>
          </a:p>
          <a:p>
            <a:r>
              <a:rPr lang="en-GB" sz="2000" dirty="0" smtClean="0"/>
              <a:t>  January 2017 - December 2019 (3 years)</a:t>
            </a:r>
          </a:p>
          <a:p>
            <a:r>
              <a:rPr lang="en-GB" sz="2000" dirty="0" smtClean="0"/>
              <a:t> COORDINATOR: </a:t>
            </a:r>
            <a:r>
              <a:rPr lang="it-IT" sz="2000" dirty="0" smtClean="0"/>
              <a:t>Hospital de </a:t>
            </a:r>
            <a:r>
              <a:rPr lang="it-IT" sz="2000" dirty="0"/>
              <a:t>G</a:t>
            </a:r>
            <a:r>
              <a:rPr lang="it-IT" sz="2000" dirty="0" smtClean="0"/>
              <a:t>etafe SERMAS, Madrid Spain</a:t>
            </a:r>
          </a:p>
          <a:p>
            <a:r>
              <a:rPr lang="it-IT" sz="2000" dirty="0" smtClean="0"/>
              <a:t> UK Lead – Scottish Government / NHS Lanarkshire</a:t>
            </a:r>
          </a:p>
          <a:p>
            <a:endParaRPr lang="it-IT" sz="2000" dirty="0" smtClean="0"/>
          </a:p>
          <a:p>
            <a:pPr marL="0" indent="0" algn="ctr">
              <a:buNone/>
            </a:pPr>
            <a:r>
              <a:rPr lang="en-US" sz="2400" b="1" dirty="0" smtClean="0">
                <a:solidFill>
                  <a:schemeClr val="tx1"/>
                </a:solidFill>
                <a:hlinkClick r:id="rId3"/>
              </a:rPr>
              <a:t>www.advantageja.eu</a:t>
            </a:r>
            <a:endParaRPr lang="it-IT" sz="2400" dirty="0" smtClean="0"/>
          </a:p>
          <a:p>
            <a:pPr lvl="0"/>
            <a:endParaRPr lang="en-US" sz="2000" i="1" dirty="0" smtClean="0"/>
          </a:p>
          <a:p>
            <a:endParaRPr lang="en-US" sz="2000" dirty="0"/>
          </a:p>
        </p:txBody>
      </p:sp>
      <p:pic>
        <p:nvPicPr>
          <p:cNvPr id="4" name="Imagen 1" descr="C:\Users\Admin\AppData\Local\Microsoft\Windows\INetCacheContent.Word\mapa-con nombres definitivo.jpg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6702005" y="3968305"/>
            <a:ext cx="1992678" cy="259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026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b="1" dirty="0" smtClean="0">
                <a:solidFill>
                  <a:schemeClr val="tx1"/>
                </a:solidFill>
              </a:rPr>
              <a:t>Implementation </a:t>
            </a:r>
            <a:endParaRPr lang="it-IT" b="1" dirty="0">
              <a:solidFill>
                <a:schemeClr val="tx1"/>
              </a:solidFill>
            </a:endParaRPr>
          </a:p>
        </p:txBody>
      </p:sp>
      <p:sp>
        <p:nvSpPr>
          <p:cNvPr id="4" name="Freccia a destra 3"/>
          <p:cNvSpPr/>
          <p:nvPr/>
        </p:nvSpPr>
        <p:spPr>
          <a:xfrm>
            <a:off x="107505" y="1795748"/>
            <a:ext cx="2850554" cy="3897502"/>
          </a:xfrm>
          <a:prstGeom prst="rightArrow">
            <a:avLst/>
          </a:prstGeom>
          <a:solidFill>
            <a:srgbClr val="E5F5F7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u="sng" dirty="0">
                <a:solidFill>
                  <a:prstClr val="black"/>
                </a:solidFill>
              </a:rPr>
              <a:t>Phase I</a:t>
            </a:r>
            <a:r>
              <a:rPr lang="en-US" sz="1600" dirty="0">
                <a:solidFill>
                  <a:prstClr val="black"/>
                </a:solidFill>
              </a:rPr>
              <a:t> (2017) </a:t>
            </a:r>
            <a:r>
              <a:rPr lang="en-US" sz="1600" b="1" dirty="0">
                <a:solidFill>
                  <a:prstClr val="black"/>
                </a:solidFill>
              </a:rPr>
              <a:t>- State of the Art </a:t>
            </a:r>
            <a:r>
              <a:rPr lang="en-US" sz="1600" dirty="0">
                <a:solidFill>
                  <a:prstClr val="black"/>
                </a:solidFill>
              </a:rPr>
              <a:t>- background information collection, </a:t>
            </a:r>
            <a:r>
              <a:rPr lang="en-US" sz="1600" dirty="0" smtClean="0">
                <a:solidFill>
                  <a:prstClr val="black"/>
                </a:solidFill>
              </a:rPr>
              <a:t>analysis, rational </a:t>
            </a:r>
            <a:r>
              <a:rPr lang="en-US" sz="1600" dirty="0">
                <a:solidFill>
                  <a:prstClr val="black"/>
                </a:solidFill>
              </a:rPr>
              <a:t>discussion and drafting of preliminary documents. </a:t>
            </a:r>
            <a:endParaRPr lang="it-IT" sz="1600" dirty="0">
              <a:solidFill>
                <a:prstClr val="black"/>
              </a:solidFill>
            </a:endParaRPr>
          </a:p>
        </p:txBody>
      </p:sp>
      <p:sp>
        <p:nvSpPr>
          <p:cNvPr id="5" name="Freccia a destra 4"/>
          <p:cNvSpPr/>
          <p:nvPr/>
        </p:nvSpPr>
        <p:spPr>
          <a:xfrm>
            <a:off x="3037143" y="1876517"/>
            <a:ext cx="2713808" cy="3816733"/>
          </a:xfrm>
          <a:prstGeom prst="rightArrow">
            <a:avLst/>
          </a:prstGeom>
          <a:solidFill>
            <a:srgbClr val="E5F5F7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u="sng" dirty="0">
                <a:solidFill>
                  <a:prstClr val="black"/>
                </a:solidFill>
              </a:rPr>
              <a:t>Phase II</a:t>
            </a:r>
            <a:r>
              <a:rPr lang="en-US" sz="1400" dirty="0">
                <a:solidFill>
                  <a:prstClr val="black"/>
                </a:solidFill>
              </a:rPr>
              <a:t> (2018) </a:t>
            </a:r>
            <a:r>
              <a:rPr lang="en-US" sz="1400" dirty="0" smtClean="0">
                <a:solidFill>
                  <a:prstClr val="black"/>
                </a:solidFill>
              </a:rPr>
              <a:t>– </a:t>
            </a:r>
            <a:r>
              <a:rPr lang="en-US" sz="1400" b="1" dirty="0" smtClean="0">
                <a:solidFill>
                  <a:prstClr val="black"/>
                </a:solidFill>
              </a:rPr>
              <a:t>Survey of MS status on frailty,</a:t>
            </a:r>
            <a:r>
              <a:rPr lang="en-US" sz="1400" dirty="0" smtClean="0">
                <a:solidFill>
                  <a:prstClr val="black"/>
                </a:solidFill>
              </a:rPr>
              <a:t> developing </a:t>
            </a:r>
            <a:r>
              <a:rPr lang="en-US" sz="1400" dirty="0">
                <a:solidFill>
                  <a:prstClr val="black"/>
                </a:solidFill>
              </a:rPr>
              <a:t>and </a:t>
            </a:r>
            <a:r>
              <a:rPr lang="en-US" sz="1400" dirty="0" smtClean="0">
                <a:solidFill>
                  <a:prstClr val="black"/>
                </a:solidFill>
              </a:rPr>
              <a:t>testing draft </a:t>
            </a:r>
            <a:r>
              <a:rPr lang="en-US" sz="1400" dirty="0">
                <a:solidFill>
                  <a:prstClr val="black"/>
                </a:solidFill>
              </a:rPr>
              <a:t>version of </a:t>
            </a:r>
            <a:r>
              <a:rPr lang="en-US" sz="1400" dirty="0" smtClean="0">
                <a:solidFill>
                  <a:prstClr val="black"/>
                </a:solidFill>
              </a:rPr>
              <a:t>common </a:t>
            </a:r>
            <a:r>
              <a:rPr lang="en-US" sz="1400" dirty="0">
                <a:solidFill>
                  <a:prstClr val="black"/>
                </a:solidFill>
              </a:rPr>
              <a:t>European model to approach frailty (</a:t>
            </a:r>
            <a:r>
              <a:rPr lang="en-US" sz="1400" b="1" dirty="0">
                <a:solidFill>
                  <a:prstClr val="black"/>
                </a:solidFill>
              </a:rPr>
              <a:t>frailty prevention approach – </a:t>
            </a:r>
            <a:r>
              <a:rPr lang="en-US" sz="1400" b="1" dirty="0" smtClean="0">
                <a:solidFill>
                  <a:prstClr val="black"/>
                </a:solidFill>
              </a:rPr>
              <a:t>FPA document</a:t>
            </a:r>
            <a:r>
              <a:rPr lang="en-US" sz="1400" dirty="0" smtClean="0">
                <a:solidFill>
                  <a:prstClr val="black"/>
                </a:solidFill>
              </a:rPr>
              <a:t>). </a:t>
            </a:r>
            <a:endParaRPr lang="it-IT" sz="1400" dirty="0">
              <a:solidFill>
                <a:prstClr val="black"/>
              </a:solidFill>
            </a:endParaRPr>
          </a:p>
        </p:txBody>
      </p:sp>
      <p:sp>
        <p:nvSpPr>
          <p:cNvPr id="6" name="Freccia a destra 5"/>
          <p:cNvSpPr/>
          <p:nvPr/>
        </p:nvSpPr>
        <p:spPr>
          <a:xfrm>
            <a:off x="5733247" y="2204864"/>
            <a:ext cx="3076303" cy="2880353"/>
          </a:xfrm>
          <a:prstGeom prst="rightArrow">
            <a:avLst/>
          </a:prstGeom>
          <a:solidFill>
            <a:srgbClr val="E5F5F7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u="sng" dirty="0">
                <a:solidFill>
                  <a:prstClr val="black"/>
                </a:solidFill>
              </a:rPr>
              <a:t>Phase III</a:t>
            </a:r>
            <a:r>
              <a:rPr lang="en-US" sz="1400" dirty="0">
                <a:solidFill>
                  <a:prstClr val="black"/>
                </a:solidFill>
              </a:rPr>
              <a:t> (2019) - drafting final documents, debating these with participant MSs, and drafting the final </a:t>
            </a:r>
            <a:r>
              <a:rPr lang="en-US" sz="1400" dirty="0" smtClean="0">
                <a:solidFill>
                  <a:prstClr val="black"/>
                </a:solidFill>
              </a:rPr>
              <a:t>framework  (</a:t>
            </a:r>
            <a:r>
              <a:rPr lang="en-US" sz="1400" b="1" dirty="0" smtClean="0">
                <a:solidFill>
                  <a:prstClr val="black"/>
                </a:solidFill>
              </a:rPr>
              <a:t>FPA </a:t>
            </a:r>
            <a:r>
              <a:rPr lang="en-US" sz="1400" b="1" dirty="0">
                <a:solidFill>
                  <a:prstClr val="black"/>
                </a:solidFill>
              </a:rPr>
              <a:t>document and policy </a:t>
            </a:r>
            <a:r>
              <a:rPr lang="en-US" sz="1400" b="1" dirty="0" smtClean="0">
                <a:solidFill>
                  <a:prstClr val="black"/>
                </a:solidFill>
              </a:rPr>
              <a:t>recommendations).</a:t>
            </a:r>
            <a:endParaRPr lang="it-IT" sz="1400" b="1" dirty="0">
              <a:solidFill>
                <a:prstClr val="black"/>
              </a:solidFill>
            </a:endParaRPr>
          </a:p>
        </p:txBody>
      </p:sp>
      <p:pic>
        <p:nvPicPr>
          <p:cNvPr id="7" name="Immagin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4653136"/>
            <a:ext cx="1763294" cy="2090170"/>
          </a:xfrm>
          <a:prstGeom prst="rect">
            <a:avLst/>
          </a:prstGeom>
        </p:spPr>
      </p:pic>
      <p:pic>
        <p:nvPicPr>
          <p:cNvPr id="8" name="Immagin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197416" y="2121621"/>
            <a:ext cx="807889" cy="1077185"/>
          </a:xfrm>
          <a:prstGeom prst="rect">
            <a:avLst/>
          </a:prstGeom>
        </p:spPr>
      </p:pic>
      <p:pic>
        <p:nvPicPr>
          <p:cNvPr id="9" name="Immagin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1588" y="4080261"/>
            <a:ext cx="753717" cy="1004956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10" name="Immagin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1258" y="5241863"/>
            <a:ext cx="734802" cy="1195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230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b="1" dirty="0">
                <a:solidFill>
                  <a:schemeClr val="tx1"/>
                </a:solidFill>
              </a:rPr>
              <a:t>  Advantage JA</a:t>
            </a:r>
            <a:r>
              <a:rPr lang="en-GB" sz="3600" dirty="0">
                <a:solidFill>
                  <a:schemeClr val="tx1"/>
                </a:solidFill>
              </a:rPr>
              <a:t>     #</a:t>
            </a:r>
            <a:r>
              <a:rPr lang="en-GB" sz="3600" dirty="0" err="1">
                <a:solidFill>
                  <a:schemeClr val="tx1"/>
                </a:solidFill>
              </a:rPr>
              <a:t>faceuptofrailty</a:t>
            </a:r>
            <a:r>
              <a:rPr lang="en-GB" sz="3600" dirty="0">
                <a:solidFill>
                  <a:schemeClr val="tx1"/>
                </a:solidFill>
              </a:rPr>
              <a:t> </a:t>
            </a:r>
            <a:endParaRPr lang="en-GB" sz="3600" b="1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0" r="16722"/>
          <a:stretch/>
        </p:blipFill>
        <p:spPr bwMode="auto">
          <a:xfrm>
            <a:off x="323528" y="1501483"/>
            <a:ext cx="8280920" cy="5174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4739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 smtClean="0">
                <a:solidFill>
                  <a:schemeClr val="tx1"/>
                </a:solidFill>
              </a:rPr>
              <a:t>Preventing Frailty 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30" y="1825629"/>
            <a:ext cx="8496944" cy="4509861"/>
          </a:xfrm>
        </p:spPr>
        <p:txBody>
          <a:bodyPr>
            <a:noAutofit/>
          </a:bodyPr>
          <a:lstStyle/>
          <a:p>
            <a:pPr lvl="0"/>
            <a:r>
              <a:rPr lang="en-GB" sz="2400" dirty="0"/>
              <a:t>Start active ageing recommendations at mid life </a:t>
            </a:r>
          </a:p>
          <a:p>
            <a:pPr lvl="0"/>
            <a:r>
              <a:rPr lang="en-GB" sz="2400" dirty="0"/>
              <a:t>Asses risk for malnutrition using the Mini Nutritional Assessment</a:t>
            </a:r>
          </a:p>
          <a:p>
            <a:pPr lvl="0"/>
            <a:r>
              <a:rPr lang="en-US" sz="2400" dirty="0"/>
              <a:t>Promote a Mediterranean diet /daily protein &gt;1-1.2 g per kg</a:t>
            </a:r>
            <a:endParaRPr lang="en-GB" sz="2400" dirty="0"/>
          </a:p>
          <a:p>
            <a:pPr lvl="0"/>
            <a:r>
              <a:rPr lang="en-US" sz="2400" dirty="0"/>
              <a:t>Target BMI &lt; 30 </a:t>
            </a:r>
            <a:endParaRPr lang="en-GB" sz="2400" dirty="0"/>
          </a:p>
          <a:p>
            <a:pPr lvl="0"/>
            <a:r>
              <a:rPr lang="en-GB" sz="2400" dirty="0"/>
              <a:t>Low intensity exercise (endurance, </a:t>
            </a:r>
            <a:r>
              <a:rPr lang="en-GB" sz="2400" dirty="0" err="1"/>
              <a:t>ﬂexibility</a:t>
            </a:r>
            <a:r>
              <a:rPr lang="en-GB" sz="2400" dirty="0"/>
              <a:t>, balance, resistance training) in sessions of 30 to 45 minutes, three times per week. </a:t>
            </a:r>
          </a:p>
          <a:p>
            <a:r>
              <a:rPr lang="en-GB" sz="2400" dirty="0"/>
              <a:t>Vitamin D </a:t>
            </a:r>
            <a:r>
              <a:rPr lang="en-US" sz="2400" dirty="0"/>
              <a:t>supplement if increased </a:t>
            </a:r>
            <a:r>
              <a:rPr lang="en-GB" sz="2400" dirty="0"/>
              <a:t>risk for falls / fracture </a:t>
            </a:r>
          </a:p>
          <a:p>
            <a:pPr>
              <a:lnSpc>
                <a:spcPct val="80000"/>
              </a:lnSpc>
            </a:pPr>
            <a:endParaRPr lang="en-GB" sz="1800" b="1" dirty="0">
              <a:solidFill>
                <a:prstClr val="black"/>
              </a:solidFill>
              <a:latin typeface="Arial" pitchFamily="34" charset="0"/>
            </a:endParaRPr>
          </a:p>
          <a:p>
            <a:pPr lvl="0">
              <a:buNone/>
            </a:pPr>
            <a:endParaRPr lang="en-GB" sz="2400" dirty="0"/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569701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620</Words>
  <Application>Microsoft Office PowerPoint</Application>
  <PresentationFormat>On-screen Show (4:3)</PresentationFormat>
  <Paragraphs>91</Paragraphs>
  <Slides>15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Final thoughts </vt:lpstr>
      <vt:lpstr>PowerPoint Presentation</vt:lpstr>
      <vt:lpstr>COMFORT  BREAK</vt:lpstr>
      <vt:lpstr>Improving Outcomes:  European Frailty Prevention Approach </vt:lpstr>
      <vt:lpstr>ADVANTAGE JA “A comprehensive approach to promote a disability-free Advanced age in Europe: the ADVANTAGE initiative”</vt:lpstr>
      <vt:lpstr>Implementation </vt:lpstr>
      <vt:lpstr>  Advantage JA     #faceuptofrailty </vt:lpstr>
      <vt:lpstr>Preventing Frailty </vt:lpstr>
      <vt:lpstr>Identifying Frailty </vt:lpstr>
      <vt:lpstr>Managing Frailty </vt:lpstr>
      <vt:lpstr>Integrated Care for Frailty  </vt:lpstr>
      <vt:lpstr>Models of Integrated Care </vt:lpstr>
      <vt:lpstr>Transitional and Intermediate Care </vt:lpstr>
      <vt:lpstr>Frailty Prevention Approach </vt:lpstr>
    </vt:vector>
  </TitlesOfParts>
  <Company>HSC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Michelle Lambert</dc:creator>
  <cp:lastModifiedBy>Michelle Lambert</cp:lastModifiedBy>
  <cp:revision>1</cp:revision>
  <dcterms:created xsi:type="dcterms:W3CDTF">2019-12-12T11:29:03Z</dcterms:created>
  <dcterms:modified xsi:type="dcterms:W3CDTF">2019-12-12T11:30:36Z</dcterms:modified>
</cp:coreProperties>
</file>