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96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47C487-8998-4680-A1EE-6EB9425E928A}" type="datetimeFigureOut">
              <a:rPr lang="en-GB" smtClean="0"/>
              <a:t>12/12/2019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DC1D84-E79A-412C-8363-A301DEFAB13D}" type="slidenum">
              <a:rPr lang="en-GB" smtClean="0"/>
              <a:t>‹#›</a:t>
            </a:fld>
            <a:endParaRPr lang="en-GB"/>
          </a:p>
        </p:txBody>
      </p:sp>
    </p:spTree>
    <p:extLst>
      <p:ext uri="{BB962C8B-B14F-4D97-AF65-F5344CB8AC3E}">
        <p14:creationId xmlns:p14="http://schemas.microsoft.com/office/powerpoint/2010/main" val="861103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2C89C-3BAA-4646-932A-ED0774184F52}" type="slidenum">
              <a:rPr lang="it-IT" smtClean="0">
                <a:solidFill>
                  <a:prstClr val="black"/>
                </a:solidFill>
              </a:rPr>
              <a:pPr/>
              <a:t>1</a:t>
            </a:fld>
            <a:endParaRPr lang="it-IT">
              <a:solidFill>
                <a:prstClr val="black"/>
              </a:solidFill>
            </a:endParaRPr>
          </a:p>
        </p:txBody>
      </p:sp>
    </p:spTree>
    <p:extLst>
      <p:ext uri="{BB962C8B-B14F-4D97-AF65-F5344CB8AC3E}">
        <p14:creationId xmlns:p14="http://schemas.microsoft.com/office/powerpoint/2010/main" val="1067033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6438" y="922338"/>
            <a:ext cx="6151563" cy="46132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3906D6D-1793-4A96-971F-4B3EE4DFD9C1}"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707769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D599C4B-532F-47B1-A7B5-074976A77D25}" type="slidenum">
              <a:rPr lang="en-GB" smtClean="0">
                <a:solidFill>
                  <a:prstClr val="black"/>
                </a:solidFill>
              </a:rPr>
              <a:pPr>
                <a:defRPr/>
              </a:pPr>
              <a:t>3</a:t>
            </a:fld>
            <a:endParaRPr lang="en-GB">
              <a:solidFill>
                <a:prstClr val="black"/>
              </a:solidFill>
            </a:endParaRPr>
          </a:p>
        </p:txBody>
      </p:sp>
    </p:spTree>
    <p:extLst>
      <p:ext uri="{BB962C8B-B14F-4D97-AF65-F5344CB8AC3E}">
        <p14:creationId xmlns:p14="http://schemas.microsoft.com/office/powerpoint/2010/main" val="1482767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txBox="1">
            <a:spLocks noGrp="1" noChangeArrowheads="1"/>
          </p:cNvSpPr>
          <p:nvPr/>
        </p:nvSpPr>
        <p:spPr bwMode="auto">
          <a:xfrm>
            <a:off x="2684853" y="11683051"/>
            <a:ext cx="2052026" cy="615010"/>
          </a:xfrm>
          <a:prstGeom prst="rect">
            <a:avLst/>
          </a:prstGeom>
          <a:noFill/>
          <a:ln w="9525">
            <a:noFill/>
            <a:miter lim="800000"/>
            <a:headEnd/>
            <a:tailEnd/>
          </a:ln>
        </p:spPr>
        <p:txBody>
          <a:bodyPr anchor="b"/>
          <a:lstStyle/>
          <a:p>
            <a:pPr algn="r" eaLnBrk="0" hangingPunct="0"/>
            <a:fld id="{4C894416-0F3C-49A8-B8F9-20FA02A005E4}" type="slidenum">
              <a:rPr lang="en-US" sz="1200">
                <a:solidFill>
                  <a:prstClr val="black"/>
                </a:solidFill>
                <a:ea typeface="ＭＳ Ｐゴシック"/>
                <a:cs typeface="ＭＳ Ｐゴシック"/>
              </a:rPr>
              <a:pPr algn="r" eaLnBrk="0" hangingPunct="0"/>
              <a:t>4</a:t>
            </a:fld>
            <a:endParaRPr lang="en-US" sz="1200">
              <a:solidFill>
                <a:prstClr val="black"/>
              </a:solidFill>
              <a:ea typeface="ＭＳ Ｐゴシック"/>
              <a:cs typeface="ＭＳ Ｐゴシック"/>
            </a:endParaRPr>
          </a:p>
        </p:txBody>
      </p:sp>
      <p:sp>
        <p:nvSpPr>
          <p:cNvPr id="77826" name="Slide Image Placeholder 1"/>
          <p:cNvSpPr>
            <a:spLocks noGrp="1" noRot="1" noChangeAspect="1" noTextEdit="1"/>
          </p:cNvSpPr>
          <p:nvPr>
            <p:ph type="sldImg"/>
          </p:nvPr>
        </p:nvSpPr>
        <p:spPr>
          <a:xfrm>
            <a:off x="1143000" y="685800"/>
            <a:ext cx="4572000" cy="3429000"/>
          </a:xfrm>
          <a:ln/>
        </p:spPr>
      </p:sp>
      <p:sp>
        <p:nvSpPr>
          <p:cNvPr id="77827" name="Notes Placeholder 2"/>
          <p:cNvSpPr>
            <a:spLocks noGrp="1"/>
          </p:cNvSpPr>
          <p:nvPr>
            <p:ph type="body" idx="1"/>
          </p:nvPr>
        </p:nvSpPr>
        <p:spPr>
          <a:noFill/>
          <a:ln/>
        </p:spPr>
        <p:txBody>
          <a:bodyPr/>
          <a:lstStyle/>
          <a:p>
            <a:endParaRPr lang="en-US" dirty="0" smtClean="0"/>
          </a:p>
        </p:txBody>
      </p:sp>
      <p:sp>
        <p:nvSpPr>
          <p:cNvPr id="77828" name="Slide Number Placeholder 3"/>
          <p:cNvSpPr txBox="1">
            <a:spLocks noGrp="1"/>
          </p:cNvSpPr>
          <p:nvPr/>
        </p:nvSpPr>
        <p:spPr bwMode="auto">
          <a:xfrm>
            <a:off x="2684853" y="11683051"/>
            <a:ext cx="2052026" cy="615010"/>
          </a:xfrm>
          <a:prstGeom prst="rect">
            <a:avLst/>
          </a:prstGeom>
          <a:noFill/>
          <a:ln w="9525">
            <a:noFill/>
            <a:miter lim="800000"/>
            <a:headEnd/>
            <a:tailEnd/>
          </a:ln>
        </p:spPr>
        <p:txBody>
          <a:bodyPr anchor="b"/>
          <a:lstStyle/>
          <a:p>
            <a:pPr algn="r" eaLnBrk="0" hangingPunct="0"/>
            <a:fld id="{961C98AC-29E9-4672-9A25-6ED21B4858E9}" type="slidenum">
              <a:rPr lang="en-US" sz="1200">
                <a:solidFill>
                  <a:prstClr val="black"/>
                </a:solidFill>
                <a:ea typeface="ＭＳ Ｐゴシック"/>
                <a:cs typeface="ＭＳ Ｐゴシック"/>
              </a:rPr>
              <a:pPr algn="r" eaLnBrk="0" hangingPunct="0"/>
              <a:t>4</a:t>
            </a:fld>
            <a:endParaRPr lang="en-US" sz="1200">
              <a:solidFill>
                <a:prstClr val="black"/>
              </a:solidFill>
              <a:ea typeface="ＭＳ Ｐゴシック"/>
              <a:cs typeface="ＭＳ Ｐゴシック"/>
            </a:endParaRPr>
          </a:p>
        </p:txBody>
      </p:sp>
    </p:spTree>
    <p:extLst>
      <p:ext uri="{BB962C8B-B14F-4D97-AF65-F5344CB8AC3E}">
        <p14:creationId xmlns:p14="http://schemas.microsoft.com/office/powerpoint/2010/main" val="411770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D599C4B-532F-47B1-A7B5-074976A77D25}" type="slidenum">
              <a:rPr lang="en-GB" smtClean="0">
                <a:solidFill>
                  <a:prstClr val="black"/>
                </a:solidFill>
              </a:rPr>
              <a:pPr>
                <a:defRPr/>
              </a:pPr>
              <a:t>6</a:t>
            </a:fld>
            <a:endParaRPr lang="en-GB">
              <a:solidFill>
                <a:prstClr val="black"/>
              </a:solidFill>
            </a:endParaRPr>
          </a:p>
        </p:txBody>
      </p:sp>
    </p:spTree>
    <p:extLst>
      <p:ext uri="{BB962C8B-B14F-4D97-AF65-F5344CB8AC3E}">
        <p14:creationId xmlns:p14="http://schemas.microsoft.com/office/powerpoint/2010/main" val="356087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462DB4-FCCC-48F4-9E46-B9623DD9EF04}"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595817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462DB4-FCCC-48F4-9E46-B9623DD9EF04}"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4132972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462DB4-FCCC-48F4-9E46-B9623DD9EF04}"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187750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462DB4-FCCC-48F4-9E46-B9623DD9EF04}"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4174826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462DB4-FCCC-48F4-9E46-B9623DD9EF04}" type="datetimeFigureOut">
              <a:rPr lang="en-GB" smtClean="0"/>
              <a:t>12/12/2019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1241417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462DB4-FCCC-48F4-9E46-B9623DD9EF04}" type="datetimeFigureOut">
              <a:rPr lang="en-GB" smtClean="0"/>
              <a:t>12/12/2019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449577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462DB4-FCCC-48F4-9E46-B9623DD9EF04}" type="datetimeFigureOut">
              <a:rPr lang="en-GB" smtClean="0"/>
              <a:t>12/12/2019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4184128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462DB4-FCCC-48F4-9E46-B9623DD9EF04}"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2157144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462DB4-FCCC-48F4-9E46-B9623DD9EF04}"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007714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462DB4-FCCC-48F4-9E46-B9623DD9EF04}"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60591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462DB4-FCCC-48F4-9E46-B9623DD9EF04}"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0835B6-30FF-47F8-B095-C08D92A4CA38}" type="slidenum">
              <a:rPr lang="en-GB" smtClean="0"/>
              <a:t>‹#›</a:t>
            </a:fld>
            <a:endParaRPr lang="en-GB"/>
          </a:p>
        </p:txBody>
      </p:sp>
    </p:spTree>
    <p:extLst>
      <p:ext uri="{BB962C8B-B14F-4D97-AF65-F5344CB8AC3E}">
        <p14:creationId xmlns:p14="http://schemas.microsoft.com/office/powerpoint/2010/main" val="3573681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462DB4-FCCC-48F4-9E46-B9623DD9EF04}" type="datetimeFigureOut">
              <a:rPr lang="en-GB" smtClean="0"/>
              <a:t>12/12/2019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0835B6-30FF-47F8-B095-C08D92A4CA38}" type="slidenum">
              <a:rPr lang="en-GB" smtClean="0"/>
              <a:t>‹#›</a:t>
            </a:fld>
            <a:endParaRPr lang="en-GB"/>
          </a:p>
        </p:txBody>
      </p:sp>
    </p:spTree>
    <p:extLst>
      <p:ext uri="{BB962C8B-B14F-4D97-AF65-F5344CB8AC3E}">
        <p14:creationId xmlns:p14="http://schemas.microsoft.com/office/powerpoint/2010/main" val="2714876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hyperlink" Target="http://www.therapeutics.scot.nhs.uk/polypharmacy" TargetMode="Externa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hyperlink" Target="https://www.health.org.uk/sites/default/files/TheHabitsOfAnImprover.pdf"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hyperlink" Target="https://ardgowanhospice.org.uk/how-we-can-help/compassionate-inverclyde/" TargetMode="External"/><Relationship Id="rId4" Type="http://schemas.openxmlformats.org/officeDocument/2006/relationships/image" Target="../media/image2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solidFill>
                  <a:schemeClr val="tx1"/>
                </a:solidFill>
              </a:rPr>
              <a:t>Education on Frailty  </a:t>
            </a:r>
            <a:endParaRPr lang="en-GB" sz="4800" b="1" dirty="0">
              <a:solidFill>
                <a:schemeClr val="tx1"/>
              </a:solidFill>
            </a:endParaRPr>
          </a:p>
        </p:txBody>
      </p:sp>
      <p:pic>
        <p:nvPicPr>
          <p:cNvPr id="3" name="Picture 2"/>
          <p:cNvPicPr>
            <a:picLocks noChangeAspect="1"/>
          </p:cNvPicPr>
          <p:nvPr/>
        </p:nvPicPr>
        <p:blipFill>
          <a:blip r:embed="rId3"/>
          <a:stretch>
            <a:fillRect/>
          </a:stretch>
        </p:blipFill>
        <p:spPr>
          <a:xfrm>
            <a:off x="349501" y="1971831"/>
            <a:ext cx="1957154" cy="3978300"/>
          </a:xfrm>
          <a:prstGeom prst="rect">
            <a:avLst/>
          </a:prstGeom>
          <a:ln w="76200">
            <a:solidFill>
              <a:schemeClr val="accent1">
                <a:lumMod val="60000"/>
                <a:lumOff val="40000"/>
              </a:schemeClr>
            </a:solidFill>
          </a:ln>
        </p:spPr>
      </p:pic>
      <p:sp>
        <p:nvSpPr>
          <p:cNvPr id="5" name="Rectangle 4"/>
          <p:cNvSpPr/>
          <p:nvPr/>
        </p:nvSpPr>
        <p:spPr>
          <a:xfrm>
            <a:off x="2462160" y="1961033"/>
            <a:ext cx="6142288" cy="2862308"/>
          </a:xfrm>
          <a:prstGeom prst="rect">
            <a:avLst/>
          </a:prstGeom>
        </p:spPr>
        <p:txBody>
          <a:bodyPr wrap="square" lIns="91425" tIns="45713" rIns="91425" bIns="45713">
            <a:spAutoFit/>
          </a:bodyPr>
          <a:lstStyle/>
          <a:p>
            <a:r>
              <a:rPr lang="en-GB" dirty="0">
                <a:solidFill>
                  <a:prstClr val="black"/>
                </a:solidFill>
              </a:rPr>
              <a:t>“My care is planned with people who work together to understand me and my carer(s), put me in control, coordinate and deliver services to achieve my best outcomes”   </a:t>
            </a:r>
            <a:r>
              <a:rPr lang="en-GB" b="1" dirty="0" smtClean="0">
                <a:solidFill>
                  <a:prstClr val="black"/>
                </a:solidFill>
              </a:rPr>
              <a:t>             </a:t>
            </a:r>
            <a:r>
              <a:rPr lang="en-GB" b="1" dirty="0">
                <a:solidFill>
                  <a:prstClr val="black"/>
                </a:solidFill>
              </a:rPr>
              <a:t>National </a:t>
            </a:r>
            <a:r>
              <a:rPr lang="en-GB" b="1" dirty="0" smtClean="0">
                <a:solidFill>
                  <a:prstClr val="black"/>
                </a:solidFill>
              </a:rPr>
              <a:t>Voices</a:t>
            </a:r>
          </a:p>
          <a:p>
            <a:endParaRPr lang="en-GB" b="1" dirty="0">
              <a:solidFill>
                <a:prstClr val="black"/>
              </a:solidFill>
            </a:endParaRPr>
          </a:p>
          <a:p>
            <a:r>
              <a:rPr lang="en-GB" dirty="0">
                <a:solidFill>
                  <a:prstClr val="black"/>
                </a:solidFill>
              </a:rPr>
              <a:t>Coordination and continuity of care</a:t>
            </a:r>
          </a:p>
          <a:p>
            <a:r>
              <a:rPr lang="en-GB" dirty="0">
                <a:solidFill>
                  <a:prstClr val="black"/>
                </a:solidFill>
              </a:rPr>
              <a:t>Trusted relationships</a:t>
            </a:r>
          </a:p>
          <a:p>
            <a:r>
              <a:rPr lang="en-GB" dirty="0">
                <a:solidFill>
                  <a:prstClr val="black"/>
                </a:solidFill>
              </a:rPr>
              <a:t>Accessible information and advice </a:t>
            </a:r>
          </a:p>
          <a:p>
            <a:r>
              <a:rPr lang="en-GB" dirty="0">
                <a:solidFill>
                  <a:prstClr val="black"/>
                </a:solidFill>
              </a:rPr>
              <a:t>Good communication with, and between, staff </a:t>
            </a:r>
          </a:p>
          <a:p>
            <a:endParaRPr lang="en-GB" b="1" dirty="0">
              <a:solidFill>
                <a:prstClr val="black"/>
              </a:solidFill>
            </a:endParaRPr>
          </a:p>
        </p:txBody>
      </p:sp>
      <p:pic>
        <p:nvPicPr>
          <p:cNvPr id="6" name="Picture 3"/>
          <p:cNvPicPr>
            <a:picLocks noChangeAspect="1" noChangeArrowheads="1"/>
          </p:cNvPicPr>
          <p:nvPr/>
        </p:nvPicPr>
        <p:blipFill>
          <a:blip r:embed="rId4" cstate="print"/>
          <a:srcRect/>
          <a:stretch>
            <a:fillRect/>
          </a:stretch>
        </p:blipFill>
        <p:spPr bwMode="auto">
          <a:xfrm>
            <a:off x="7225892" y="4347821"/>
            <a:ext cx="1756443" cy="2033507"/>
          </a:xfrm>
          <a:prstGeom prst="rect">
            <a:avLst/>
          </a:prstGeom>
          <a:noFill/>
          <a:ln w="50800">
            <a:noFill/>
            <a:miter lim="800000"/>
            <a:headEnd/>
            <a:tailEnd/>
          </a:ln>
        </p:spPr>
      </p:pic>
      <p:pic>
        <p:nvPicPr>
          <p:cNvPr id="7" name="Picture 1"/>
          <p:cNvPicPr>
            <a:picLocks noChangeAspect="1" noChangeArrowheads="1"/>
          </p:cNvPicPr>
          <p:nvPr/>
        </p:nvPicPr>
        <p:blipFill>
          <a:blip r:embed="rId5"/>
          <a:srcRect/>
          <a:stretch>
            <a:fillRect/>
          </a:stretch>
        </p:blipFill>
        <p:spPr bwMode="auto">
          <a:xfrm>
            <a:off x="4479773" y="5391987"/>
            <a:ext cx="2746119" cy="1248139"/>
          </a:xfrm>
          <a:prstGeom prst="rect">
            <a:avLst/>
          </a:prstGeom>
          <a:noFill/>
          <a:ln w="9525">
            <a:noFill/>
            <a:miter lim="800000"/>
            <a:headEnd/>
            <a:tailEnd/>
          </a:ln>
        </p:spPr>
      </p:pic>
      <p:sp>
        <p:nvSpPr>
          <p:cNvPr id="8" name="TextBox 7"/>
          <p:cNvSpPr txBox="1"/>
          <p:nvPr/>
        </p:nvSpPr>
        <p:spPr>
          <a:xfrm>
            <a:off x="349502" y="6273238"/>
            <a:ext cx="2782337" cy="523220"/>
          </a:xfrm>
          <a:prstGeom prst="rect">
            <a:avLst/>
          </a:prstGeom>
          <a:noFill/>
        </p:spPr>
        <p:txBody>
          <a:bodyPr wrap="square" rtlCol="0">
            <a:spAutoFit/>
          </a:bodyPr>
          <a:lstStyle/>
          <a:p>
            <a:r>
              <a:rPr lang="en-GB" sz="1400" dirty="0">
                <a:solidFill>
                  <a:prstClr val="black"/>
                </a:solidFill>
              </a:rPr>
              <a:t>NHS England, Skills for Health and Health Education England </a:t>
            </a:r>
          </a:p>
        </p:txBody>
      </p:sp>
    </p:spTree>
    <p:extLst>
      <p:ext uri="{BB962C8B-B14F-4D97-AF65-F5344CB8AC3E}">
        <p14:creationId xmlns:p14="http://schemas.microsoft.com/office/powerpoint/2010/main" val="3593081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3"/>
          <a:srcRect/>
          <a:stretch>
            <a:fillRect/>
          </a:stretch>
        </p:blipFill>
        <p:spPr bwMode="auto">
          <a:xfrm>
            <a:off x="4644008" y="2132857"/>
            <a:ext cx="2003351" cy="3312368"/>
          </a:xfrm>
          <a:prstGeom prst="rect">
            <a:avLst/>
          </a:prstGeom>
          <a:noFill/>
          <a:ln w="12700">
            <a:solidFill>
              <a:schemeClr val="tx1"/>
            </a:solidFill>
            <a:miter lim="800000"/>
            <a:headEnd/>
            <a:tailEnd/>
          </a:ln>
        </p:spPr>
      </p:pic>
      <p:pic>
        <p:nvPicPr>
          <p:cNvPr id="8" name="Picture 3"/>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2462354" y="2168861"/>
            <a:ext cx="1977672" cy="3240360"/>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804248" y="2136734"/>
            <a:ext cx="1967930" cy="330849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2" name="TextBox 11"/>
          <p:cNvSpPr txBox="1"/>
          <p:nvPr/>
        </p:nvSpPr>
        <p:spPr>
          <a:xfrm>
            <a:off x="1835696" y="6054057"/>
            <a:ext cx="5103558" cy="338554"/>
          </a:xfrm>
          <a:prstGeom prst="rect">
            <a:avLst/>
          </a:prstGeom>
          <a:noFill/>
        </p:spPr>
        <p:txBody>
          <a:bodyPr wrap="square" rtlCol="0">
            <a:spAutoFit/>
          </a:bodyPr>
          <a:lstStyle/>
          <a:p>
            <a:r>
              <a:rPr lang="en-GB" sz="1600" u="sng" dirty="0">
                <a:solidFill>
                  <a:prstClr val="black"/>
                </a:solidFill>
                <a:hlinkClick r:id="rId6"/>
              </a:rPr>
              <a:t>www.therapeutics.scot.nhs.uk/polypharmacy</a:t>
            </a:r>
            <a:r>
              <a:rPr lang="en-GB" sz="1600" u="sng" dirty="0">
                <a:solidFill>
                  <a:prstClr val="black"/>
                </a:solidFill>
              </a:rPr>
              <a:t> </a:t>
            </a:r>
            <a:endParaRPr lang="en-GB" sz="1600" dirty="0">
              <a:solidFill>
                <a:prstClr val="black"/>
              </a:solidFill>
            </a:endParaRPr>
          </a:p>
        </p:txBody>
      </p:sp>
      <p:pic>
        <p:nvPicPr>
          <p:cNvPr id="7" name="Content Placeholder 3"/>
          <p:cNvPicPr>
            <a:picLocks noGrp="1" noChangeAspect="1"/>
          </p:cNvPicPr>
          <p:nvPr>
            <p:ph idx="1"/>
          </p:nvPr>
        </p:nvPicPr>
        <p:blipFill>
          <a:blip r:embed="rId7"/>
          <a:stretch>
            <a:fillRect/>
          </a:stretch>
        </p:blipFill>
        <p:spPr>
          <a:xfrm>
            <a:off x="107504" y="2141914"/>
            <a:ext cx="2181124" cy="3294253"/>
          </a:xfrm>
          <a:prstGeom prst="rect">
            <a:avLst/>
          </a:prstGeom>
          <a:ln w="12700">
            <a:solidFill>
              <a:schemeClr val="tx1"/>
            </a:solidFill>
          </a:ln>
        </p:spPr>
      </p:pic>
      <p:sp>
        <p:nvSpPr>
          <p:cNvPr id="4" name="Title 3"/>
          <p:cNvSpPr>
            <a:spLocks noGrp="1"/>
          </p:cNvSpPr>
          <p:nvPr>
            <p:ph type="title"/>
          </p:nvPr>
        </p:nvSpPr>
        <p:spPr/>
        <p:txBody>
          <a:bodyPr>
            <a:normAutofit/>
          </a:bodyPr>
          <a:lstStyle/>
          <a:p>
            <a:r>
              <a:rPr lang="en-GB" sz="4000" b="1" dirty="0" smtClean="0">
                <a:solidFill>
                  <a:schemeClr val="tx1"/>
                </a:solidFill>
              </a:rPr>
              <a:t>Collaborative Care Planning </a:t>
            </a:r>
            <a:endParaRPr lang="en-GB" sz="4000" b="1" dirty="0">
              <a:solidFill>
                <a:schemeClr val="tx1"/>
              </a:solidFill>
            </a:endParaRPr>
          </a:p>
        </p:txBody>
      </p:sp>
    </p:spTree>
    <p:extLst>
      <p:ext uri="{BB962C8B-B14F-4D97-AF65-F5344CB8AC3E}">
        <p14:creationId xmlns:p14="http://schemas.microsoft.com/office/powerpoint/2010/main" val="36433302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733" b="1" dirty="0">
                <a:solidFill>
                  <a:schemeClr val="tx1"/>
                </a:solidFill>
              </a:rPr>
              <a:t>Workforce Development </a:t>
            </a:r>
          </a:p>
        </p:txBody>
      </p:sp>
      <p:pic>
        <p:nvPicPr>
          <p:cNvPr id="5" name="Picture 4" descr="http://www.ahspartnership.org.uk/admin/js/libs/tiny_mce/plugins/moxiemanager/data/files/Habits%20of%20an%20improver%20cropped.jpg">
            <a:extLst>
              <a:ext uri="{FF2B5EF4-FFF2-40B4-BE49-F238E27FC236}">
                <a16:creationId xmlns:a16="http://schemas.microsoft.com/office/drawing/2014/main" xmlns="" id="{DB69257C-955E-4ABF-913B-88DE982C70E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8657" y="2208137"/>
            <a:ext cx="2925701" cy="313367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46154" y="5605654"/>
            <a:ext cx="3676338" cy="738664"/>
          </a:xfrm>
          <a:prstGeom prst="rect">
            <a:avLst/>
          </a:prstGeom>
        </p:spPr>
        <p:txBody>
          <a:bodyPr wrap="square">
            <a:spAutoFit/>
          </a:bodyPr>
          <a:lstStyle/>
          <a:p>
            <a:r>
              <a:rPr lang="en-GB" sz="1400" dirty="0">
                <a:solidFill>
                  <a:srgbClr val="44546A"/>
                </a:solidFill>
                <a:latin typeface="Arial" panose="020B0604020202020204" pitchFamily="34" charset="0"/>
                <a:cs typeface="Arial" panose="020B0604020202020204" pitchFamily="34" charset="0"/>
              </a:rPr>
              <a:t>Lucas and </a:t>
            </a:r>
            <a:r>
              <a:rPr lang="en-GB" sz="1400" dirty="0" err="1">
                <a:solidFill>
                  <a:srgbClr val="44546A"/>
                </a:solidFill>
                <a:latin typeface="Arial" panose="020B0604020202020204" pitchFamily="34" charset="0"/>
                <a:cs typeface="Arial" panose="020B0604020202020204" pitchFamily="34" charset="0"/>
              </a:rPr>
              <a:t>Nacer</a:t>
            </a:r>
            <a:r>
              <a:rPr lang="en-GB" sz="1400" dirty="0">
                <a:solidFill>
                  <a:srgbClr val="44546A"/>
                </a:solidFill>
                <a:latin typeface="Arial" panose="020B0604020202020204" pitchFamily="34" charset="0"/>
                <a:cs typeface="Arial" panose="020B0604020202020204" pitchFamily="34" charset="0"/>
              </a:rPr>
              <a:t> (2015) h</a:t>
            </a:r>
            <a:r>
              <a:rPr lang="en-GB" sz="1400" dirty="0">
                <a:solidFill>
                  <a:prstClr val="black"/>
                </a:solidFill>
                <a:latin typeface="Arial" panose="020B0604020202020204" pitchFamily="34" charset="0"/>
                <a:cs typeface="Arial" panose="020B0604020202020204" pitchFamily="34" charset="0"/>
                <a:hlinkClick r:id="rId4"/>
              </a:rPr>
              <a:t>ttps://www.health.org.uk/sites/default/files/TheHabitsOfAnImprover.pdf </a:t>
            </a:r>
            <a:endParaRPr lang="en-GB" sz="1400" dirty="0">
              <a:solidFill>
                <a:prstClr val="black"/>
              </a:solidFill>
            </a:endParaRPr>
          </a:p>
        </p:txBody>
      </p:sp>
      <p:pic>
        <p:nvPicPr>
          <p:cNvPr id="12" name="Content Placeholder 11"/>
          <p:cNvPicPr>
            <a:picLocks noGrp="1" noChangeAspect="1"/>
          </p:cNvPicPr>
          <p:nvPr>
            <p:ph idx="1"/>
          </p:nvPr>
        </p:nvPicPr>
        <p:blipFill>
          <a:blip r:embed="rId5"/>
          <a:stretch>
            <a:fillRect/>
          </a:stretch>
        </p:blipFill>
        <p:spPr>
          <a:xfrm>
            <a:off x="4350463" y="1806761"/>
            <a:ext cx="3907878" cy="3936413"/>
          </a:xfrm>
          <a:prstGeom prst="rect">
            <a:avLst/>
          </a:prstGeom>
        </p:spPr>
      </p:pic>
      <p:sp>
        <p:nvSpPr>
          <p:cNvPr id="13" name="TextBox 12"/>
          <p:cNvSpPr txBox="1"/>
          <p:nvPr/>
        </p:nvSpPr>
        <p:spPr>
          <a:xfrm>
            <a:off x="5340252" y="6086007"/>
            <a:ext cx="3480227" cy="338554"/>
          </a:xfrm>
          <a:prstGeom prst="rect">
            <a:avLst/>
          </a:prstGeom>
          <a:noFill/>
        </p:spPr>
        <p:txBody>
          <a:bodyPr wrap="square" rtlCol="0">
            <a:spAutoFit/>
          </a:bodyPr>
          <a:lstStyle/>
          <a:p>
            <a:r>
              <a:rPr lang="en-GB" sz="1600" dirty="0">
                <a:solidFill>
                  <a:prstClr val="black"/>
                </a:solidFill>
              </a:rPr>
              <a:t>NHS Right Care</a:t>
            </a:r>
          </a:p>
        </p:txBody>
      </p:sp>
    </p:spTree>
    <p:extLst>
      <p:ext uri="{BB962C8B-B14F-4D97-AF65-F5344CB8AC3E}">
        <p14:creationId xmlns:p14="http://schemas.microsoft.com/office/powerpoint/2010/main" val="423260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2"/>
          <p:cNvPicPr>
            <a:picLocks noChangeAspect="1" noChangeArrowheads="1"/>
          </p:cNvPicPr>
          <p:nvPr/>
        </p:nvPicPr>
        <p:blipFill>
          <a:blip r:embed="rId3"/>
          <a:srcRect/>
          <a:stretch>
            <a:fillRect/>
          </a:stretch>
        </p:blipFill>
        <p:spPr bwMode="auto">
          <a:xfrm>
            <a:off x="2518173" y="164652"/>
            <a:ext cx="1675210" cy="2203517"/>
          </a:xfrm>
          <a:prstGeom prst="rect">
            <a:avLst/>
          </a:prstGeom>
          <a:noFill/>
          <a:ln w="9525">
            <a:noFill/>
            <a:miter lim="800000"/>
            <a:headEnd/>
            <a:tailEnd/>
          </a:ln>
        </p:spPr>
      </p:pic>
      <p:pic>
        <p:nvPicPr>
          <p:cNvPr id="76802" name="Picture 7" descr="nurse"/>
          <p:cNvPicPr>
            <a:picLocks noChangeAspect="1" noChangeArrowheads="1"/>
          </p:cNvPicPr>
          <p:nvPr/>
        </p:nvPicPr>
        <p:blipFill>
          <a:blip r:embed="rId4"/>
          <a:srcRect/>
          <a:stretch>
            <a:fillRect/>
          </a:stretch>
        </p:blipFill>
        <p:spPr bwMode="auto">
          <a:xfrm>
            <a:off x="6421786" y="164651"/>
            <a:ext cx="2322611" cy="2112633"/>
          </a:xfrm>
          <a:prstGeom prst="rect">
            <a:avLst/>
          </a:prstGeom>
          <a:noFill/>
          <a:ln w="9525">
            <a:noFill/>
            <a:miter lim="800000"/>
            <a:headEnd/>
            <a:tailEnd/>
          </a:ln>
        </p:spPr>
      </p:pic>
      <p:sp>
        <p:nvSpPr>
          <p:cNvPr id="76803" name="Text Box 4"/>
          <p:cNvSpPr txBox="1">
            <a:spLocks noChangeArrowheads="1"/>
          </p:cNvSpPr>
          <p:nvPr/>
        </p:nvSpPr>
        <p:spPr bwMode="auto">
          <a:xfrm>
            <a:off x="2897983" y="2708275"/>
            <a:ext cx="3671888" cy="369332"/>
          </a:xfrm>
          <a:prstGeom prst="rect">
            <a:avLst/>
          </a:prstGeom>
          <a:noFill/>
          <a:ln w="9525">
            <a:noFill/>
            <a:miter lim="800000"/>
            <a:headEnd/>
            <a:tailEnd/>
          </a:ln>
        </p:spPr>
        <p:txBody>
          <a:bodyPr>
            <a:spAutoFit/>
          </a:bodyPr>
          <a:lstStyle/>
          <a:p>
            <a:pPr>
              <a:spcBef>
                <a:spcPct val="50000"/>
              </a:spcBef>
            </a:pPr>
            <a:endParaRPr lang="en-US">
              <a:solidFill>
                <a:prstClr val="black"/>
              </a:solidFill>
              <a:ea typeface="ＭＳ Ｐゴシック"/>
              <a:cs typeface="ＭＳ Ｐゴシック"/>
            </a:endParaRPr>
          </a:p>
        </p:txBody>
      </p:sp>
      <p:sp>
        <p:nvSpPr>
          <p:cNvPr id="76804" name="Text Box 5"/>
          <p:cNvSpPr txBox="1">
            <a:spLocks noChangeArrowheads="1"/>
          </p:cNvSpPr>
          <p:nvPr/>
        </p:nvSpPr>
        <p:spPr bwMode="auto">
          <a:xfrm>
            <a:off x="1331640" y="2420939"/>
            <a:ext cx="6669360" cy="338554"/>
          </a:xfrm>
          <a:prstGeom prst="rect">
            <a:avLst/>
          </a:prstGeom>
          <a:noFill/>
          <a:ln w="9525">
            <a:noFill/>
            <a:miter lim="800000"/>
            <a:headEnd/>
            <a:tailEnd/>
          </a:ln>
        </p:spPr>
        <p:txBody>
          <a:bodyPr wrap="square">
            <a:spAutoFit/>
          </a:bodyPr>
          <a:lstStyle/>
          <a:p>
            <a:pPr>
              <a:spcBef>
                <a:spcPct val="50000"/>
              </a:spcBef>
            </a:pPr>
            <a:r>
              <a:rPr lang="en-GB" sz="1400" dirty="0">
                <a:solidFill>
                  <a:prstClr val="black"/>
                </a:solidFill>
                <a:ea typeface="ＭＳ Ｐゴシック"/>
                <a:cs typeface="ＭＳ Ｐゴシック"/>
              </a:rPr>
              <a:t>    </a:t>
            </a:r>
            <a:r>
              <a:rPr lang="en-GB" sz="1600" b="1" dirty="0">
                <a:solidFill>
                  <a:srgbClr val="4472C4"/>
                </a:solidFill>
                <a:ea typeface="ＭＳ Ｐゴシック"/>
                <a:cs typeface="ＭＳ Ｐゴシック"/>
              </a:rPr>
              <a:t>Technology Enabled Interdisciplinary Networks of Care and Support </a:t>
            </a:r>
            <a:endParaRPr lang="en-GB" b="1" dirty="0">
              <a:solidFill>
                <a:srgbClr val="4472C4"/>
              </a:solidFill>
              <a:ea typeface="ＭＳ Ｐゴシック"/>
              <a:cs typeface="ＭＳ Ｐゴシック"/>
            </a:endParaRPr>
          </a:p>
        </p:txBody>
      </p:sp>
      <p:pic>
        <p:nvPicPr>
          <p:cNvPr id="76805" name="Picture 6"/>
          <p:cNvPicPr>
            <a:picLocks noChangeAspect="1" noChangeArrowheads="1"/>
          </p:cNvPicPr>
          <p:nvPr/>
        </p:nvPicPr>
        <p:blipFill>
          <a:blip r:embed="rId5"/>
          <a:srcRect/>
          <a:stretch>
            <a:fillRect/>
          </a:stretch>
        </p:blipFill>
        <p:spPr bwMode="auto">
          <a:xfrm>
            <a:off x="332334" y="179156"/>
            <a:ext cx="1998612" cy="2189000"/>
          </a:xfrm>
          <a:prstGeom prst="rect">
            <a:avLst/>
          </a:prstGeom>
          <a:noFill/>
          <a:ln w="9525">
            <a:noFill/>
            <a:miter lim="800000"/>
            <a:headEnd/>
            <a:tailEnd/>
          </a:ln>
        </p:spPr>
      </p:pic>
      <p:pic>
        <p:nvPicPr>
          <p:cNvPr id="76806" name="Picture 6" descr="SAS 4548 GÇó PPT Template_3.jpg"/>
          <p:cNvPicPr>
            <a:picLocks noChangeAspect="1"/>
          </p:cNvPicPr>
          <p:nvPr/>
        </p:nvPicPr>
        <p:blipFill>
          <a:blip r:embed="rId6"/>
          <a:srcRect/>
          <a:stretch>
            <a:fillRect/>
          </a:stretch>
        </p:blipFill>
        <p:spPr bwMode="auto">
          <a:xfrm>
            <a:off x="4193382" y="3017852"/>
            <a:ext cx="4699098" cy="3608387"/>
          </a:xfrm>
          <a:prstGeom prst="rect">
            <a:avLst/>
          </a:prstGeom>
          <a:noFill/>
          <a:ln w="9525">
            <a:noFill/>
            <a:miter lim="800000"/>
            <a:headEnd/>
            <a:tailEnd/>
          </a:ln>
        </p:spPr>
      </p:pic>
      <p:pic>
        <p:nvPicPr>
          <p:cNvPr id="76807" name="Picture 8" descr="big_10784828744a43a2766dddf_DSC_0135"/>
          <p:cNvPicPr>
            <a:picLocks noChangeAspect="1" noChangeArrowheads="1"/>
          </p:cNvPicPr>
          <p:nvPr/>
        </p:nvPicPr>
        <p:blipFill>
          <a:blip r:embed="rId7"/>
          <a:srcRect/>
          <a:stretch>
            <a:fillRect/>
          </a:stretch>
        </p:blipFill>
        <p:spPr bwMode="auto">
          <a:xfrm>
            <a:off x="4406849" y="3691728"/>
            <a:ext cx="1765126" cy="2497132"/>
          </a:xfrm>
          <a:prstGeom prst="rect">
            <a:avLst/>
          </a:prstGeom>
          <a:noFill/>
          <a:ln w="9525">
            <a:noFill/>
            <a:miter lim="800000"/>
            <a:headEnd/>
            <a:tailEnd/>
          </a:ln>
        </p:spPr>
      </p:pic>
      <p:pic>
        <p:nvPicPr>
          <p:cNvPr id="76809" name="Picture 2"/>
          <p:cNvPicPr>
            <a:picLocks noChangeAspect="1" noChangeArrowheads="1"/>
          </p:cNvPicPr>
          <p:nvPr/>
        </p:nvPicPr>
        <p:blipFill>
          <a:blip r:embed="rId8"/>
          <a:srcRect/>
          <a:stretch>
            <a:fillRect/>
          </a:stretch>
        </p:blipFill>
        <p:spPr bwMode="auto">
          <a:xfrm>
            <a:off x="4443187" y="164639"/>
            <a:ext cx="1728788" cy="2090288"/>
          </a:xfrm>
          <a:prstGeom prst="rect">
            <a:avLst/>
          </a:prstGeom>
          <a:noFill/>
          <a:ln w="9525">
            <a:noFill/>
            <a:miter lim="800000"/>
            <a:headEnd/>
            <a:tailEnd/>
          </a:ln>
        </p:spPr>
      </p:pic>
      <p:pic>
        <p:nvPicPr>
          <p:cNvPr id="76810" name="Picture 4" descr="chatting3"/>
          <p:cNvPicPr>
            <a:picLocks noChangeAspect="1" noChangeArrowheads="1"/>
          </p:cNvPicPr>
          <p:nvPr/>
        </p:nvPicPr>
        <p:blipFill>
          <a:blip r:embed="rId9"/>
          <a:srcRect/>
          <a:stretch>
            <a:fillRect/>
          </a:stretch>
        </p:blipFill>
        <p:spPr bwMode="auto">
          <a:xfrm>
            <a:off x="413155" y="2956621"/>
            <a:ext cx="1890713" cy="1852727"/>
          </a:xfrm>
          <a:prstGeom prst="rect">
            <a:avLst/>
          </a:prstGeom>
          <a:noFill/>
          <a:ln w="9525">
            <a:noFill/>
            <a:miter lim="800000"/>
            <a:headEnd/>
            <a:tailEnd/>
          </a:ln>
        </p:spPr>
      </p:pic>
      <p:pic>
        <p:nvPicPr>
          <p:cNvPr id="76811" name="Picture 11" descr="apple-iphone"/>
          <p:cNvPicPr>
            <a:picLocks noChangeAspect="1" noChangeArrowheads="1"/>
          </p:cNvPicPr>
          <p:nvPr/>
        </p:nvPicPr>
        <p:blipFill>
          <a:blip r:embed="rId10"/>
          <a:srcRect/>
          <a:stretch>
            <a:fillRect/>
          </a:stretch>
        </p:blipFill>
        <p:spPr bwMode="auto">
          <a:xfrm>
            <a:off x="2897983" y="2759493"/>
            <a:ext cx="1243013" cy="2325691"/>
          </a:xfrm>
          <a:prstGeom prst="rect">
            <a:avLst/>
          </a:prstGeom>
          <a:noFill/>
          <a:ln w="9525">
            <a:noFill/>
            <a:miter lim="800000"/>
            <a:headEnd/>
            <a:tailEnd/>
          </a:ln>
        </p:spPr>
      </p:pic>
      <p:pic>
        <p:nvPicPr>
          <p:cNvPr id="76808" name="Picture 9"/>
          <p:cNvPicPr>
            <a:picLocks noChangeAspect="1" noChangeArrowheads="1"/>
          </p:cNvPicPr>
          <p:nvPr/>
        </p:nvPicPr>
        <p:blipFill>
          <a:blip r:embed="rId11"/>
          <a:srcRect/>
          <a:stretch>
            <a:fillRect/>
          </a:stretch>
        </p:blipFill>
        <p:spPr bwMode="auto">
          <a:xfrm>
            <a:off x="1226412" y="4437112"/>
            <a:ext cx="1837135" cy="2035175"/>
          </a:xfrm>
          <a:prstGeom prst="rect">
            <a:avLst/>
          </a:prstGeom>
          <a:noFill/>
          <a:ln w="9525">
            <a:noFill/>
            <a:miter lim="800000"/>
            <a:headEnd/>
            <a:tailEnd/>
          </a:ln>
        </p:spPr>
      </p:pic>
    </p:spTree>
    <p:extLst>
      <p:ext uri="{BB962C8B-B14F-4D97-AF65-F5344CB8AC3E}">
        <p14:creationId xmlns:p14="http://schemas.microsoft.com/office/powerpoint/2010/main" val="223415899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    </a:t>
            </a:r>
            <a:r>
              <a:rPr lang="en-GB" sz="3600" b="1" dirty="0" smtClean="0">
                <a:solidFill>
                  <a:schemeClr val="tx1"/>
                </a:solidFill>
              </a:rPr>
              <a:t>Neighbourhood Relationships </a:t>
            </a:r>
            <a:endParaRPr lang="en-GB" sz="3600" b="1" dirty="0">
              <a:solidFill>
                <a:schemeClr val="tx1"/>
              </a:solidFill>
            </a:endParaRPr>
          </a:p>
        </p:txBody>
      </p:sp>
      <p:sp>
        <p:nvSpPr>
          <p:cNvPr id="5" name="Text Placeholder 4"/>
          <p:cNvSpPr>
            <a:spLocks noGrp="1"/>
          </p:cNvSpPr>
          <p:nvPr>
            <p:ph type="body" sz="quarter" idx="3"/>
          </p:nvPr>
        </p:nvSpPr>
        <p:spPr/>
        <p:txBody>
          <a:bodyPr>
            <a:normAutofit/>
          </a:bodyPr>
          <a:lstStyle/>
          <a:p>
            <a:r>
              <a:rPr lang="en-GB" sz="2400" dirty="0" smtClean="0">
                <a:solidFill>
                  <a:prstClr val="black"/>
                </a:solidFill>
              </a:rPr>
              <a:t>Public </a:t>
            </a:r>
            <a:r>
              <a:rPr lang="en-GB" sz="2400" dirty="0">
                <a:solidFill>
                  <a:prstClr val="black"/>
                </a:solidFill>
              </a:rPr>
              <a:t>Health England 2019</a:t>
            </a:r>
            <a:endParaRPr lang="en-GB" sz="2400" dirty="0"/>
          </a:p>
        </p:txBody>
      </p:sp>
      <p:pic>
        <p:nvPicPr>
          <p:cNvPr id="8" name="Content Placeholder 7"/>
          <p:cNvPicPr>
            <a:picLocks noGrp="1" noChangeAspect="1"/>
          </p:cNvPicPr>
          <p:nvPr>
            <p:ph sz="quarter" idx="4"/>
          </p:nvPr>
        </p:nvPicPr>
        <p:blipFill>
          <a:blip r:embed="rId2"/>
          <a:stretch>
            <a:fillRect/>
          </a:stretch>
        </p:blipFill>
        <p:spPr>
          <a:xfrm>
            <a:off x="4427036" y="2558865"/>
            <a:ext cx="3887391" cy="3552282"/>
          </a:xfrm>
          <a:prstGeom prst="rect">
            <a:avLst/>
          </a:prstGeom>
        </p:spPr>
      </p:pic>
      <p:pic>
        <p:nvPicPr>
          <p:cNvPr id="9" name="Content Placeholder 8"/>
          <p:cNvPicPr>
            <a:picLocks noGrp="1" noChangeAspect="1"/>
          </p:cNvPicPr>
          <p:nvPr>
            <p:ph sz="half" idx="2"/>
          </p:nvPr>
        </p:nvPicPr>
        <p:blipFill>
          <a:blip r:embed="rId3"/>
          <a:stretch>
            <a:fillRect/>
          </a:stretch>
        </p:blipFill>
        <p:spPr>
          <a:xfrm>
            <a:off x="629847" y="2128617"/>
            <a:ext cx="3305077" cy="3964680"/>
          </a:xfrm>
          <a:prstGeom prst="rect">
            <a:avLst/>
          </a:prstGeom>
          <a:ln w="38100">
            <a:solidFill>
              <a:schemeClr val="tx2"/>
            </a:solidFill>
          </a:ln>
        </p:spPr>
      </p:pic>
    </p:spTree>
    <p:extLst>
      <p:ext uri="{BB962C8B-B14F-4D97-AF65-F5344CB8AC3E}">
        <p14:creationId xmlns:p14="http://schemas.microsoft.com/office/powerpoint/2010/main" val="37881047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772" y="516501"/>
            <a:ext cx="7159852" cy="822537"/>
          </a:xfrm>
        </p:spPr>
        <p:txBody>
          <a:bodyPr>
            <a:normAutofit/>
          </a:bodyPr>
          <a:lstStyle/>
          <a:p>
            <a:pPr algn="ctr"/>
            <a:r>
              <a:rPr lang="es-ES" sz="4000" b="1" dirty="0" smtClean="0">
                <a:solidFill>
                  <a:schemeClr val="tx1"/>
                </a:solidFill>
              </a:rPr>
              <a:t>Compassionate </a:t>
            </a:r>
            <a:r>
              <a:rPr lang="es-ES" sz="4000" b="1" dirty="0">
                <a:solidFill>
                  <a:schemeClr val="tx1"/>
                </a:solidFill>
              </a:rPr>
              <a:t>Communities </a:t>
            </a:r>
            <a:endParaRPr lang="en-GB" sz="4000" dirty="0">
              <a:solidFill>
                <a:schemeClr val="tx1"/>
              </a:solidFill>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04248" y="2069635"/>
            <a:ext cx="2002625" cy="3180860"/>
          </a:xfrm>
          <a:prstGeom prst="rect">
            <a:avLst/>
          </a:prstGeom>
          <a:ln w="38100">
            <a:solidFill>
              <a:schemeClr val="tx1"/>
            </a:solidFill>
          </a:ln>
        </p:spPr>
      </p:pic>
      <p:sp>
        <p:nvSpPr>
          <p:cNvPr id="5" name="Rectangle 4"/>
          <p:cNvSpPr/>
          <p:nvPr/>
        </p:nvSpPr>
        <p:spPr>
          <a:xfrm>
            <a:off x="179519" y="1405735"/>
            <a:ext cx="8856983" cy="461665"/>
          </a:xfrm>
          <a:prstGeom prst="rect">
            <a:avLst/>
          </a:prstGeom>
        </p:spPr>
        <p:txBody>
          <a:bodyPr wrap="square">
            <a:spAutoFit/>
          </a:bodyPr>
          <a:lstStyle/>
          <a:p>
            <a:pPr>
              <a:defRPr/>
            </a:pPr>
            <a:r>
              <a:rPr lang="en-GB" sz="2133" dirty="0">
                <a:solidFill>
                  <a:prstClr val="black"/>
                </a:solidFill>
              </a:rPr>
              <a:t>				</a:t>
            </a:r>
            <a:r>
              <a:rPr lang="en-GB" sz="2400" dirty="0">
                <a:solidFill>
                  <a:prstClr val="black"/>
                </a:solidFill>
              </a:rPr>
              <a:t>	</a:t>
            </a:r>
          </a:p>
        </p:txBody>
      </p:sp>
      <p:pic>
        <p:nvPicPr>
          <p:cNvPr id="3" name="Picture 2"/>
          <p:cNvPicPr>
            <a:picLocks noChangeAspect="1"/>
          </p:cNvPicPr>
          <p:nvPr/>
        </p:nvPicPr>
        <p:blipFill>
          <a:blip r:embed="rId4"/>
          <a:stretch>
            <a:fillRect/>
          </a:stretch>
        </p:blipFill>
        <p:spPr>
          <a:xfrm>
            <a:off x="433224" y="2069635"/>
            <a:ext cx="2962055" cy="2982050"/>
          </a:xfrm>
          <a:prstGeom prst="rect">
            <a:avLst/>
          </a:prstGeom>
          <a:ln w="38100">
            <a:solidFill>
              <a:schemeClr val="tx1"/>
            </a:solidFill>
          </a:ln>
        </p:spPr>
      </p:pic>
      <p:sp>
        <p:nvSpPr>
          <p:cNvPr id="11" name="Rectangle 10"/>
          <p:cNvSpPr/>
          <p:nvPr/>
        </p:nvSpPr>
        <p:spPr>
          <a:xfrm>
            <a:off x="2" y="5452744"/>
            <a:ext cx="9036495" cy="830997"/>
          </a:xfrm>
          <a:prstGeom prst="rect">
            <a:avLst/>
          </a:prstGeom>
        </p:spPr>
        <p:txBody>
          <a:bodyPr wrap="square">
            <a:spAutoFit/>
          </a:bodyPr>
          <a:lstStyle/>
          <a:p>
            <a:r>
              <a:rPr lang="en-GB" sz="1600" dirty="0">
                <a:solidFill>
                  <a:prstClr val="black"/>
                </a:solidFill>
              </a:rPr>
              <a:t>“ A Compassionate community is a community where everybody recognises that we all have a role to play in supporting each other in times of crisis and loss.  People are ready, willing and confident to have conversations about living and dying well and to support each other in an emotional and practical ways”</a:t>
            </a:r>
          </a:p>
        </p:txBody>
      </p:sp>
      <p:sp>
        <p:nvSpPr>
          <p:cNvPr id="6" name="Rectangle 5"/>
          <p:cNvSpPr/>
          <p:nvPr/>
        </p:nvSpPr>
        <p:spPr>
          <a:xfrm>
            <a:off x="3675865" y="4587003"/>
            <a:ext cx="2990537" cy="738664"/>
          </a:xfrm>
          <a:prstGeom prst="rect">
            <a:avLst/>
          </a:prstGeom>
        </p:spPr>
        <p:txBody>
          <a:bodyPr wrap="square">
            <a:spAutoFit/>
          </a:bodyPr>
          <a:lstStyle/>
          <a:p>
            <a:r>
              <a:rPr lang="en-GB" sz="1400" b="1" u="sng" dirty="0">
                <a:solidFill>
                  <a:srgbClr val="0563C1"/>
                </a:solidFill>
                <a:ea typeface="Calibri" panose="020F0502020204030204" pitchFamily="34" charset="0"/>
                <a:cs typeface="Calibri" panose="020F0502020204030204" pitchFamily="34" charset="0"/>
                <a:hlinkClick r:id="rId5"/>
              </a:rPr>
              <a:t>https://ardgowanhospice.org.uk/how-we-can-help/compassionate-inverclyde/</a:t>
            </a:r>
            <a:r>
              <a:rPr lang="en-GB" sz="1400" b="1" dirty="0">
                <a:solidFill>
                  <a:prstClr val="black"/>
                </a:solidFill>
                <a:ea typeface="Calibri" panose="020F0502020204030204" pitchFamily="34" charset="0"/>
              </a:rPr>
              <a:t> </a:t>
            </a:r>
            <a:endParaRPr lang="en-GB" sz="1400" b="1" dirty="0">
              <a:solidFill>
                <a:prstClr val="black"/>
              </a:solidFill>
            </a:endParaRPr>
          </a:p>
        </p:txBody>
      </p:sp>
      <p:pic>
        <p:nvPicPr>
          <p:cNvPr id="8" name="C552FBFD-EB9E-4527-BF3D-839EAB8EE9D1" descr="A30A64BB-AECD-4BE4-A1EC-AE131005A410@ho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5377" y="2069635"/>
            <a:ext cx="3041026" cy="2318544"/>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91904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168</Words>
  <Application>Microsoft Office PowerPoint</Application>
  <PresentationFormat>On-screen Show (4:3)</PresentationFormat>
  <Paragraphs>26</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Education on Frailty  </vt:lpstr>
      <vt:lpstr>Collaborative Care Planning </vt:lpstr>
      <vt:lpstr>Workforce Development </vt:lpstr>
      <vt:lpstr>PowerPoint Presentation</vt:lpstr>
      <vt:lpstr>    Neighbourhood Relationships </vt:lpstr>
      <vt:lpstr>Compassionate Communities </vt:lpstr>
    </vt:vector>
  </TitlesOfParts>
  <Company>HSC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Lambert</dc:creator>
  <cp:lastModifiedBy>Michelle Lambert</cp:lastModifiedBy>
  <cp:revision>2</cp:revision>
  <dcterms:created xsi:type="dcterms:W3CDTF">2019-12-12T11:29:03Z</dcterms:created>
  <dcterms:modified xsi:type="dcterms:W3CDTF">2019-12-12T11:31:38Z</dcterms:modified>
</cp:coreProperties>
</file>