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58" r:id="rId7"/>
    <p:sldId id="300" r:id="rId8"/>
    <p:sldId id="270" r:id="rId9"/>
    <p:sldId id="305" r:id="rId10"/>
    <p:sldId id="306" r:id="rId11"/>
    <p:sldId id="284" r:id="rId12"/>
    <p:sldId id="297" r:id="rId13"/>
    <p:sldId id="301" r:id="rId14"/>
    <p:sldId id="307" r:id="rId15"/>
    <p:sldId id="273" r:id="rId16"/>
    <p:sldId id="272" r:id="rId17"/>
    <p:sldId id="302" r:id="rId18"/>
    <p:sldId id="264" r:id="rId19"/>
    <p:sldId id="288" r:id="rId20"/>
    <p:sldId id="282" r:id="rId21"/>
    <p:sldId id="298" r:id="rId22"/>
    <p:sldId id="265" r:id="rId23"/>
    <p:sldId id="266" r:id="rId24"/>
    <p:sldId id="268" r:id="rId25"/>
    <p:sldId id="283" r:id="rId26"/>
    <p:sldId id="285" r:id="rId27"/>
    <p:sldId id="289" r:id="rId28"/>
    <p:sldId id="290" r:id="rId29"/>
    <p:sldId id="29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49A7BF-EB2D-422F-A1E6-54058B052E95}" v="764" dt="2025-09-25T22:38:07.9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441" autoAdjust="0"/>
  </p:normalViewPr>
  <p:slideViewPr>
    <p:cSldViewPr snapToGrid="0">
      <p:cViewPr varScale="1">
        <p:scale>
          <a:sx n="123" d="100"/>
          <a:sy n="123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3816BE-D3E8-4051-852B-1DB7706E0226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91D13FD-9865-428E-A4FF-789DA86266AC}">
      <dgm:prSet custT="1"/>
      <dgm:spPr/>
      <dgm:t>
        <a:bodyPr/>
        <a:lstStyle/>
        <a:p>
          <a:r>
            <a:rPr lang="en-GB" sz="2400" dirty="0"/>
            <a:t>Numbers seen average 243 patients per month </a:t>
          </a:r>
          <a:endParaRPr lang="en-US" sz="2400" dirty="0"/>
        </a:p>
      </dgm:t>
    </dgm:pt>
    <dgm:pt modelId="{A8BA34DE-FCFD-47A9-B8F9-9BCF5E23889C}" type="parTrans" cxnId="{2B9D199D-1AE5-43A8-8D05-329BFDC5DCB0}">
      <dgm:prSet/>
      <dgm:spPr/>
      <dgm:t>
        <a:bodyPr/>
        <a:lstStyle/>
        <a:p>
          <a:endParaRPr lang="en-US" sz="2400"/>
        </a:p>
      </dgm:t>
    </dgm:pt>
    <dgm:pt modelId="{68771CCE-AFBD-417A-851B-DEECCF3F5579}" type="sibTrans" cxnId="{2B9D199D-1AE5-43A8-8D05-329BFDC5DCB0}">
      <dgm:prSet/>
      <dgm:spPr/>
      <dgm:t>
        <a:bodyPr/>
        <a:lstStyle/>
        <a:p>
          <a:endParaRPr lang="en-US" sz="2400"/>
        </a:p>
      </dgm:t>
    </dgm:pt>
    <dgm:pt modelId="{69407964-0634-492A-941D-0F7E10C11AA1}">
      <dgm:prSet custT="1"/>
      <dgm:spPr/>
      <dgm:t>
        <a:bodyPr/>
        <a:lstStyle/>
        <a:p>
          <a:r>
            <a:rPr lang="en-GB" sz="2400"/>
            <a:t>Average frailty score 6 </a:t>
          </a:r>
          <a:endParaRPr lang="en-US" sz="2400"/>
        </a:p>
      </dgm:t>
    </dgm:pt>
    <dgm:pt modelId="{6FA538BC-9C00-4A8C-B403-272EB42C8B40}" type="parTrans" cxnId="{F706A452-3B53-4776-8E6D-0600B4F5527D}">
      <dgm:prSet/>
      <dgm:spPr/>
      <dgm:t>
        <a:bodyPr/>
        <a:lstStyle/>
        <a:p>
          <a:endParaRPr lang="en-US" sz="2400"/>
        </a:p>
      </dgm:t>
    </dgm:pt>
    <dgm:pt modelId="{B215CF02-5755-4D67-80FD-BEB124B116CF}" type="sibTrans" cxnId="{F706A452-3B53-4776-8E6D-0600B4F5527D}">
      <dgm:prSet/>
      <dgm:spPr/>
      <dgm:t>
        <a:bodyPr/>
        <a:lstStyle/>
        <a:p>
          <a:endParaRPr lang="en-US" sz="2400"/>
        </a:p>
      </dgm:t>
    </dgm:pt>
    <dgm:pt modelId="{20060DC4-7572-41D9-BC80-53D9BED779EF}">
      <dgm:prSet custT="1"/>
      <dgm:spPr/>
      <dgm:t>
        <a:bodyPr/>
        <a:lstStyle/>
        <a:p>
          <a:r>
            <a:rPr lang="en-GB" sz="2400"/>
            <a:t>Average age 81yrs </a:t>
          </a:r>
          <a:endParaRPr lang="en-US" sz="2400"/>
        </a:p>
      </dgm:t>
    </dgm:pt>
    <dgm:pt modelId="{3878527C-460C-4524-8F24-8BE12D301463}" type="parTrans" cxnId="{7D6CAE92-1D90-4A7B-AE68-0919CC2909CB}">
      <dgm:prSet/>
      <dgm:spPr/>
      <dgm:t>
        <a:bodyPr/>
        <a:lstStyle/>
        <a:p>
          <a:endParaRPr lang="en-US" sz="2400"/>
        </a:p>
      </dgm:t>
    </dgm:pt>
    <dgm:pt modelId="{E7693EB4-C076-4779-B28A-D183E4E880BF}" type="sibTrans" cxnId="{7D6CAE92-1D90-4A7B-AE68-0919CC2909CB}">
      <dgm:prSet/>
      <dgm:spPr/>
      <dgm:t>
        <a:bodyPr/>
        <a:lstStyle/>
        <a:p>
          <a:endParaRPr lang="en-US" sz="2400"/>
        </a:p>
      </dgm:t>
    </dgm:pt>
    <dgm:pt modelId="{EDCB2EA9-4730-4EA2-A1C4-259A9D4DD4B7}">
      <dgm:prSet custT="1"/>
      <dgm:spPr/>
      <dgm:t>
        <a:bodyPr/>
        <a:lstStyle/>
        <a:p>
          <a:r>
            <a:rPr lang="en-GB" sz="2400" dirty="0"/>
            <a:t>Source of referrals</a:t>
          </a:r>
          <a:endParaRPr lang="en-US" sz="2400" dirty="0"/>
        </a:p>
      </dgm:t>
    </dgm:pt>
    <dgm:pt modelId="{F6EF94D8-1778-4087-A872-20BA9D24FF75}" type="parTrans" cxnId="{472343FD-ABC3-4B67-8B22-6D66DFE26345}">
      <dgm:prSet/>
      <dgm:spPr/>
      <dgm:t>
        <a:bodyPr/>
        <a:lstStyle/>
        <a:p>
          <a:endParaRPr lang="en-US" sz="2400"/>
        </a:p>
      </dgm:t>
    </dgm:pt>
    <dgm:pt modelId="{06E87E6E-5F0C-472A-B514-12F91E28E61A}" type="sibTrans" cxnId="{472343FD-ABC3-4B67-8B22-6D66DFE26345}">
      <dgm:prSet/>
      <dgm:spPr/>
      <dgm:t>
        <a:bodyPr/>
        <a:lstStyle/>
        <a:p>
          <a:endParaRPr lang="en-US" sz="2400"/>
        </a:p>
      </dgm:t>
    </dgm:pt>
    <dgm:pt modelId="{3C1ABD63-2948-4645-816D-D55A982D92FB}">
      <dgm:prSet custT="1"/>
      <dgm:spPr/>
      <dgm:t>
        <a:bodyPr/>
        <a:lstStyle/>
        <a:p>
          <a:r>
            <a:rPr lang="en-GB" sz="2400"/>
            <a:t>35 % discharged at D0 – (595 patients) </a:t>
          </a:r>
          <a:endParaRPr lang="en-US" sz="2400"/>
        </a:p>
      </dgm:t>
    </dgm:pt>
    <dgm:pt modelId="{C3ABB2C9-3533-442D-8D87-A0AAD2749230}" type="parTrans" cxnId="{792F95D1-4833-4A90-9229-84C6F2A22471}">
      <dgm:prSet/>
      <dgm:spPr/>
      <dgm:t>
        <a:bodyPr/>
        <a:lstStyle/>
        <a:p>
          <a:endParaRPr lang="en-US" sz="2400"/>
        </a:p>
      </dgm:t>
    </dgm:pt>
    <dgm:pt modelId="{478B9B63-BE31-4E55-8773-8C5435EC2EFB}" type="sibTrans" cxnId="{792F95D1-4833-4A90-9229-84C6F2A22471}">
      <dgm:prSet/>
      <dgm:spPr/>
      <dgm:t>
        <a:bodyPr/>
        <a:lstStyle/>
        <a:p>
          <a:endParaRPr lang="en-US" sz="2400"/>
        </a:p>
      </dgm:t>
    </dgm:pt>
    <dgm:pt modelId="{6DC92FE6-68B8-4E95-BA3A-BC16FC3A8BFE}">
      <dgm:prSet custT="1"/>
      <dgm:spPr/>
      <dgm:t>
        <a:bodyPr/>
        <a:lstStyle/>
        <a:p>
          <a:r>
            <a:rPr lang="en-GB" sz="2400" dirty="0"/>
            <a:t>45% of D0 discharges ( 270/595) using H@H @ discharge</a:t>
          </a:r>
          <a:endParaRPr lang="en-US" sz="2400" dirty="0"/>
        </a:p>
      </dgm:t>
    </dgm:pt>
    <dgm:pt modelId="{061284E5-B16A-41F4-9CBD-61C092459BDA}" type="parTrans" cxnId="{31097742-111D-4590-8DE8-22DE1B6E5EFD}">
      <dgm:prSet/>
      <dgm:spPr/>
      <dgm:t>
        <a:bodyPr/>
        <a:lstStyle/>
        <a:p>
          <a:endParaRPr lang="en-US" sz="2400"/>
        </a:p>
      </dgm:t>
    </dgm:pt>
    <dgm:pt modelId="{2769161E-18D3-403B-992E-8DD1C8012252}" type="sibTrans" cxnId="{31097742-111D-4590-8DE8-22DE1B6E5EFD}">
      <dgm:prSet/>
      <dgm:spPr/>
      <dgm:t>
        <a:bodyPr/>
        <a:lstStyle/>
        <a:p>
          <a:endParaRPr lang="en-US" sz="2400"/>
        </a:p>
      </dgm:t>
    </dgm:pt>
    <dgm:pt modelId="{BD049980-1C8C-4F3D-A317-7EC94F8A4C32}">
      <dgm:prSet custT="1"/>
      <dgm:spPr/>
      <dgm:t>
        <a:bodyPr/>
        <a:lstStyle/>
        <a:p>
          <a:r>
            <a:rPr lang="en-GB" sz="2400" dirty="0"/>
            <a:t>Further 29% (493 patients) discharged by 48hours </a:t>
          </a:r>
          <a:endParaRPr lang="en-US" sz="2400" dirty="0"/>
        </a:p>
      </dgm:t>
    </dgm:pt>
    <dgm:pt modelId="{34AAB541-901D-4461-B33B-A03DECE11F02}" type="parTrans" cxnId="{1302EE7D-F846-4E52-82DD-D7D6FD382F78}">
      <dgm:prSet/>
      <dgm:spPr/>
      <dgm:t>
        <a:bodyPr/>
        <a:lstStyle/>
        <a:p>
          <a:endParaRPr lang="en-US" sz="2400"/>
        </a:p>
      </dgm:t>
    </dgm:pt>
    <dgm:pt modelId="{8BE62677-F384-45DF-8476-E6798A11B100}" type="sibTrans" cxnId="{1302EE7D-F846-4E52-82DD-D7D6FD382F78}">
      <dgm:prSet/>
      <dgm:spPr/>
      <dgm:t>
        <a:bodyPr/>
        <a:lstStyle/>
        <a:p>
          <a:endParaRPr lang="en-US" sz="2400"/>
        </a:p>
      </dgm:t>
    </dgm:pt>
    <dgm:pt modelId="{2DB13950-E3A8-4A92-A583-069740D01843}" type="pres">
      <dgm:prSet presAssocID="{BC3816BE-D3E8-4051-852B-1DB7706E0226}" presName="vert0" presStyleCnt="0">
        <dgm:presLayoutVars>
          <dgm:dir/>
          <dgm:animOne val="branch"/>
          <dgm:animLvl val="lvl"/>
        </dgm:presLayoutVars>
      </dgm:prSet>
      <dgm:spPr/>
    </dgm:pt>
    <dgm:pt modelId="{1199F11E-280C-4163-A8CE-5C908B40A863}" type="pres">
      <dgm:prSet presAssocID="{E91D13FD-9865-428E-A4FF-789DA86266AC}" presName="thickLine" presStyleLbl="alignNode1" presStyleIdx="0" presStyleCnt="7"/>
      <dgm:spPr/>
    </dgm:pt>
    <dgm:pt modelId="{84A99BAD-A91F-4C90-9683-10E39E64A7CA}" type="pres">
      <dgm:prSet presAssocID="{E91D13FD-9865-428E-A4FF-789DA86266AC}" presName="horz1" presStyleCnt="0"/>
      <dgm:spPr/>
    </dgm:pt>
    <dgm:pt modelId="{37B1A151-FD6B-4CDB-AF68-DB97EEEADA1E}" type="pres">
      <dgm:prSet presAssocID="{E91D13FD-9865-428E-A4FF-789DA86266AC}" presName="tx1" presStyleLbl="revTx" presStyleIdx="0" presStyleCnt="7"/>
      <dgm:spPr/>
    </dgm:pt>
    <dgm:pt modelId="{06211223-8AD8-474B-AE8F-1D51F02A3A70}" type="pres">
      <dgm:prSet presAssocID="{E91D13FD-9865-428E-A4FF-789DA86266AC}" presName="vert1" presStyleCnt="0"/>
      <dgm:spPr/>
    </dgm:pt>
    <dgm:pt modelId="{9088EC1D-B798-40E7-8EB0-B745B616C24B}" type="pres">
      <dgm:prSet presAssocID="{69407964-0634-492A-941D-0F7E10C11AA1}" presName="thickLine" presStyleLbl="alignNode1" presStyleIdx="1" presStyleCnt="7"/>
      <dgm:spPr/>
    </dgm:pt>
    <dgm:pt modelId="{83DEC109-805D-4AFC-989C-8F331A55A028}" type="pres">
      <dgm:prSet presAssocID="{69407964-0634-492A-941D-0F7E10C11AA1}" presName="horz1" presStyleCnt="0"/>
      <dgm:spPr/>
    </dgm:pt>
    <dgm:pt modelId="{F237167E-6C3C-423A-A5E4-81EEC340B04F}" type="pres">
      <dgm:prSet presAssocID="{69407964-0634-492A-941D-0F7E10C11AA1}" presName="tx1" presStyleLbl="revTx" presStyleIdx="1" presStyleCnt="7"/>
      <dgm:spPr/>
    </dgm:pt>
    <dgm:pt modelId="{5F0DB770-3567-424A-A486-47A8CCF4C1D5}" type="pres">
      <dgm:prSet presAssocID="{69407964-0634-492A-941D-0F7E10C11AA1}" presName="vert1" presStyleCnt="0"/>
      <dgm:spPr/>
    </dgm:pt>
    <dgm:pt modelId="{0C9CDEC7-C573-4E4D-BF1B-FCED7710D5BB}" type="pres">
      <dgm:prSet presAssocID="{20060DC4-7572-41D9-BC80-53D9BED779EF}" presName="thickLine" presStyleLbl="alignNode1" presStyleIdx="2" presStyleCnt="7"/>
      <dgm:spPr/>
    </dgm:pt>
    <dgm:pt modelId="{B871D397-A5A9-4318-B6A7-DD9503637F39}" type="pres">
      <dgm:prSet presAssocID="{20060DC4-7572-41D9-BC80-53D9BED779EF}" presName="horz1" presStyleCnt="0"/>
      <dgm:spPr/>
    </dgm:pt>
    <dgm:pt modelId="{CE6B836C-74C9-4873-9622-F24883BF8FE8}" type="pres">
      <dgm:prSet presAssocID="{20060DC4-7572-41D9-BC80-53D9BED779EF}" presName="tx1" presStyleLbl="revTx" presStyleIdx="2" presStyleCnt="7"/>
      <dgm:spPr/>
    </dgm:pt>
    <dgm:pt modelId="{C882EEC6-F561-4BD8-89C4-429A5E38ACCC}" type="pres">
      <dgm:prSet presAssocID="{20060DC4-7572-41D9-BC80-53D9BED779EF}" presName="vert1" presStyleCnt="0"/>
      <dgm:spPr/>
    </dgm:pt>
    <dgm:pt modelId="{CDE58308-594A-4499-8C7F-948A30779161}" type="pres">
      <dgm:prSet presAssocID="{EDCB2EA9-4730-4EA2-A1C4-259A9D4DD4B7}" presName="thickLine" presStyleLbl="alignNode1" presStyleIdx="3" presStyleCnt="7"/>
      <dgm:spPr/>
    </dgm:pt>
    <dgm:pt modelId="{EC8D5494-3609-4BD6-AF21-872B00AC348F}" type="pres">
      <dgm:prSet presAssocID="{EDCB2EA9-4730-4EA2-A1C4-259A9D4DD4B7}" presName="horz1" presStyleCnt="0"/>
      <dgm:spPr/>
    </dgm:pt>
    <dgm:pt modelId="{17F86509-17BA-487B-B30F-D4C250C3B582}" type="pres">
      <dgm:prSet presAssocID="{EDCB2EA9-4730-4EA2-A1C4-259A9D4DD4B7}" presName="tx1" presStyleLbl="revTx" presStyleIdx="3" presStyleCnt="7"/>
      <dgm:spPr/>
    </dgm:pt>
    <dgm:pt modelId="{6142359F-83D9-4C26-A572-237115BEB6BC}" type="pres">
      <dgm:prSet presAssocID="{EDCB2EA9-4730-4EA2-A1C4-259A9D4DD4B7}" presName="vert1" presStyleCnt="0"/>
      <dgm:spPr/>
    </dgm:pt>
    <dgm:pt modelId="{EF7623AA-2764-49BF-B17B-7369E4443A2B}" type="pres">
      <dgm:prSet presAssocID="{3C1ABD63-2948-4645-816D-D55A982D92FB}" presName="thickLine" presStyleLbl="alignNode1" presStyleIdx="4" presStyleCnt="7"/>
      <dgm:spPr/>
    </dgm:pt>
    <dgm:pt modelId="{709EAC2F-C8CA-4F5D-B6B2-5AE067825C44}" type="pres">
      <dgm:prSet presAssocID="{3C1ABD63-2948-4645-816D-D55A982D92FB}" presName="horz1" presStyleCnt="0"/>
      <dgm:spPr/>
    </dgm:pt>
    <dgm:pt modelId="{E5116DB0-351D-4515-A7FD-CA2D75B6A039}" type="pres">
      <dgm:prSet presAssocID="{3C1ABD63-2948-4645-816D-D55A982D92FB}" presName="tx1" presStyleLbl="revTx" presStyleIdx="4" presStyleCnt="7"/>
      <dgm:spPr/>
    </dgm:pt>
    <dgm:pt modelId="{F11A33DA-415D-41A7-ACB5-B4B6C8758919}" type="pres">
      <dgm:prSet presAssocID="{3C1ABD63-2948-4645-816D-D55A982D92FB}" presName="vert1" presStyleCnt="0"/>
      <dgm:spPr/>
    </dgm:pt>
    <dgm:pt modelId="{09F31530-B074-4D66-9F9E-975C5B25FAA2}" type="pres">
      <dgm:prSet presAssocID="{6DC92FE6-68B8-4E95-BA3A-BC16FC3A8BFE}" presName="thickLine" presStyleLbl="alignNode1" presStyleIdx="5" presStyleCnt="7"/>
      <dgm:spPr/>
    </dgm:pt>
    <dgm:pt modelId="{C80DB0A6-F4EA-482F-9D35-E8D94DFBB152}" type="pres">
      <dgm:prSet presAssocID="{6DC92FE6-68B8-4E95-BA3A-BC16FC3A8BFE}" presName="horz1" presStyleCnt="0"/>
      <dgm:spPr/>
    </dgm:pt>
    <dgm:pt modelId="{C7F0FA79-CF75-4C45-9982-50395416B2EC}" type="pres">
      <dgm:prSet presAssocID="{6DC92FE6-68B8-4E95-BA3A-BC16FC3A8BFE}" presName="tx1" presStyleLbl="revTx" presStyleIdx="5" presStyleCnt="7"/>
      <dgm:spPr/>
    </dgm:pt>
    <dgm:pt modelId="{D657695D-6FDC-4C19-8B97-27F7FE9E0C3C}" type="pres">
      <dgm:prSet presAssocID="{6DC92FE6-68B8-4E95-BA3A-BC16FC3A8BFE}" presName="vert1" presStyleCnt="0"/>
      <dgm:spPr/>
    </dgm:pt>
    <dgm:pt modelId="{0064DBE2-F1A6-4BB9-97E7-64ECAFA6E6AC}" type="pres">
      <dgm:prSet presAssocID="{BD049980-1C8C-4F3D-A317-7EC94F8A4C32}" presName="thickLine" presStyleLbl="alignNode1" presStyleIdx="6" presStyleCnt="7"/>
      <dgm:spPr/>
    </dgm:pt>
    <dgm:pt modelId="{0E36C586-6437-41BF-9830-1B523A693C39}" type="pres">
      <dgm:prSet presAssocID="{BD049980-1C8C-4F3D-A317-7EC94F8A4C32}" presName="horz1" presStyleCnt="0"/>
      <dgm:spPr/>
    </dgm:pt>
    <dgm:pt modelId="{3F336F11-487A-42D9-927D-04D8E67FA270}" type="pres">
      <dgm:prSet presAssocID="{BD049980-1C8C-4F3D-A317-7EC94F8A4C32}" presName="tx1" presStyleLbl="revTx" presStyleIdx="6" presStyleCnt="7"/>
      <dgm:spPr/>
    </dgm:pt>
    <dgm:pt modelId="{A70E6DDA-BE06-499A-A043-310E92073EB0}" type="pres">
      <dgm:prSet presAssocID="{BD049980-1C8C-4F3D-A317-7EC94F8A4C32}" presName="vert1" presStyleCnt="0"/>
      <dgm:spPr/>
    </dgm:pt>
  </dgm:ptLst>
  <dgm:cxnLst>
    <dgm:cxn modelId="{A4919F25-EF5B-4B41-A33D-812910C5215B}" type="presOf" srcId="{69407964-0634-492A-941D-0F7E10C11AA1}" destId="{F237167E-6C3C-423A-A5E4-81EEC340B04F}" srcOrd="0" destOrd="0" presId="urn:microsoft.com/office/officeart/2008/layout/LinedList"/>
    <dgm:cxn modelId="{31097742-111D-4590-8DE8-22DE1B6E5EFD}" srcId="{BC3816BE-D3E8-4051-852B-1DB7706E0226}" destId="{6DC92FE6-68B8-4E95-BA3A-BC16FC3A8BFE}" srcOrd="5" destOrd="0" parTransId="{061284E5-B16A-41F4-9CBD-61C092459BDA}" sibTransId="{2769161E-18D3-403B-992E-8DD1C8012252}"/>
    <dgm:cxn modelId="{9FEA4C47-0389-4B05-A837-FF6543093404}" type="presOf" srcId="{BD049980-1C8C-4F3D-A317-7EC94F8A4C32}" destId="{3F336F11-487A-42D9-927D-04D8E67FA270}" srcOrd="0" destOrd="0" presId="urn:microsoft.com/office/officeart/2008/layout/LinedList"/>
    <dgm:cxn modelId="{F62F384B-284E-435D-BE80-9C4B366C1BB9}" type="presOf" srcId="{E91D13FD-9865-428E-A4FF-789DA86266AC}" destId="{37B1A151-FD6B-4CDB-AF68-DB97EEEADA1E}" srcOrd="0" destOrd="0" presId="urn:microsoft.com/office/officeart/2008/layout/LinedList"/>
    <dgm:cxn modelId="{F706A452-3B53-4776-8E6D-0600B4F5527D}" srcId="{BC3816BE-D3E8-4051-852B-1DB7706E0226}" destId="{69407964-0634-492A-941D-0F7E10C11AA1}" srcOrd="1" destOrd="0" parTransId="{6FA538BC-9C00-4A8C-B403-272EB42C8B40}" sibTransId="{B215CF02-5755-4D67-80FD-BEB124B116CF}"/>
    <dgm:cxn modelId="{5D7F447B-566A-4CBF-88BD-F5774C60661F}" type="presOf" srcId="{EDCB2EA9-4730-4EA2-A1C4-259A9D4DD4B7}" destId="{17F86509-17BA-487B-B30F-D4C250C3B582}" srcOrd="0" destOrd="0" presId="urn:microsoft.com/office/officeart/2008/layout/LinedList"/>
    <dgm:cxn modelId="{1302EE7D-F846-4E52-82DD-D7D6FD382F78}" srcId="{BC3816BE-D3E8-4051-852B-1DB7706E0226}" destId="{BD049980-1C8C-4F3D-A317-7EC94F8A4C32}" srcOrd="6" destOrd="0" parTransId="{34AAB541-901D-4461-B33B-A03DECE11F02}" sibTransId="{8BE62677-F384-45DF-8476-E6798A11B100}"/>
    <dgm:cxn modelId="{7D6CAE92-1D90-4A7B-AE68-0919CC2909CB}" srcId="{BC3816BE-D3E8-4051-852B-1DB7706E0226}" destId="{20060DC4-7572-41D9-BC80-53D9BED779EF}" srcOrd="2" destOrd="0" parTransId="{3878527C-460C-4524-8F24-8BE12D301463}" sibTransId="{E7693EB4-C076-4779-B28A-D183E4E880BF}"/>
    <dgm:cxn modelId="{ABD7F194-3FF7-4ADB-A90E-4C2BBF05261D}" type="presOf" srcId="{6DC92FE6-68B8-4E95-BA3A-BC16FC3A8BFE}" destId="{C7F0FA79-CF75-4C45-9982-50395416B2EC}" srcOrd="0" destOrd="0" presId="urn:microsoft.com/office/officeart/2008/layout/LinedList"/>
    <dgm:cxn modelId="{2B9D199D-1AE5-43A8-8D05-329BFDC5DCB0}" srcId="{BC3816BE-D3E8-4051-852B-1DB7706E0226}" destId="{E91D13FD-9865-428E-A4FF-789DA86266AC}" srcOrd="0" destOrd="0" parTransId="{A8BA34DE-FCFD-47A9-B8F9-9BCF5E23889C}" sibTransId="{68771CCE-AFBD-417A-851B-DEECCF3F5579}"/>
    <dgm:cxn modelId="{1EDC3A9F-A384-4C2B-90F0-EDA07A242E6E}" type="presOf" srcId="{20060DC4-7572-41D9-BC80-53D9BED779EF}" destId="{CE6B836C-74C9-4873-9622-F24883BF8FE8}" srcOrd="0" destOrd="0" presId="urn:microsoft.com/office/officeart/2008/layout/LinedList"/>
    <dgm:cxn modelId="{D70292A4-F236-463B-B793-412F9A2C42CD}" type="presOf" srcId="{BC3816BE-D3E8-4051-852B-1DB7706E0226}" destId="{2DB13950-E3A8-4A92-A583-069740D01843}" srcOrd="0" destOrd="0" presId="urn:microsoft.com/office/officeart/2008/layout/LinedList"/>
    <dgm:cxn modelId="{792F95D1-4833-4A90-9229-84C6F2A22471}" srcId="{BC3816BE-D3E8-4051-852B-1DB7706E0226}" destId="{3C1ABD63-2948-4645-816D-D55A982D92FB}" srcOrd="4" destOrd="0" parTransId="{C3ABB2C9-3533-442D-8D87-A0AAD2749230}" sibTransId="{478B9B63-BE31-4E55-8773-8C5435EC2EFB}"/>
    <dgm:cxn modelId="{E825DAEF-D470-483A-8B89-A57D77FE978E}" type="presOf" srcId="{3C1ABD63-2948-4645-816D-D55A982D92FB}" destId="{E5116DB0-351D-4515-A7FD-CA2D75B6A039}" srcOrd="0" destOrd="0" presId="urn:microsoft.com/office/officeart/2008/layout/LinedList"/>
    <dgm:cxn modelId="{472343FD-ABC3-4B67-8B22-6D66DFE26345}" srcId="{BC3816BE-D3E8-4051-852B-1DB7706E0226}" destId="{EDCB2EA9-4730-4EA2-A1C4-259A9D4DD4B7}" srcOrd="3" destOrd="0" parTransId="{F6EF94D8-1778-4087-A872-20BA9D24FF75}" sibTransId="{06E87E6E-5F0C-472A-B514-12F91E28E61A}"/>
    <dgm:cxn modelId="{3E404ACA-F6F2-439D-991D-EDFB347633E2}" type="presParOf" srcId="{2DB13950-E3A8-4A92-A583-069740D01843}" destId="{1199F11E-280C-4163-A8CE-5C908B40A863}" srcOrd="0" destOrd="0" presId="urn:microsoft.com/office/officeart/2008/layout/LinedList"/>
    <dgm:cxn modelId="{2F3DD78F-3FCE-479C-971A-867EF9A5942D}" type="presParOf" srcId="{2DB13950-E3A8-4A92-A583-069740D01843}" destId="{84A99BAD-A91F-4C90-9683-10E39E64A7CA}" srcOrd="1" destOrd="0" presId="urn:microsoft.com/office/officeart/2008/layout/LinedList"/>
    <dgm:cxn modelId="{3C79F64F-FC8E-4EB7-9F71-8455E309E589}" type="presParOf" srcId="{84A99BAD-A91F-4C90-9683-10E39E64A7CA}" destId="{37B1A151-FD6B-4CDB-AF68-DB97EEEADA1E}" srcOrd="0" destOrd="0" presId="urn:microsoft.com/office/officeart/2008/layout/LinedList"/>
    <dgm:cxn modelId="{3F25AC18-06D3-4AEF-A3B7-39303AE2A89E}" type="presParOf" srcId="{84A99BAD-A91F-4C90-9683-10E39E64A7CA}" destId="{06211223-8AD8-474B-AE8F-1D51F02A3A70}" srcOrd="1" destOrd="0" presId="urn:microsoft.com/office/officeart/2008/layout/LinedList"/>
    <dgm:cxn modelId="{DFE5CDE8-1C23-4A89-96ED-D9018391215E}" type="presParOf" srcId="{2DB13950-E3A8-4A92-A583-069740D01843}" destId="{9088EC1D-B798-40E7-8EB0-B745B616C24B}" srcOrd="2" destOrd="0" presId="urn:microsoft.com/office/officeart/2008/layout/LinedList"/>
    <dgm:cxn modelId="{1A37A7C4-F8B2-483E-89A1-7A28742E2DA7}" type="presParOf" srcId="{2DB13950-E3A8-4A92-A583-069740D01843}" destId="{83DEC109-805D-4AFC-989C-8F331A55A028}" srcOrd="3" destOrd="0" presId="urn:microsoft.com/office/officeart/2008/layout/LinedList"/>
    <dgm:cxn modelId="{BB3786FD-944A-467D-8B13-7B1871A7AF04}" type="presParOf" srcId="{83DEC109-805D-4AFC-989C-8F331A55A028}" destId="{F237167E-6C3C-423A-A5E4-81EEC340B04F}" srcOrd="0" destOrd="0" presId="urn:microsoft.com/office/officeart/2008/layout/LinedList"/>
    <dgm:cxn modelId="{C1947B80-606B-49BC-8407-98EBE8EFB324}" type="presParOf" srcId="{83DEC109-805D-4AFC-989C-8F331A55A028}" destId="{5F0DB770-3567-424A-A486-47A8CCF4C1D5}" srcOrd="1" destOrd="0" presId="urn:microsoft.com/office/officeart/2008/layout/LinedList"/>
    <dgm:cxn modelId="{5F8C9132-3AAB-48D5-8656-336A218C5D00}" type="presParOf" srcId="{2DB13950-E3A8-4A92-A583-069740D01843}" destId="{0C9CDEC7-C573-4E4D-BF1B-FCED7710D5BB}" srcOrd="4" destOrd="0" presId="urn:microsoft.com/office/officeart/2008/layout/LinedList"/>
    <dgm:cxn modelId="{8628E30D-3400-4C5E-B0C3-EAE7303E77A2}" type="presParOf" srcId="{2DB13950-E3A8-4A92-A583-069740D01843}" destId="{B871D397-A5A9-4318-B6A7-DD9503637F39}" srcOrd="5" destOrd="0" presId="urn:microsoft.com/office/officeart/2008/layout/LinedList"/>
    <dgm:cxn modelId="{7AA7CE44-F3EC-47BF-9189-04CE2A0636C8}" type="presParOf" srcId="{B871D397-A5A9-4318-B6A7-DD9503637F39}" destId="{CE6B836C-74C9-4873-9622-F24883BF8FE8}" srcOrd="0" destOrd="0" presId="urn:microsoft.com/office/officeart/2008/layout/LinedList"/>
    <dgm:cxn modelId="{5CFB419F-4694-4FAB-8D01-57D6C027A93B}" type="presParOf" srcId="{B871D397-A5A9-4318-B6A7-DD9503637F39}" destId="{C882EEC6-F561-4BD8-89C4-429A5E38ACCC}" srcOrd="1" destOrd="0" presId="urn:microsoft.com/office/officeart/2008/layout/LinedList"/>
    <dgm:cxn modelId="{AF868EC3-6FE9-4CBF-AAE7-037789EF24EA}" type="presParOf" srcId="{2DB13950-E3A8-4A92-A583-069740D01843}" destId="{CDE58308-594A-4499-8C7F-948A30779161}" srcOrd="6" destOrd="0" presId="urn:microsoft.com/office/officeart/2008/layout/LinedList"/>
    <dgm:cxn modelId="{FE320433-B0D5-45A0-9EF2-DBD1CD0EBF58}" type="presParOf" srcId="{2DB13950-E3A8-4A92-A583-069740D01843}" destId="{EC8D5494-3609-4BD6-AF21-872B00AC348F}" srcOrd="7" destOrd="0" presId="urn:microsoft.com/office/officeart/2008/layout/LinedList"/>
    <dgm:cxn modelId="{0208335D-6C0F-4E1F-96FD-87F4008FA176}" type="presParOf" srcId="{EC8D5494-3609-4BD6-AF21-872B00AC348F}" destId="{17F86509-17BA-487B-B30F-D4C250C3B582}" srcOrd="0" destOrd="0" presId="urn:microsoft.com/office/officeart/2008/layout/LinedList"/>
    <dgm:cxn modelId="{B891B4A3-BDA6-4CC4-8A25-7749BFCDE890}" type="presParOf" srcId="{EC8D5494-3609-4BD6-AF21-872B00AC348F}" destId="{6142359F-83D9-4C26-A572-237115BEB6BC}" srcOrd="1" destOrd="0" presId="urn:microsoft.com/office/officeart/2008/layout/LinedList"/>
    <dgm:cxn modelId="{0D38A3FB-FD3A-4C2B-A34E-F70A1A13E540}" type="presParOf" srcId="{2DB13950-E3A8-4A92-A583-069740D01843}" destId="{EF7623AA-2764-49BF-B17B-7369E4443A2B}" srcOrd="8" destOrd="0" presId="urn:microsoft.com/office/officeart/2008/layout/LinedList"/>
    <dgm:cxn modelId="{99807178-48B6-4E42-A499-4BB28FC5B9F6}" type="presParOf" srcId="{2DB13950-E3A8-4A92-A583-069740D01843}" destId="{709EAC2F-C8CA-4F5D-B6B2-5AE067825C44}" srcOrd="9" destOrd="0" presId="urn:microsoft.com/office/officeart/2008/layout/LinedList"/>
    <dgm:cxn modelId="{8752E251-9290-48CA-98A5-9A597E4E5D43}" type="presParOf" srcId="{709EAC2F-C8CA-4F5D-B6B2-5AE067825C44}" destId="{E5116DB0-351D-4515-A7FD-CA2D75B6A039}" srcOrd="0" destOrd="0" presId="urn:microsoft.com/office/officeart/2008/layout/LinedList"/>
    <dgm:cxn modelId="{8071F265-FA7C-4743-9F9C-8A53DD405E24}" type="presParOf" srcId="{709EAC2F-C8CA-4F5D-B6B2-5AE067825C44}" destId="{F11A33DA-415D-41A7-ACB5-B4B6C8758919}" srcOrd="1" destOrd="0" presId="urn:microsoft.com/office/officeart/2008/layout/LinedList"/>
    <dgm:cxn modelId="{F312CDD0-2CBA-42CF-8A4D-0AAC6764F304}" type="presParOf" srcId="{2DB13950-E3A8-4A92-A583-069740D01843}" destId="{09F31530-B074-4D66-9F9E-975C5B25FAA2}" srcOrd="10" destOrd="0" presId="urn:microsoft.com/office/officeart/2008/layout/LinedList"/>
    <dgm:cxn modelId="{E4529F46-179B-4B37-BD53-04219CF5CBB9}" type="presParOf" srcId="{2DB13950-E3A8-4A92-A583-069740D01843}" destId="{C80DB0A6-F4EA-482F-9D35-E8D94DFBB152}" srcOrd="11" destOrd="0" presId="urn:microsoft.com/office/officeart/2008/layout/LinedList"/>
    <dgm:cxn modelId="{8655F052-DC32-46FA-9C94-82D7C9C91559}" type="presParOf" srcId="{C80DB0A6-F4EA-482F-9D35-E8D94DFBB152}" destId="{C7F0FA79-CF75-4C45-9982-50395416B2EC}" srcOrd="0" destOrd="0" presId="urn:microsoft.com/office/officeart/2008/layout/LinedList"/>
    <dgm:cxn modelId="{F54D55A2-1CBD-4FBC-ADCF-2E1E4F2E8833}" type="presParOf" srcId="{C80DB0A6-F4EA-482F-9D35-E8D94DFBB152}" destId="{D657695D-6FDC-4C19-8B97-27F7FE9E0C3C}" srcOrd="1" destOrd="0" presId="urn:microsoft.com/office/officeart/2008/layout/LinedList"/>
    <dgm:cxn modelId="{DCD7C5B1-0592-4CE6-B5FD-9835E7EA4261}" type="presParOf" srcId="{2DB13950-E3A8-4A92-A583-069740D01843}" destId="{0064DBE2-F1A6-4BB9-97E7-64ECAFA6E6AC}" srcOrd="12" destOrd="0" presId="urn:microsoft.com/office/officeart/2008/layout/LinedList"/>
    <dgm:cxn modelId="{2EC8C49B-B1F5-45BE-B84C-BF9A9A594930}" type="presParOf" srcId="{2DB13950-E3A8-4A92-A583-069740D01843}" destId="{0E36C586-6437-41BF-9830-1B523A693C39}" srcOrd="13" destOrd="0" presId="urn:microsoft.com/office/officeart/2008/layout/LinedList"/>
    <dgm:cxn modelId="{0CF9756D-567F-4805-9A00-66407CFF1D13}" type="presParOf" srcId="{0E36C586-6437-41BF-9830-1B523A693C39}" destId="{3F336F11-487A-42D9-927D-04D8E67FA270}" srcOrd="0" destOrd="0" presId="urn:microsoft.com/office/officeart/2008/layout/LinedList"/>
    <dgm:cxn modelId="{986FED3A-B2A9-4605-9804-160BC3FB325E}" type="presParOf" srcId="{0E36C586-6437-41BF-9830-1B523A693C39}" destId="{A70E6DDA-BE06-499A-A043-310E92073EB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9F11E-280C-4163-A8CE-5C908B40A863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B1A151-FD6B-4CDB-AF68-DB97EEEADA1E}">
      <dsp:nvSpPr>
        <dsp:cNvPr id="0" name=""/>
        <dsp:cNvSpPr/>
      </dsp:nvSpPr>
      <dsp:spPr>
        <a:xfrm>
          <a:off x="0" y="531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Numbers seen average 243 patients per month </a:t>
          </a:r>
          <a:endParaRPr lang="en-US" sz="2400" kern="1200" dirty="0"/>
        </a:p>
      </dsp:txBody>
      <dsp:txXfrm>
        <a:off x="0" y="531"/>
        <a:ext cx="10515600" cy="621467"/>
      </dsp:txXfrm>
    </dsp:sp>
    <dsp:sp modelId="{9088EC1D-B798-40E7-8EB0-B745B616C24B}">
      <dsp:nvSpPr>
        <dsp:cNvPr id="0" name=""/>
        <dsp:cNvSpPr/>
      </dsp:nvSpPr>
      <dsp:spPr>
        <a:xfrm>
          <a:off x="0" y="621999"/>
          <a:ext cx="10515600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37167E-6C3C-423A-A5E4-81EEC340B04F}">
      <dsp:nvSpPr>
        <dsp:cNvPr id="0" name=""/>
        <dsp:cNvSpPr/>
      </dsp:nvSpPr>
      <dsp:spPr>
        <a:xfrm>
          <a:off x="0" y="621999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Average frailty score 6 </a:t>
          </a:r>
          <a:endParaRPr lang="en-US" sz="2400" kern="1200"/>
        </a:p>
      </dsp:txBody>
      <dsp:txXfrm>
        <a:off x="0" y="621999"/>
        <a:ext cx="10515600" cy="621467"/>
      </dsp:txXfrm>
    </dsp:sp>
    <dsp:sp modelId="{0C9CDEC7-C573-4E4D-BF1B-FCED7710D5BB}">
      <dsp:nvSpPr>
        <dsp:cNvPr id="0" name=""/>
        <dsp:cNvSpPr/>
      </dsp:nvSpPr>
      <dsp:spPr>
        <a:xfrm>
          <a:off x="0" y="1243467"/>
          <a:ext cx="10515600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6B836C-74C9-4873-9622-F24883BF8FE8}">
      <dsp:nvSpPr>
        <dsp:cNvPr id="0" name=""/>
        <dsp:cNvSpPr/>
      </dsp:nvSpPr>
      <dsp:spPr>
        <a:xfrm>
          <a:off x="0" y="1243467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Average age 81yrs </a:t>
          </a:r>
          <a:endParaRPr lang="en-US" sz="2400" kern="1200"/>
        </a:p>
      </dsp:txBody>
      <dsp:txXfrm>
        <a:off x="0" y="1243467"/>
        <a:ext cx="10515600" cy="621467"/>
      </dsp:txXfrm>
    </dsp:sp>
    <dsp:sp modelId="{CDE58308-594A-4499-8C7F-948A30779161}">
      <dsp:nvSpPr>
        <dsp:cNvPr id="0" name=""/>
        <dsp:cNvSpPr/>
      </dsp:nvSpPr>
      <dsp:spPr>
        <a:xfrm>
          <a:off x="0" y="1864935"/>
          <a:ext cx="10515600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F86509-17BA-487B-B30F-D4C250C3B582}">
      <dsp:nvSpPr>
        <dsp:cNvPr id="0" name=""/>
        <dsp:cNvSpPr/>
      </dsp:nvSpPr>
      <dsp:spPr>
        <a:xfrm>
          <a:off x="0" y="1864935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Source of referrals</a:t>
          </a:r>
          <a:endParaRPr lang="en-US" sz="2400" kern="1200" dirty="0"/>
        </a:p>
      </dsp:txBody>
      <dsp:txXfrm>
        <a:off x="0" y="1864935"/>
        <a:ext cx="10515600" cy="621467"/>
      </dsp:txXfrm>
    </dsp:sp>
    <dsp:sp modelId="{EF7623AA-2764-49BF-B17B-7369E4443A2B}">
      <dsp:nvSpPr>
        <dsp:cNvPr id="0" name=""/>
        <dsp:cNvSpPr/>
      </dsp:nvSpPr>
      <dsp:spPr>
        <a:xfrm>
          <a:off x="0" y="2486402"/>
          <a:ext cx="10515600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116DB0-351D-4515-A7FD-CA2D75B6A039}">
      <dsp:nvSpPr>
        <dsp:cNvPr id="0" name=""/>
        <dsp:cNvSpPr/>
      </dsp:nvSpPr>
      <dsp:spPr>
        <a:xfrm>
          <a:off x="0" y="2486402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35 % discharged at D0 – (595 patients) </a:t>
          </a:r>
          <a:endParaRPr lang="en-US" sz="2400" kern="1200"/>
        </a:p>
      </dsp:txBody>
      <dsp:txXfrm>
        <a:off x="0" y="2486402"/>
        <a:ext cx="10515600" cy="621467"/>
      </dsp:txXfrm>
    </dsp:sp>
    <dsp:sp modelId="{09F31530-B074-4D66-9F9E-975C5B25FAA2}">
      <dsp:nvSpPr>
        <dsp:cNvPr id="0" name=""/>
        <dsp:cNvSpPr/>
      </dsp:nvSpPr>
      <dsp:spPr>
        <a:xfrm>
          <a:off x="0" y="3107870"/>
          <a:ext cx="10515600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F0FA79-CF75-4C45-9982-50395416B2EC}">
      <dsp:nvSpPr>
        <dsp:cNvPr id="0" name=""/>
        <dsp:cNvSpPr/>
      </dsp:nvSpPr>
      <dsp:spPr>
        <a:xfrm>
          <a:off x="0" y="3107870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45% of D0 discharges ( 270/595) using H@H @ discharge</a:t>
          </a:r>
          <a:endParaRPr lang="en-US" sz="2400" kern="1200" dirty="0"/>
        </a:p>
      </dsp:txBody>
      <dsp:txXfrm>
        <a:off x="0" y="3107870"/>
        <a:ext cx="10515600" cy="621467"/>
      </dsp:txXfrm>
    </dsp:sp>
    <dsp:sp modelId="{0064DBE2-F1A6-4BB9-97E7-64ECAFA6E6AC}">
      <dsp:nvSpPr>
        <dsp:cNvPr id="0" name=""/>
        <dsp:cNvSpPr/>
      </dsp:nvSpPr>
      <dsp:spPr>
        <a:xfrm>
          <a:off x="0" y="3729338"/>
          <a:ext cx="10515600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336F11-487A-42D9-927D-04D8E67FA270}">
      <dsp:nvSpPr>
        <dsp:cNvPr id="0" name=""/>
        <dsp:cNvSpPr/>
      </dsp:nvSpPr>
      <dsp:spPr>
        <a:xfrm>
          <a:off x="0" y="3729338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Further 29% (493 patients) discharged by 48hours </a:t>
          </a:r>
          <a:endParaRPr lang="en-US" sz="2400" kern="1200" dirty="0"/>
        </a:p>
      </dsp:txBody>
      <dsp:txXfrm>
        <a:off x="0" y="3729338"/>
        <a:ext cx="10515600" cy="621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DE6E34-F3E8-4DF3-95CE-F2320402F30C}" type="datetimeFigureOut">
              <a:rPr lang="en-GB" smtClean="0"/>
              <a:t>30/09/2025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F72C1-EF26-4106-8538-4344DD332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902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F9A91-AB59-4120-BE23-BE83C610A94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220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Dysphagia is a common consequence of frailty in older adults and communication difficulties can also arise. </a:t>
            </a: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 1</a:t>
            </a:r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Prior to Winter 2023 when our frailty projects started - There was no dedicated SLT service within ED.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 ED patients deemed as needing SLT input  at that time – were  made to the core SLT service, where referrals assigned a priority alongside  the  wider SLT  hospital referrals received,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then added to a waiting list for assessment.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Increased number of  bed days were  incurred  while  patients were waiting for assessment – number of  which varied depending on SLT clinical prioritisation of patients waiting.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Referral data </a:t>
            </a:r>
            <a:r>
              <a:rPr lang="en-GB" dirty="0"/>
              <a:t>would suggest   low referral numbers to SLT;  challenging waiting times  by core Service and 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 staff struggled to identify and refer appropriate patients who required SLT input.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with a Frailty SLT present in ED, the development of </a:t>
            </a:r>
            <a:r>
              <a:rPr lang="en-GB" dirty="0"/>
              <a:t>SLT Frailty Referral Criteria/Guidance 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ED staff engagement with Dysphagia Awareness training  -  SLT Frailty Referral numbers have notably and appropriately increased.  Just by way of example, an isolated monthly comparison of   June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2023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–&gt; 7 ED referrals made to core SLT service versus  June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2025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–&gt; when 36  ED referrals were received by the  Frailty SLT in ED.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Datix data suggests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nder –reporting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dysphagia related incidents in ED for example incorrect textures of foods or fluids given </a:t>
            </a:r>
            <a:r>
              <a:rPr lang="en-GB" sz="1200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(in </a:t>
            </a:r>
            <a:r>
              <a:rPr lang="en-GB" sz="1200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frame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Jan – June 2024</a:t>
            </a:r>
            <a:r>
              <a:rPr lang="en-GB" sz="1200" b="1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only 1 incident compared to 14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dysphagia-related Datix from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Jan - June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2025.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facilitated shared learning and relevant, targeted training to be provided. 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 2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SLT provision in ED within the Frailty team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 time post </a:t>
            </a:r>
            <a:r>
              <a:rPr lang="en-GB" sz="1200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allows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2.5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days of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dedicated SLT service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346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referrals to SLT since this pilot started in mid-Nov 2024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231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these seen by SLT and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170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these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considered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SLT fit for same day discharge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Unmet need of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115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which reflects the part time hours of the post.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Response time on SLT working days was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1.9 hours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a significant decrease in waiting time compared to pre- Frailty project.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Staff Training delivered in partnership with Dysphagia Support Team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25% of ED nursing staff have now attended F2F dysphagia awareness training. We are delighted with progress so far and more sessions are planned – content included: recognition of dysphagia, making a referral to SLT and </a:t>
            </a:r>
            <a:r>
              <a:rPr lang="en-GB" sz="1200" strike="sng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to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locating swallowing advice on Encompass.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 3 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 of SLT within the Frailty Service provision within ED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415% / ‘five-fold’ increase in referrals and all staff we surveyed reported increased awareness of dysphagia and how to manage these patients within ED</a:t>
            </a: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Discharge facilitated by timely assessment by SLT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Length of </a:t>
            </a: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Inpatient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stay reduced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Preventing  or reducing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decompensation of swallowing  (and overall general deconditioning) -   through timely re-instatement  of oral  nutrition &amp; </a:t>
            </a:r>
            <a:r>
              <a:rPr lang="en-GB" dirty="0"/>
              <a:t>hydration as appropriate, following SLT intervention including maintaining oral health.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Patient,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safety,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comfort and quality of life </a:t>
            </a:r>
            <a:r>
              <a:rPr lang="en-GB" dirty="0"/>
              <a:t> enhanced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eating, drinking and swallowing needs are met by more timely, high-quality SLT intervention. Service user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feedback reflects this. </a:t>
            </a:r>
          </a:p>
          <a:p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Unmet / Future Needs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ore SLT hours within the ED Frailty team would: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strike="sngStrike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Courier New" panose="02070309020205020404" pitchFamily="49" charset="0"/>
              <a:buChar char="o"/>
            </a:pP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 fulfil the unmet patient need. </a:t>
            </a:r>
          </a:p>
          <a:p>
            <a:pPr marL="171450" lvl="0" indent="-171450">
              <a:buFont typeface="Courier New" panose="02070309020205020404" pitchFamily="49" charset="0"/>
              <a:buChar char="o"/>
            </a:pPr>
            <a:r>
              <a:rPr lang="en-GB" dirty="0"/>
              <a:t>Support outstanding and ongoing  Dysphagia  training needs for the remaining 75% of ED nursing staff  </a:t>
            </a: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b="1" i="1" dirty="0"/>
              <a:t>Finish : </a:t>
            </a:r>
            <a:endParaRPr lang="en-GB" b="0" i="1" dirty="0"/>
          </a:p>
          <a:p>
            <a:r>
              <a:rPr lang="en-GB" b="0" i="1" dirty="0"/>
              <a:t>We are hopeful to secure these key  areas of unmet need in the future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4F9A91-AB59-4120-BE23-BE83C610A94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416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3081A-8B03-4060-A00C-0FA7C3C8BA8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3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3173B5-F78B-211C-1BC0-1401B8B91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B3D80A-DF93-39EC-E72C-97868E9B8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018" y="1122363"/>
            <a:ext cx="5085521" cy="2387600"/>
          </a:xfrm>
        </p:spPr>
        <p:txBody>
          <a:bodyPr anchor="ctr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38923F-4839-529C-ACE9-8A6246C7FE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018" y="3602038"/>
            <a:ext cx="508552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7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orange logo&#10;&#10;AI-generated content may be incorrect.">
            <a:extLst>
              <a:ext uri="{FF2B5EF4-FFF2-40B4-BE49-F238E27FC236}">
                <a16:creationId xmlns:a16="http://schemas.microsoft.com/office/drawing/2014/main" id="{AE5F2BBF-530C-B4C3-5CE4-7FE7E0826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BEC56-DFA6-5636-388E-06EB68D9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D64C-217E-859E-9F91-EC00DC302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9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5F2BBF-530C-B4C3-5CE4-7FE7E0826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BEC56-DFA6-5636-388E-06EB68D9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D64C-217E-859E-9F91-EC00DC302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56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5F2BBF-530C-B4C3-5CE4-7FE7E0826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BEC56-DFA6-5636-388E-06EB68D9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D64C-217E-859E-9F91-EC00DC302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09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5F2BBF-530C-B4C3-5CE4-7FE7E0826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BEC56-DFA6-5636-388E-06EB68D9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D64C-217E-859E-9F91-EC00DC302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2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5F2BBF-530C-B4C3-5CE4-7FE7E0826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BEC56-DFA6-5636-388E-06EB68D9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D64C-217E-859E-9F91-EC00DC302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8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5F2BBF-530C-B4C3-5CE4-7FE7E0826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BEC56-DFA6-5636-388E-06EB68D9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D64C-217E-859E-9F91-EC00DC302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59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5F2BBF-530C-B4C3-5CE4-7FE7E0826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BEC56-DFA6-5636-388E-06EB68D9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D64C-217E-859E-9F91-EC00DC302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6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74A30-E58C-F50B-AE1D-32EFC8B05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FC467-847F-4B23-55A3-27FBD94ED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08C2C-0546-96E9-36A8-38841A21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7A8E-76BB-514C-AB0C-8344F5AA34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0887E-DCBE-62C7-559A-D104DF34D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687FA-3A57-1BF0-8ABF-DFB447D56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3064-56E0-D34B-9D83-BABDF3E8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5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C1C10-6AAD-790F-14BB-E5A90470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D099D-5A19-00BB-492E-6A33C90ACB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B8FEB4-F206-4581-C0BC-1B09FE8C3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C6FCD-CA0E-B834-90CB-95B4F4915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7A8E-76BB-514C-AB0C-8344F5AA34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EE3873-2356-91B4-A9E6-C84594952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9BF46-4810-05AD-34B1-6581A3D89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3064-56E0-D34B-9D83-BABDF3E8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06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33DE2-0895-34EB-F3F4-81BADA49D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53060-EBD4-7544-89DA-6B871FE5D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C316C-B658-FEFD-4DA8-959BC85A5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4935DA-BFC9-0AD9-7DF2-77455AA036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68DFF7-CA1F-D58B-698B-8FAB42843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89ACC9-C8D6-B2EB-05E8-571AC8DF4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7A8E-76BB-514C-AB0C-8344F5AA34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8E09FA-FBAE-3B1F-A01C-E6EF26CD6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FBEC7B-E384-CFAE-E4EE-83EB52D8B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3064-56E0-D34B-9D83-BABDF3E8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44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3949A-E9DB-BDF9-B1ED-8CEF55048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EBE7E9-DEE8-1A09-E578-ACFAD83AF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7A8E-76BB-514C-AB0C-8344F5AA34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AA2A35-BCDF-4039-AA1B-ECC182E2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53FF1F-A05B-590D-CD08-1DC4EAFB1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3064-56E0-D34B-9D83-BABDF3E8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63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51CAE2-04DF-2FB9-8ED0-6F21DFD80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7A8E-76BB-514C-AB0C-8344F5AA34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20FE4F-5F20-DB46-8ACD-9D9A267E8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9EBBE-1A27-25AD-8583-D4455EC8F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3064-56E0-D34B-9D83-BABDF3E8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31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F588D-E3E6-762E-5973-3A1E2E8F8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6DB31-EA7E-EFA4-974B-486DBECA6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26572-7C8D-3DF3-B5E4-A65817F3E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8E4126-988B-C6C7-3C4D-652632EB3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7A8E-76BB-514C-AB0C-8344F5AA34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2A27F6-2036-B876-A30E-A2EB8729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F7182-59B5-E083-3FC0-1FBBCD927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3064-56E0-D34B-9D83-BABDF3E8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21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023D4-8635-3D61-FDB9-598C01CE5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1E1436-A891-E66F-E1D1-E07D2E735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67EFC-9E10-F94E-94CF-29E60D4D5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A15E04-943F-3941-143F-E02DB6B07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7A8E-76BB-514C-AB0C-8344F5AA34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F6EED-10AE-C163-F45F-0F213086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97900F-6324-AD89-9C3F-D572A9B4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3064-56E0-D34B-9D83-BABDF3E8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04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C6988-AB1B-A9A9-C43E-B9D166F24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92DDFA-2FC7-2026-F47B-C3FF9AD6A1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3A924-FF76-6346-57AE-561E215C0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7A8E-76BB-514C-AB0C-8344F5AA34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AC763-9ABC-F9D8-598A-E3CB80B32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BA304-8FDB-AA4C-DCAA-C7B5147D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3064-56E0-D34B-9D83-BABDF3E8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69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6702A-9745-B7C3-AC7A-341B5AE93E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EE2C79-6E75-8AAC-C8BD-D8E2C930A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28DAC-AAB5-1F9D-AE74-A2B81A2E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7A8E-76BB-514C-AB0C-8344F5AA34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A46D4-4F28-94D7-FD47-48D077E3F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4B7A0-7D53-8673-342D-4EA26F46C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23064-56E0-D34B-9D83-BABDF3E8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4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DF1123-3010-BF24-A39D-7745EF87C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FB8F6-C105-BD9A-48D8-CA2458B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03086-D42E-4E75-06A7-BABD3648F4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C47A8E-76BB-514C-AB0C-8344F5AA34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40B7F-26AD-D7A1-A9BD-34AF6F3592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8536C-58B9-72FB-83BF-46C3CDEB0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C23064-56E0-D34B-9D83-BABDF3E8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nkHs5UOnUs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C19C6-A25F-E023-2AC4-F0C7FCB5C0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Acute Frailty services  </a:t>
            </a:r>
            <a:br>
              <a:rPr lang="en-GB" dirty="0"/>
            </a:br>
            <a:r>
              <a:rPr lang="en-GB" dirty="0"/>
              <a:t>Southern trust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08D44-D155-0DDC-B759-B27FE6F2B1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Gail Nicholson /Rebecca </a:t>
            </a:r>
            <a:r>
              <a:rPr lang="en-GB" dirty="0" err="1">
                <a:solidFill>
                  <a:srgbClr val="FFFFFF"/>
                </a:solidFill>
              </a:rPr>
              <a:t>Teggart</a:t>
            </a:r>
            <a:r>
              <a:rPr lang="en-GB" dirty="0">
                <a:solidFill>
                  <a:srgbClr val="FFFFFF"/>
                </a:solidFill>
              </a:rPr>
              <a:t> </a:t>
            </a:r>
          </a:p>
          <a:p>
            <a:r>
              <a:rPr lang="en-GB" dirty="0">
                <a:solidFill>
                  <a:srgbClr val="FFFFFF"/>
                </a:solidFill>
              </a:rPr>
              <a:t>FIT/H@H team </a:t>
            </a:r>
          </a:p>
          <a:p>
            <a:r>
              <a:rPr lang="en-GB" dirty="0">
                <a:solidFill>
                  <a:srgbClr val="FFFFFF"/>
                </a:solidFill>
              </a:rPr>
              <a:t>Southern Trust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06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9C80D-1782-D2BC-0345-94DBBEC9D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E3FFC-B80A-C53C-D799-A1D99E3C6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Southern Trust  FIT / H@H service </a:t>
            </a:r>
          </a:p>
          <a:p>
            <a:r>
              <a:rPr lang="en-GB" dirty="0"/>
              <a:t>AHP experience </a:t>
            </a:r>
          </a:p>
          <a:p>
            <a:r>
              <a:rPr lang="en-GB" dirty="0"/>
              <a:t>Patient experience </a:t>
            </a:r>
          </a:p>
          <a:p>
            <a:r>
              <a:rPr lang="en-GB" dirty="0"/>
              <a:t>Challenges we have encountered </a:t>
            </a:r>
          </a:p>
          <a:p>
            <a:r>
              <a:rPr lang="en-GB" dirty="0"/>
              <a:t>Lessons in Frailty service development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09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D49C4-82D5-CE26-5A88-22CC7ED83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 good service look like for an older person 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0DE46-36F3-FA67-2146-FDED582AC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Proactive, holistic, and person centred </a:t>
            </a:r>
          </a:p>
          <a:p>
            <a:r>
              <a:rPr lang="en-GB" dirty="0"/>
              <a:t>Comprehensive Geriatric Assessment  </a:t>
            </a:r>
          </a:p>
          <a:p>
            <a:r>
              <a:rPr lang="en-GB" dirty="0"/>
              <a:t>Proactive care planning</a:t>
            </a:r>
          </a:p>
          <a:p>
            <a:r>
              <a:rPr lang="en-GB" dirty="0"/>
              <a:t>Person centred approach </a:t>
            </a:r>
          </a:p>
          <a:p>
            <a:r>
              <a:rPr lang="en-GB" dirty="0"/>
              <a:t>Integrated and coordinated care </a:t>
            </a:r>
          </a:p>
          <a:p>
            <a:r>
              <a:rPr lang="en-GB" dirty="0"/>
              <a:t>Access to specialised services </a:t>
            </a:r>
          </a:p>
          <a:p>
            <a:r>
              <a:rPr lang="en-GB" dirty="0"/>
              <a:t>Promoting Active Aging </a:t>
            </a:r>
          </a:p>
          <a:p>
            <a:r>
              <a:rPr lang="en-GB" dirty="0"/>
              <a:t>Technology integration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78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C19C6-A25F-E023-2AC4-F0C7FCB5C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382" y="172337"/>
            <a:ext cx="5449655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Frailty Intervention Team (FIT)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08D44-D155-0DDC-B759-B27FE6F2B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501" y="6333362"/>
            <a:ext cx="9617894" cy="1655762"/>
          </a:xfrm>
        </p:spPr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Craigavon Area Hospital – Emergency Department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C447A9-9E91-D073-570E-5FB6CE92C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54" y="2457586"/>
            <a:ext cx="5449655" cy="35988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58030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F3EEF-CAF1-BE71-85ED-9A481A4DA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A80C6-4071-D4C6-9633-80C84558A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 FIT Pathway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DD296-433A-AD30-92D1-CF50B28D6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 presentation </a:t>
            </a:r>
          </a:p>
          <a:p>
            <a:r>
              <a:rPr lang="en-US" dirty="0"/>
              <a:t>ED assessment </a:t>
            </a:r>
          </a:p>
          <a:p>
            <a:r>
              <a:rPr lang="en-US" dirty="0"/>
              <a:t>MDT referral initiated by ED staff </a:t>
            </a:r>
          </a:p>
          <a:p>
            <a:r>
              <a:rPr lang="en-US" dirty="0"/>
              <a:t>Discharged /admitted </a:t>
            </a:r>
          </a:p>
          <a:p>
            <a:r>
              <a:rPr lang="en-US" dirty="0"/>
              <a:t>Criteria for admission to COE – age based </a:t>
            </a:r>
          </a:p>
          <a:p>
            <a:r>
              <a:rPr lang="en-US" dirty="0"/>
              <a:t>Several days / ward moves before base ward </a:t>
            </a:r>
          </a:p>
        </p:txBody>
      </p:sp>
    </p:spTree>
    <p:extLst>
      <p:ext uri="{BB962C8B-B14F-4D97-AF65-F5344CB8AC3E}">
        <p14:creationId xmlns:p14="http://schemas.microsoft.com/office/powerpoint/2010/main" val="4008869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1B053-600B-59E5-AF5F-BBB354047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680CC-A0D8-D764-2B44-FAC98FA1E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Pathway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6A1E8-B84A-4820-036A-DAF8CA16D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Hours of Operation M-F 8am-5pm-weekend review /screening</a:t>
            </a:r>
          </a:p>
          <a:p>
            <a:r>
              <a:rPr lang="en-GB" dirty="0"/>
              <a:t>ED Proactive screening in AM</a:t>
            </a:r>
          </a:p>
          <a:p>
            <a:r>
              <a:rPr lang="en-GB" dirty="0"/>
              <a:t>Initiation of reactive CGA as close to front door as possible</a:t>
            </a:r>
          </a:p>
          <a:p>
            <a:r>
              <a:rPr lang="en-GB" dirty="0"/>
              <a:t>Assume responsibility for patient</a:t>
            </a:r>
          </a:p>
          <a:p>
            <a:r>
              <a:rPr lang="en-GB" dirty="0"/>
              <a:t>Clear communication within the team</a:t>
            </a:r>
          </a:p>
          <a:p>
            <a:r>
              <a:rPr lang="en-GB" dirty="0"/>
              <a:t>Clear pathways from ED using existing pathway</a:t>
            </a:r>
            <a:endParaRPr lang="en-GB" sz="2000" dirty="0"/>
          </a:p>
          <a:p>
            <a:r>
              <a:rPr lang="en-GB" dirty="0"/>
              <a:t>Trialling designated space ( 8 beds 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32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291DB-A587-ED5D-0D9B-BDC592437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0E04D-7330-6FBC-BFEB-A28A83735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Criteria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4B6F0-224A-46A7-9E94-D1B1EA91B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GB" dirty="0"/>
              <a:t>Inclusion </a:t>
            </a:r>
          </a:p>
          <a:p>
            <a:r>
              <a:rPr lang="en-GB" dirty="0"/>
              <a:t>&gt;65 years </a:t>
            </a:r>
          </a:p>
          <a:p>
            <a:r>
              <a:rPr lang="en-GB" dirty="0"/>
              <a:t>CFS 5 or above </a:t>
            </a:r>
          </a:p>
          <a:p>
            <a:r>
              <a:rPr lang="en-GB" dirty="0"/>
              <a:t>Presenting with a Frailty syndrome </a:t>
            </a:r>
          </a:p>
          <a:p>
            <a:r>
              <a:rPr lang="en-GB" dirty="0"/>
              <a:t>Living in a Care home –RH/NH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Exclusion</a:t>
            </a:r>
          </a:p>
          <a:p>
            <a:r>
              <a:rPr lang="en-GB" dirty="0"/>
              <a:t>Major trauma / stroke/ chest pain </a:t>
            </a:r>
          </a:p>
          <a:p>
            <a:r>
              <a:rPr lang="en-GB" dirty="0"/>
              <a:t>Requiring active resus </a:t>
            </a:r>
          </a:p>
          <a:p>
            <a:r>
              <a:rPr lang="en-GB" dirty="0"/>
              <a:t>Requiring specialist team input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190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1D06C-55E2-1177-0C59-66BECECEF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1E02-CDC3-BF43-549E-D2733A2C5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team staffing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6D621-2418-8760-54A9-796554FF5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53ECA24-1914-E21A-3536-6103DF82A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133897"/>
              </p:ext>
            </p:extLst>
          </p:nvPr>
        </p:nvGraphicFramePr>
        <p:xfrm>
          <a:off x="838199" y="1534448"/>
          <a:ext cx="7943193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2087">
                  <a:extLst>
                    <a:ext uri="{9D8B030D-6E8A-4147-A177-3AD203B41FA5}">
                      <a16:colId xmlns:a16="http://schemas.microsoft.com/office/drawing/2014/main" val="2921194508"/>
                    </a:ext>
                  </a:extLst>
                </a:gridCol>
                <a:gridCol w="5551106">
                  <a:extLst>
                    <a:ext uri="{9D8B030D-6E8A-4147-A177-3AD203B41FA5}">
                      <a16:colId xmlns:a16="http://schemas.microsoft.com/office/drawing/2014/main" val="3022320473"/>
                    </a:ext>
                  </a:extLst>
                </a:gridCol>
              </a:tblGrid>
              <a:tr h="454992">
                <a:tc>
                  <a:txBody>
                    <a:bodyPr/>
                    <a:lstStyle/>
                    <a:p>
                      <a:r>
                        <a:rPr lang="en-GB" dirty="0"/>
                        <a:t>Discipline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Staffing August 2025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630359"/>
                  </a:ext>
                </a:extLst>
              </a:tr>
              <a:tr h="711402">
                <a:tc>
                  <a:txBody>
                    <a:bodyPr/>
                    <a:lstStyle/>
                    <a:p>
                      <a:r>
                        <a:rPr lang="en-GB"/>
                        <a:t>Medical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2 wte Consultant  1 registrar 1 speciality doctor 2 locum medical staff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801667"/>
                  </a:ext>
                </a:extLst>
              </a:tr>
              <a:tr h="454992">
                <a:tc>
                  <a:txBody>
                    <a:bodyPr/>
                    <a:lstStyle/>
                    <a:p>
                      <a:r>
                        <a:rPr lang="en-GB"/>
                        <a:t>Nursing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 </a:t>
                      </a:r>
                      <a:r>
                        <a:rPr lang="en-GB" dirty="0" err="1"/>
                        <a:t>wte</a:t>
                      </a:r>
                      <a:r>
                        <a:rPr lang="en-GB" dirty="0"/>
                        <a:t> Nurse (from AFU)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463061"/>
                  </a:ext>
                </a:extLst>
              </a:tr>
              <a:tr h="454992">
                <a:tc>
                  <a:txBody>
                    <a:bodyPr/>
                    <a:lstStyle/>
                    <a:p>
                      <a:r>
                        <a:rPr lang="en-GB"/>
                        <a:t>Physio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 </a:t>
                      </a:r>
                      <a:r>
                        <a:rPr lang="en-GB" dirty="0" err="1"/>
                        <a:t>wte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702705"/>
                  </a:ext>
                </a:extLst>
              </a:tr>
              <a:tr h="454992">
                <a:tc>
                  <a:txBody>
                    <a:bodyPr/>
                    <a:lstStyle/>
                    <a:p>
                      <a:r>
                        <a:rPr lang="en-GB"/>
                        <a:t>OT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 </a:t>
                      </a:r>
                      <a:r>
                        <a:rPr lang="en-GB" dirty="0" err="1"/>
                        <a:t>wte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085522"/>
                  </a:ext>
                </a:extLst>
              </a:tr>
              <a:tr h="454992">
                <a:tc>
                  <a:txBody>
                    <a:bodyPr/>
                    <a:lstStyle/>
                    <a:p>
                      <a:r>
                        <a:rPr lang="en-GB"/>
                        <a:t>SALT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0.5 </a:t>
                      </a:r>
                      <a:r>
                        <a:rPr lang="en-GB" dirty="0" err="1"/>
                        <a:t>wte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44381"/>
                  </a:ext>
                </a:extLst>
              </a:tr>
              <a:tr h="454992">
                <a:tc>
                  <a:txBody>
                    <a:bodyPr/>
                    <a:lstStyle/>
                    <a:p>
                      <a:r>
                        <a:rPr lang="en-GB"/>
                        <a:t>Dietician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0.5wte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464877"/>
                  </a:ext>
                </a:extLst>
              </a:tr>
              <a:tr h="454992">
                <a:tc>
                  <a:txBody>
                    <a:bodyPr/>
                    <a:lstStyle/>
                    <a:p>
                      <a:r>
                        <a:rPr lang="en-GB"/>
                        <a:t>Pharmacy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1WTE ( not filled Aug 2025)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606436"/>
                  </a:ext>
                </a:extLst>
              </a:tr>
              <a:tr h="454992">
                <a:tc>
                  <a:txBody>
                    <a:bodyPr/>
                    <a:lstStyle/>
                    <a:p>
                      <a:r>
                        <a:rPr lang="en-GB"/>
                        <a:t>Admin support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0.5 WTE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078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9297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5CB42-96A7-AB77-C210-E9F646C31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67199-74FE-49E0-DD4A-74FF88D4F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Physiotherapy +</a:t>
            </a:r>
            <a:br>
              <a:rPr lang="en-US" dirty="0"/>
            </a:br>
            <a:r>
              <a:rPr lang="en-US" dirty="0"/>
              <a:t>Occupational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E2A53-323A-7D61-F5C5-9FCB324DC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917452-D79F-126C-7A82-D9F6388B300C}"/>
              </a:ext>
            </a:extLst>
          </p:cNvPr>
          <p:cNvSpPr txBox="1"/>
          <p:nvPr/>
        </p:nvSpPr>
        <p:spPr>
          <a:xfrm>
            <a:off x="838200" y="2579427"/>
            <a:ext cx="539882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Referral and triage</a:t>
            </a:r>
            <a:endParaRPr lang="en-GB" sz="3200" dirty="0"/>
          </a:p>
          <a:p>
            <a:r>
              <a:rPr lang="en-US" sz="3200" dirty="0"/>
              <a:t>Assessment</a:t>
            </a:r>
            <a:endParaRPr lang="en-GB" sz="3200" dirty="0"/>
          </a:p>
          <a:p>
            <a:r>
              <a:rPr lang="en-US" sz="3200" dirty="0"/>
              <a:t>Treatment</a:t>
            </a:r>
            <a:endParaRPr lang="en-GB" sz="3200" dirty="0"/>
          </a:p>
          <a:p>
            <a:r>
              <a:rPr lang="en-US" sz="3200" dirty="0"/>
              <a:t>Onward referrals and Discharge</a:t>
            </a:r>
            <a:endParaRPr lang="en-GB" sz="3200" dirty="0"/>
          </a:p>
        </p:txBody>
      </p:sp>
      <p:pic>
        <p:nvPicPr>
          <p:cNvPr id="6" name="Picture 4" descr="Elderly Physiotherapist: Over 709 Royalty-Free Licensable Stock  Illustrations &amp; Drawings | Shutterstock">
            <a:extLst>
              <a:ext uri="{FF2B5EF4-FFF2-40B4-BE49-F238E27FC236}">
                <a16:creationId xmlns:a16="http://schemas.microsoft.com/office/drawing/2014/main" id="{59056F5C-34AC-FFA1-1571-E54463ADE1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9776" b="8343"/>
          <a:stretch/>
        </p:blipFill>
        <p:spPr bwMode="auto">
          <a:xfrm>
            <a:off x="5948623" y="1762356"/>
            <a:ext cx="1637607" cy="24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B91D75-CEF7-5140-1800-AF37B224AD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6" t="15880" r="10287" b="16077"/>
          <a:stretch/>
        </p:blipFill>
        <p:spPr>
          <a:xfrm>
            <a:off x="5715867" y="4484229"/>
            <a:ext cx="2103120" cy="197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57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aphic of a tree with text&#10;&#10;AI-generated content may be incorrect.">
            <a:extLst>
              <a:ext uri="{FF2B5EF4-FFF2-40B4-BE49-F238E27FC236}">
                <a16:creationId xmlns:a16="http://schemas.microsoft.com/office/drawing/2014/main" id="{20860E0B-263A-734D-62D3-B4CEEB84A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6200" y="6270171"/>
            <a:ext cx="685800" cy="587829"/>
          </a:xfrm>
          <a:prstGeom prst="rect">
            <a:avLst/>
          </a:prstGeom>
        </p:spPr>
      </p:pic>
      <p:pic>
        <p:nvPicPr>
          <p:cNvPr id="12" name="Picture 11" descr="A logo with blue text&#10;&#10;AI-generated content may be incorrect.">
            <a:extLst>
              <a:ext uri="{FF2B5EF4-FFF2-40B4-BE49-F238E27FC236}">
                <a16:creationId xmlns:a16="http://schemas.microsoft.com/office/drawing/2014/main" id="{98A4F9A3-D4CE-FD7B-BAC4-1886C9725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280452"/>
            <a:ext cx="955856" cy="56607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7185FB3-9312-83FA-AAE8-35CFA2CD7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83728"/>
            <a:ext cx="7332024" cy="886573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 and Language Therapy</a:t>
            </a:r>
            <a:br>
              <a:rPr lang="en-GB" b="1" dirty="0">
                <a:solidFill>
                  <a:schemeClr val="accent5">
                    <a:lumMod val="50000"/>
                  </a:schemeClr>
                </a:solidFill>
              </a:rPr>
            </a:br>
            <a:endParaRPr lang="en-GB" sz="2200" dirty="0">
              <a:solidFill>
                <a:srgbClr val="00206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CDB6B29-2BFC-F175-C0DE-39DA81EFC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10" y="1522840"/>
            <a:ext cx="3389415" cy="5004806"/>
          </a:xfrm>
          <a:solidFill>
            <a:srgbClr val="800080"/>
          </a:solidFill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GB" sz="8400" b="1" dirty="0">
                <a:solidFill>
                  <a:schemeClr val="bg1"/>
                </a:solidFill>
              </a:rPr>
              <a:t>Previous Context </a:t>
            </a:r>
            <a:endParaRPr lang="en-GB" sz="8400" b="1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>
              <a:lnSpc>
                <a:spcPct val="100000"/>
              </a:lnSpc>
            </a:pPr>
            <a:r>
              <a:rPr lang="en-GB" sz="7600" b="1" dirty="0">
                <a:solidFill>
                  <a:schemeClr val="bg1"/>
                </a:solidFill>
              </a:rPr>
              <a:t>No dedicated SLT service in ED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3200" b="1" i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7600" b="1" dirty="0">
                <a:solidFill>
                  <a:schemeClr val="bg1"/>
                </a:solidFill>
              </a:rPr>
              <a:t>Historically Low referral numbers to  Core SLT service  from ED</a:t>
            </a:r>
          </a:p>
          <a:p>
            <a:pPr marL="0" indent="0">
              <a:lnSpc>
                <a:spcPct val="100000"/>
              </a:lnSpc>
              <a:buNone/>
            </a:pPr>
            <a:endParaRPr lang="en-GB" sz="3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7600" b="1" dirty="0">
                <a:solidFill>
                  <a:schemeClr val="bg1"/>
                </a:solidFill>
              </a:rPr>
              <a:t>Poor identification of dysphagia </a:t>
            </a:r>
            <a:endParaRPr lang="en-GB" sz="7600" b="1" i="1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3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7600" b="1" dirty="0">
                <a:solidFill>
                  <a:schemeClr val="bg1"/>
                </a:solidFill>
              </a:rPr>
              <a:t>Average waiting time June 2023 for ED referrals for core SLT Service assessment -&gt;  4.6 DAYS </a:t>
            </a:r>
            <a:endParaRPr lang="en-GB" sz="7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7200" b="1" dirty="0">
                <a:solidFill>
                  <a:schemeClr val="bg1"/>
                </a:solidFill>
              </a:rPr>
              <a:t>Under-reporting of dysphagia-related incidents </a:t>
            </a:r>
            <a:endParaRPr lang="en-GB" sz="7200" b="1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E1EB66-FBF2-C9FD-0CAA-7DC91FC90C15}"/>
              </a:ext>
            </a:extLst>
          </p:cNvPr>
          <p:cNvSpPr txBox="1">
            <a:spLocks/>
          </p:cNvSpPr>
          <p:nvPr/>
        </p:nvSpPr>
        <p:spPr>
          <a:xfrm>
            <a:off x="256309" y="799564"/>
            <a:ext cx="10811494" cy="712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F8F7FC-0DE6-C132-0EE5-2DB622AAEA39}"/>
              </a:ext>
            </a:extLst>
          </p:cNvPr>
          <p:cNvSpPr txBox="1"/>
          <p:nvPr/>
        </p:nvSpPr>
        <p:spPr>
          <a:xfrm>
            <a:off x="256309" y="627372"/>
            <a:ext cx="1122713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55% of Frail Adults will report difficulties with their swallowing 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(Dysphagia)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Smithard et al., 2020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Communication difficulties may also arise from or co-occur with Frailty 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093D3D0-79BF-D645-759C-30FDADCEC0B9}"/>
              </a:ext>
            </a:extLst>
          </p:cNvPr>
          <p:cNvSpPr txBox="1">
            <a:spLocks/>
          </p:cNvSpPr>
          <p:nvPr/>
        </p:nvSpPr>
        <p:spPr>
          <a:xfrm>
            <a:off x="3749118" y="1512559"/>
            <a:ext cx="4005469" cy="5015087"/>
          </a:xfrm>
          <a:prstGeom prst="rect">
            <a:avLst/>
          </a:prstGeom>
          <a:solidFill>
            <a:srgbClr val="7030A0"/>
          </a:solidFill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Current Frailty SLT Service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0.5 wte SLT  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in Frailty Service in ED (2.5days) </a:t>
            </a: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346 referrals 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to Frailty  SLT since pilot started (Nov 2024)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231 Seen 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by SLT</a:t>
            </a:r>
            <a:endParaRPr kumimoji="0" lang="en-GB" sz="1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170  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SLT fit- for same day discharge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900" b="1">
                <a:solidFill>
                  <a:prstClr val="white"/>
                </a:solidFill>
              </a:rPr>
              <a:t>95</a:t>
            </a:r>
            <a:r>
              <a:rPr kumimoji="0" lang="en-GB" sz="1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Unseen </a:t>
            </a: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Average  ED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waiting time for Frailty SLT assessment  June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2025: 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1.9 HOURS </a:t>
            </a:r>
            <a:endParaRPr kumimoji="0" lang="en-GB" sz="1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25%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of ED  Nurses   have   attended F2F dysphagia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awareness training</a:t>
            </a:r>
            <a:endParaRPr kumimoji="0" lang="en-GB" sz="1900" b="0" i="0" u="none" strike="sng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47E01-0A31-6BE9-B087-14F57B0D12DA}"/>
              </a:ext>
            </a:extLst>
          </p:cNvPr>
          <p:cNvSpPr txBox="1"/>
          <p:nvPr/>
        </p:nvSpPr>
        <p:spPr>
          <a:xfrm>
            <a:off x="7857980" y="1522840"/>
            <a:ext cx="3625459" cy="521948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Impact of Frailty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SLT Service 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415% </a:t>
            </a:r>
            <a:r>
              <a:rPr kumimoji="0" lang="en-GB" sz="19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increase in referrals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Discharges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facilitated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Length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stay/bed days reduced 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Preventing/reducing 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swallow deconditioning 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Enhanced patient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safety, comfort &amp; quality of life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Patient and family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satisfaction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973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ptos Display" panose="020B0004020202020204" pitchFamily="34" charset="0"/>
              </a:rPr>
              <a:t>Dietetics FIT Team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276699"/>
              </p:ext>
            </p:extLst>
          </p:nvPr>
        </p:nvGraphicFramePr>
        <p:xfrm>
          <a:off x="430576" y="1296815"/>
          <a:ext cx="3800302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0302">
                  <a:extLst>
                    <a:ext uri="{9D8B030D-6E8A-4147-A177-3AD203B41FA5}">
                      <a16:colId xmlns:a16="http://schemas.microsoft.com/office/drawing/2014/main" val="3525431241"/>
                    </a:ext>
                  </a:extLst>
                </a:gridCol>
              </a:tblGrid>
              <a:tr h="343471">
                <a:tc>
                  <a:txBody>
                    <a:bodyPr/>
                    <a:lstStyle/>
                    <a:p>
                      <a:r>
                        <a:rPr lang="en-GB" dirty="0"/>
                        <a:t>Traditional Role of Dietitian in 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651816"/>
                  </a:ext>
                </a:extLst>
              </a:tr>
              <a:tr h="2993107">
                <a:tc>
                  <a:txBody>
                    <a:bodyPr/>
                    <a:lstStyle/>
                    <a:p>
                      <a:pPr lvl="1"/>
                      <a:r>
                        <a:rPr lang="en-GB" dirty="0"/>
                        <a:t>Referrals received and triaged to the inpatient dietetic waiting list.</a:t>
                      </a:r>
                    </a:p>
                    <a:p>
                      <a:pPr lvl="1"/>
                      <a:r>
                        <a:rPr lang="en-GB" dirty="0"/>
                        <a:t>Only the most urgent referrals triaged and assessed in ED  e.g.</a:t>
                      </a:r>
                    </a:p>
                    <a:p>
                      <a:pPr marL="1200150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High potassium levels requiring dietary modifications.</a:t>
                      </a:r>
                    </a:p>
                    <a:p>
                      <a:pPr marL="1200150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Enteral feeding (new nasogastric tubes, established community enteral feeds).</a:t>
                      </a:r>
                    </a:p>
                    <a:p>
                      <a:pPr marL="1200150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Complicated diabetes (new Type 1 Diabetes, New insulin start).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94487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980379"/>
              </p:ext>
            </p:extLst>
          </p:nvPr>
        </p:nvGraphicFramePr>
        <p:xfrm>
          <a:off x="4396648" y="1296815"/>
          <a:ext cx="4060767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0767">
                  <a:extLst>
                    <a:ext uri="{9D8B030D-6E8A-4147-A177-3AD203B41FA5}">
                      <a16:colId xmlns:a16="http://schemas.microsoft.com/office/drawing/2014/main" val="2461891374"/>
                    </a:ext>
                  </a:extLst>
                </a:gridCol>
              </a:tblGrid>
              <a:tr h="345637">
                <a:tc>
                  <a:txBody>
                    <a:bodyPr/>
                    <a:lstStyle/>
                    <a:p>
                      <a:r>
                        <a:rPr lang="en-GB" dirty="0"/>
                        <a:t>Frailty</a:t>
                      </a:r>
                      <a:r>
                        <a:rPr lang="en-GB" baseline="0" dirty="0"/>
                        <a:t> Dietitian Referral Criteria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732439"/>
                  </a:ext>
                </a:extLst>
              </a:tr>
              <a:tr h="5011736">
                <a:tc>
                  <a:txBody>
                    <a:bodyPr/>
                    <a:lstStyle/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Weight loss documented or reported.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On new dietetic community waiting list awaiting initial assessment.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On Oral Nutritional</a:t>
                      </a:r>
                      <a:r>
                        <a:rPr lang="en-GB" baseline="0" dirty="0"/>
                        <a:t> Supplements</a:t>
                      </a:r>
                      <a:r>
                        <a:rPr lang="en-GB" dirty="0"/>
                        <a:t> with no planned dietetic follow-up (e.g. started in hospital previously or by GP).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Dysphagia (new or deteriorating).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Wound Healing.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Constipation.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Iron Deficiency Anaemia.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Patients with repeated falls. 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Repeated admission with chest infections.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048065"/>
                  </a:ext>
                </a:extLst>
              </a:tr>
            </a:tbl>
          </a:graphicData>
        </a:graphic>
      </p:graphicFrame>
      <p:sp>
        <p:nvSpPr>
          <p:cNvPr id="6" name="Isosceles Triangle 5"/>
          <p:cNvSpPr/>
          <p:nvPr/>
        </p:nvSpPr>
        <p:spPr>
          <a:xfrm>
            <a:off x="8780526" y="265608"/>
            <a:ext cx="2739044" cy="17485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GB" sz="1400" dirty="0">
                <a:solidFill>
                  <a:schemeClr val="bg1"/>
                </a:solidFill>
                <a:latin typeface="Calibri" panose="020F0502020204030204"/>
              </a:rPr>
              <a:t>32% of people &gt;65years are deemed at risk of malnutrition.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997" y="2359562"/>
            <a:ext cx="2280102" cy="20179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39410" y="2730632"/>
            <a:ext cx="22143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600" dirty="0">
                <a:solidFill>
                  <a:schemeClr val="bg1"/>
                </a:solidFill>
                <a:latin typeface="Calibri" panose="020F0502020204030204"/>
              </a:rPr>
              <a:t>Up until week ending 19</a:t>
            </a:r>
            <a:r>
              <a:rPr lang="en-GB" sz="1600" baseline="30000" dirty="0">
                <a:solidFill>
                  <a:schemeClr val="bg1"/>
                </a:solidFill>
                <a:latin typeface="Calibri" panose="020F0502020204030204"/>
              </a:rPr>
              <a:t>th</a:t>
            </a:r>
            <a:r>
              <a:rPr lang="en-GB" sz="1600" dirty="0">
                <a:solidFill>
                  <a:schemeClr val="bg1"/>
                </a:solidFill>
                <a:latin typeface="Calibri" panose="020F0502020204030204"/>
              </a:rPr>
              <a:t> September 2025 397 referrals received and 334 assessments undertaken.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260" y="4697362"/>
            <a:ext cx="2676376" cy="199966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20494" y="4770573"/>
            <a:ext cx="298814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bg1"/>
                </a:solidFill>
                <a:latin typeface="Calibri" panose="020F0502020204030204"/>
              </a:rPr>
              <a:t>Of the 334 dietetic assessments undertaken 100% were carried out on the day of referral.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endParaRPr lang="en-GB" sz="1200" dirty="0">
              <a:solidFill>
                <a:schemeClr val="bg1"/>
              </a:solidFill>
              <a:latin typeface="Calibri" panose="020F0502020204030204"/>
            </a:endParaRP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chemeClr val="bg1"/>
                </a:solidFill>
                <a:latin typeface="Calibri" panose="020F0502020204030204"/>
              </a:rPr>
              <a:t>68% reduction in the number of patients discharged before seen.</a:t>
            </a:r>
          </a:p>
        </p:txBody>
      </p:sp>
    </p:spTree>
    <p:extLst>
      <p:ext uri="{BB962C8B-B14F-4D97-AF65-F5344CB8AC3E}">
        <p14:creationId xmlns:p14="http://schemas.microsoft.com/office/powerpoint/2010/main" val="1399030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C7130-D163-40C9-7C25-9C1CD1C1F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739FC-B3E8-88CF-C4A5-C5084103E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outcomes ( Feb – August 2025)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2A13BB04-D463-D4BC-8A1D-30BB25D827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70809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429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F4A02-513D-F9D5-A0DE-A5A57D1A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DA6B6-9D7F-922F-5374-87AAC6FC1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challenges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AD2BE-F35F-C0E4-ECC3-A5D63EA31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Frailty screening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EPIC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Case identification </a:t>
            </a:r>
            <a:endParaRPr lang="en-GB" sz="2600" dirty="0">
              <a:solidFill>
                <a:prstClr val="black"/>
              </a:solidFill>
              <a:latin typeface="+mj-l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600" dirty="0">
                <a:solidFill>
                  <a:prstClr val="black"/>
                </a:solidFill>
                <a:latin typeface="+mj-lt"/>
              </a:rPr>
              <a:t>C</a:t>
            </a:r>
            <a:r>
              <a:rPr kumimoji="0" lang="en-GB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apacity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Spac</a:t>
            </a:r>
            <a:r>
              <a:rPr lang="en-GB" sz="2600" dirty="0">
                <a:solidFill>
                  <a:prstClr val="black"/>
                </a:solidFill>
                <a:latin typeface="+mj-lt"/>
              </a:rPr>
              <a:t>e /location 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Staffing /</a:t>
            </a:r>
            <a:r>
              <a:rPr lang="en-GB" sz="2600" dirty="0">
                <a:solidFill>
                  <a:prstClr val="black"/>
                </a:solidFill>
                <a:latin typeface="+mj-lt"/>
              </a:rPr>
              <a:t>e</a:t>
            </a:r>
            <a:r>
              <a:rPr kumimoji="0" lang="en-GB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xtended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working hours /weekend cover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600" dirty="0">
                <a:solidFill>
                  <a:prstClr val="black"/>
                </a:solidFill>
                <a:latin typeface="+mj-lt"/>
              </a:rPr>
              <a:t>Discharge documentation/processes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Interfacing with other teams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600" dirty="0">
                <a:solidFill>
                  <a:prstClr val="black"/>
                </a:solidFill>
                <a:latin typeface="+mj-lt"/>
              </a:rPr>
              <a:t>Data collection/metrics 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94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6115B1E-4D83-08F2-F99A-5BE947A06BD7}"/>
              </a:ext>
            </a:extLst>
          </p:cNvPr>
          <p:cNvSpPr/>
          <p:nvPr/>
        </p:nvSpPr>
        <p:spPr>
          <a:xfrm>
            <a:off x="8478982" y="5237018"/>
            <a:ext cx="3355463" cy="1309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Oval Callout 1"/>
          <p:cNvSpPr/>
          <p:nvPr/>
        </p:nvSpPr>
        <p:spPr>
          <a:xfrm>
            <a:off x="247262" y="1130550"/>
            <a:ext cx="6008914" cy="2164703"/>
          </a:xfrm>
          <a:prstGeom prst="wedgeEllipseCallout">
            <a:avLst>
              <a:gd name="adj1" fmla="val -44548"/>
              <a:gd name="adj2" fmla="val 773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8396" y="1422432"/>
            <a:ext cx="46466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“The staff are very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helpful and friendly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. They are working under a lot of pressure. Speech Therapy and Physio were two lovely girls, very friendly and hard-working.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I am hopefully getting home tomorrow”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6792687" y="152467"/>
            <a:ext cx="3928188" cy="2593910"/>
          </a:xfrm>
          <a:prstGeom prst="wedgeEllipseCallout">
            <a:avLst>
              <a:gd name="adj1" fmla="val 54519"/>
              <a:gd name="adj2" fmla="val 71591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49979" y="572259"/>
            <a:ext cx="29442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“After a very careful check of all my problems I was delighted to learn I was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getting home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with all my issues seen to by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very capable and friendly staff”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878" y="195943"/>
            <a:ext cx="6503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A02B9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Service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A02B9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A02B9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Feedback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A02B9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477929" y="3866103"/>
            <a:ext cx="3165230" cy="2795954"/>
          </a:xfrm>
          <a:prstGeom prst="wedgeEllipseCallout">
            <a:avLst>
              <a:gd name="adj1" fmla="val 75964"/>
              <a:gd name="adj2" fmla="val 21301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818" y="4240701"/>
            <a:ext cx="28094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“Everything went smoothly –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excellent service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from start to finish.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I was very impressed with the Frailty service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5089547" y="3295253"/>
            <a:ext cx="6778869" cy="3342777"/>
          </a:xfrm>
          <a:prstGeom prst="wedgeEllipseCallout">
            <a:avLst>
              <a:gd name="adj1" fmla="val -56442"/>
              <a:gd name="adj2" fmla="val 48934"/>
            </a:avLst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08609" y="3751095"/>
            <a:ext cx="50728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“We were very happy that mum was able to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get back to her own environment.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She was seen by Speech &amp; Language, Physio and OT as well as the medical team and she got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great care and attention.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All in all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we are delighted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, we thought mum would have to stay in hospital but she was able to come back home”</a:t>
            </a:r>
          </a:p>
        </p:txBody>
      </p:sp>
      <p:pic>
        <p:nvPicPr>
          <p:cNvPr id="13" name="Picture 12" descr="A graphic of a tree with text&#10;&#10;AI-generated content may be incorrect.">
            <a:extLst>
              <a:ext uri="{FF2B5EF4-FFF2-40B4-BE49-F238E27FC236}">
                <a16:creationId xmlns:a16="http://schemas.microsoft.com/office/drawing/2014/main" id="{E73FCFD2-8915-4429-18E1-EFC5D00CA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6200" y="6270171"/>
            <a:ext cx="685800" cy="587829"/>
          </a:xfrm>
          <a:prstGeom prst="rect">
            <a:avLst/>
          </a:prstGeom>
        </p:spPr>
      </p:pic>
      <p:pic>
        <p:nvPicPr>
          <p:cNvPr id="15" name="Picture 14" descr="A logo with blue text&#10;&#10;AI-generated content may be incorrect.">
            <a:extLst>
              <a:ext uri="{FF2B5EF4-FFF2-40B4-BE49-F238E27FC236}">
                <a16:creationId xmlns:a16="http://schemas.microsoft.com/office/drawing/2014/main" id="{1D48CC81-37EF-300A-3058-433178482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280452"/>
            <a:ext cx="955856" cy="56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07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DF3AC-6555-F925-869C-69526C3BB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C089-4BD5-7E45-1262-F167A54B4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H@H Southern Trust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B01B7A-C894-CC8E-E019-D51906AAE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Started in September 2014</a:t>
            </a:r>
          </a:p>
          <a:p>
            <a:r>
              <a:rPr lang="en-GB" dirty="0"/>
              <a:t>Referral at the point of hospital admission-</a:t>
            </a:r>
          </a:p>
          <a:p>
            <a:r>
              <a:rPr lang="en-GB" dirty="0"/>
              <a:t>Now trust wide since 2019 </a:t>
            </a:r>
          </a:p>
          <a:p>
            <a:r>
              <a:rPr lang="en-GB" dirty="0"/>
              <a:t>Referrals source </a:t>
            </a:r>
          </a:p>
          <a:p>
            <a:r>
              <a:rPr lang="en-GB" dirty="0"/>
              <a:t>Deliver reactive CGA in patients own environment </a:t>
            </a:r>
          </a:p>
          <a:p>
            <a:r>
              <a:rPr lang="en-GB" dirty="0"/>
              <a:t>Deliver range of interventions- IVABs , fluids, IV diuretics, oxygen</a:t>
            </a:r>
          </a:p>
        </p:txBody>
      </p:sp>
    </p:spTree>
    <p:extLst>
      <p:ext uri="{BB962C8B-B14F-4D97-AF65-F5344CB8AC3E}">
        <p14:creationId xmlns:p14="http://schemas.microsoft.com/office/powerpoint/2010/main" val="2614149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205F8-9A33-7EFC-20B4-F222DDD45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Southern Trust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01AD2-23FC-907A-F59A-4ED65226A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9E02E8-E414-B549-FBAD-96BE77BFD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738" y="1825626"/>
            <a:ext cx="697528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2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A5EF2B-704D-B2BB-6849-4308129C8A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525017"/>
            <a:ext cx="11277600" cy="580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56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3851-2DE1-9C93-84AD-67D28A804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F4BCE-E7A7-DCA7-0B8A-F6827074D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5574152" cy="8696632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5CF9F1A5-80C5-B1BA-784B-CF9CD363F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" y="4763"/>
            <a:ext cx="12187238" cy="6855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60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AA8DB-BFC3-7665-3973-496DAEAC1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41AE6-B5E4-2EF9-459B-0ACD50D4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H@H outcomes 1/4/24-31/3/25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33445-93AD-3478-94F8-BEC3D9A27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5782 referrals to HAH service.</a:t>
            </a:r>
          </a:p>
          <a:p>
            <a:r>
              <a:rPr lang="en-GB" dirty="0"/>
              <a:t>3780 were accepted </a:t>
            </a:r>
          </a:p>
          <a:p>
            <a:r>
              <a:rPr lang="en-GB" dirty="0"/>
              <a:t>91% step up in community </a:t>
            </a:r>
          </a:p>
          <a:p>
            <a:r>
              <a:rPr lang="en-GB" dirty="0"/>
              <a:t>9% step down from hospital </a:t>
            </a:r>
          </a:p>
          <a:p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Average LOS 3.98 days with HAH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741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B7C35-7C18-414C-4BA1-152258D42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933AC-3525-3A12-6623-FE9FF4AF7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H@H outcomes 1/4/24-31/3/25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D8869-6B2C-F7CA-7EB5-AC7A96AE2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3643 patients discharged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2.3 % deceased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8.7% admitted to acute or non acute hospital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1.7% of these patient had a new or increased domiciliary care package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84.8 % of these patient had no change in their domiciliary package or care home placement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40D6E9-7B7E-AE94-FEEA-EE4D874D06D4}"/>
              </a:ext>
            </a:extLst>
          </p:cNvPr>
          <p:cNvSpPr txBox="1"/>
          <p:nvPr/>
        </p:nvSpPr>
        <p:spPr>
          <a:xfrm>
            <a:off x="3046095" y="3244334"/>
            <a:ext cx="6092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6059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7A549-A973-7A2E-3AE5-95FB15DC8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88C9B-3B13-1DDD-E954-909958D65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H@H staffing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2B6BBDA-FA91-E285-C626-75F5FF5E5F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9815686"/>
              </p:ext>
            </p:extLst>
          </p:nvPr>
        </p:nvGraphicFramePr>
        <p:xfrm>
          <a:off x="867104" y="1481963"/>
          <a:ext cx="7945820" cy="5293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705">
                  <a:extLst>
                    <a:ext uri="{9D8B030D-6E8A-4147-A177-3AD203B41FA5}">
                      <a16:colId xmlns:a16="http://schemas.microsoft.com/office/drawing/2014/main" val="2537190755"/>
                    </a:ext>
                  </a:extLst>
                </a:gridCol>
                <a:gridCol w="6344115">
                  <a:extLst>
                    <a:ext uri="{9D8B030D-6E8A-4147-A177-3AD203B41FA5}">
                      <a16:colId xmlns:a16="http://schemas.microsoft.com/office/drawing/2014/main" val="40854360"/>
                    </a:ext>
                  </a:extLst>
                </a:gridCol>
              </a:tblGrid>
              <a:tr h="326791">
                <a:tc>
                  <a:txBody>
                    <a:bodyPr/>
                    <a:lstStyle/>
                    <a:p>
                      <a:r>
                        <a:rPr lang="en-GB" dirty="0"/>
                        <a:t>Discipline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Current 2025 staffing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89580"/>
                  </a:ext>
                </a:extLst>
              </a:tr>
              <a:tr h="798765">
                <a:tc>
                  <a:txBody>
                    <a:bodyPr/>
                    <a:lstStyle/>
                    <a:p>
                      <a:r>
                        <a:rPr lang="en-GB" dirty="0"/>
                        <a:t>Managerial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x Team Manager 8a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1x Nurse Gov lead 8a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532053"/>
                  </a:ext>
                </a:extLst>
              </a:tr>
              <a:tr h="2198178">
                <a:tc>
                  <a:txBody>
                    <a:bodyPr/>
                    <a:lstStyle/>
                    <a:p>
                      <a:r>
                        <a:rPr lang="en-GB" dirty="0"/>
                        <a:t>Nursing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 x band 3, HCAs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31.88 x band 5, SNs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20.88 x band 6, Clinical Sisters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19.89 x band 7, SPNs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x band 8a ANPs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341370"/>
                  </a:ext>
                </a:extLst>
              </a:tr>
              <a:tr h="1547805">
                <a:tc>
                  <a:txBody>
                    <a:bodyPr/>
                    <a:lstStyle/>
                    <a:p>
                      <a:r>
                        <a:rPr lang="en-GB" dirty="0"/>
                        <a:t>Medical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permanent and 2 locum consultants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Specialist Doctors/0.4wte GP specialist interest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7.86 Speciality doctors /4  locum doctors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11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481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16A81-56BE-8DEE-8BF3-33FE09043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9E0F0-262F-56FA-B46B-15E596E79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H@H staffing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3F9225-423E-FA59-FA07-0772AFD6D7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612674"/>
              </p:ext>
            </p:extLst>
          </p:nvPr>
        </p:nvGraphicFramePr>
        <p:xfrm>
          <a:off x="838200" y="1324303"/>
          <a:ext cx="7895897" cy="5217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905">
                  <a:extLst>
                    <a:ext uri="{9D8B030D-6E8A-4147-A177-3AD203B41FA5}">
                      <a16:colId xmlns:a16="http://schemas.microsoft.com/office/drawing/2014/main" val="2632468213"/>
                    </a:ext>
                  </a:extLst>
                </a:gridCol>
                <a:gridCol w="6062992">
                  <a:extLst>
                    <a:ext uri="{9D8B030D-6E8A-4147-A177-3AD203B41FA5}">
                      <a16:colId xmlns:a16="http://schemas.microsoft.com/office/drawing/2014/main" val="863144791"/>
                    </a:ext>
                  </a:extLst>
                </a:gridCol>
              </a:tblGrid>
              <a:tr h="343707">
                <a:tc>
                  <a:txBody>
                    <a:bodyPr/>
                    <a:lstStyle/>
                    <a:p>
                      <a:r>
                        <a:rPr lang="en-GB" dirty="0"/>
                        <a:t>Discipline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2025 staffing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657803"/>
                  </a:ext>
                </a:extLst>
              </a:tr>
              <a:tr h="1696218">
                <a:tc>
                  <a:txBody>
                    <a:bodyPr/>
                    <a:lstStyle/>
                    <a:p>
                      <a:r>
                        <a:rPr lang="en-GB" dirty="0"/>
                        <a:t>Pharmacy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kumimoji="0" lang="en-GB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wte</a:t>
                      </a:r>
                      <a:r>
                        <a:rPr kumimoji="0" lang="en-GB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bd 8a lead pharmacist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 bd 7 pharmacist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 bd 5 pharmacy technicians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797908"/>
                  </a:ext>
                </a:extLst>
              </a:tr>
              <a:tr h="601487">
                <a:tc>
                  <a:txBody>
                    <a:bodyPr/>
                    <a:lstStyle/>
                    <a:p>
                      <a:r>
                        <a:rPr lang="en-GB" dirty="0"/>
                        <a:t>Physio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wte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bd 7 physio, 5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wte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bd 6 Physio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070740"/>
                  </a:ext>
                </a:extLst>
              </a:tr>
              <a:tr h="601487">
                <a:tc>
                  <a:txBody>
                    <a:bodyPr/>
                    <a:lstStyle/>
                    <a:p>
                      <a:r>
                        <a:rPr lang="en-GB" dirty="0"/>
                        <a:t>Dieticians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wte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bd 7 Dietitians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905876"/>
                  </a:ext>
                </a:extLst>
              </a:tr>
              <a:tr h="714982">
                <a:tc>
                  <a:txBody>
                    <a:bodyPr/>
                    <a:lstStyle/>
                    <a:p>
                      <a:r>
                        <a:rPr lang="en-GB" dirty="0"/>
                        <a:t>SALT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3.5wte bd 7 SALT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587828"/>
                  </a:ext>
                </a:extLst>
              </a:tr>
              <a:tr h="601487">
                <a:tc>
                  <a:txBody>
                    <a:bodyPr/>
                    <a:lstStyle/>
                    <a:p>
                      <a:r>
                        <a:rPr lang="en-GB" dirty="0"/>
                        <a:t>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2.24 bd 7 OT, 2.22 bd 6 OT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747951"/>
                  </a:ext>
                </a:extLst>
              </a:tr>
              <a:tr h="343707">
                <a:tc>
                  <a:txBody>
                    <a:bodyPr/>
                    <a:lstStyle/>
                    <a:p>
                      <a:r>
                        <a:rPr lang="en-GB" dirty="0"/>
                        <a:t>Admin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 </a:t>
                      </a:r>
                      <a:r>
                        <a:rPr lang="en-GB" dirty="0" err="1"/>
                        <a:t>wte</a:t>
                      </a:r>
                      <a:r>
                        <a:rPr lang="en-GB" dirty="0"/>
                        <a:t> admin support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39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285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C522C-4BE5-4D6A-CCC6-2D1EFD0CC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2346F-43AE-99DB-2D8B-D575B746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patient experience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6598E-CEC1-950D-7F9F-1E8242665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u="sng" dirty="0">
                <a:hlinkClick r:id="rId2"/>
              </a:rPr>
              <a:t>Acute Care at Home - Seamus Murphy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128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17117-9604-B717-D237-DE06670F9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DB539-9EAE-AA44-778D-4D12E084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H@H challenges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01D83-A9AE-AE13-F390-48B69FDCC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Staffing / training / staff progression + retention</a:t>
            </a:r>
          </a:p>
          <a:p>
            <a:r>
              <a:rPr lang="en-GB" dirty="0"/>
              <a:t>Team capacity </a:t>
            </a:r>
          </a:p>
          <a:p>
            <a:r>
              <a:rPr lang="en-GB" dirty="0"/>
              <a:t>Expansion of service </a:t>
            </a:r>
          </a:p>
          <a:p>
            <a:r>
              <a:rPr lang="en-GB" dirty="0"/>
              <a:t>Ensuring equitable service delivery </a:t>
            </a:r>
          </a:p>
          <a:p>
            <a:r>
              <a:rPr lang="en-GB" dirty="0"/>
              <a:t>Ensuring high quality service delivery / team governance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350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D386D-1E83-D332-7B54-EA3C0506F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8969E-FDDF-25ED-D522-01F168373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Southern Trust Lessons - FIT/H@H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B3A47-1CBF-4AE2-C2A1-D5192F944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Phased roll out  of service</a:t>
            </a:r>
          </a:p>
          <a:p>
            <a:r>
              <a:rPr lang="en-GB" dirty="0"/>
              <a:t>Strong leadership  - in all domains </a:t>
            </a:r>
          </a:p>
          <a:p>
            <a:r>
              <a:rPr lang="en-GB" dirty="0"/>
              <a:t>Investing in the right staff </a:t>
            </a:r>
          </a:p>
          <a:p>
            <a:r>
              <a:rPr lang="en-GB" dirty="0"/>
              <a:t>Listen to the patient/carer voice </a:t>
            </a:r>
          </a:p>
          <a:p>
            <a:r>
              <a:rPr lang="en-GB" dirty="0"/>
              <a:t>Referral process needs to be right </a:t>
            </a:r>
          </a:p>
          <a:p>
            <a:r>
              <a:rPr lang="en-GB" dirty="0"/>
              <a:t>Ensuring your frailty service links up</a:t>
            </a:r>
          </a:p>
          <a:p>
            <a:r>
              <a:rPr lang="en-GB" dirty="0"/>
              <a:t>Learning and engagement  -regional / national/ international level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0409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29806-755C-BCA7-5336-BB8A922A8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1F33E-03B9-6188-6566-8334D0F40E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93ED4CC-D851-CEA8-CFD2-C853BC0FD8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Questions ? </a:t>
            </a:r>
          </a:p>
        </p:txBody>
      </p:sp>
    </p:spTree>
    <p:extLst>
      <p:ext uri="{BB962C8B-B14F-4D97-AF65-F5344CB8AC3E}">
        <p14:creationId xmlns:p14="http://schemas.microsoft.com/office/powerpoint/2010/main" val="3732536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A89B31265E57438F0C1B1DF892AC37" ma:contentTypeVersion="6" ma:contentTypeDescription="Create a new document." ma:contentTypeScope="" ma:versionID="426649abf4c41c54079a5c548cb6bf18">
  <xsd:schema xmlns:xsd="http://www.w3.org/2001/XMLSchema" xmlns:xs="http://www.w3.org/2001/XMLSchema" xmlns:p="http://schemas.microsoft.com/office/2006/metadata/properties" xmlns:ns3="29c536d8-b8c2-4cc7-821d-18f519fd98e0" targetNamespace="http://schemas.microsoft.com/office/2006/metadata/properties" ma:root="true" ma:fieldsID="c5ff376f1828b91146880d5a021c8cd2" ns3:_="">
    <xsd:import namespace="29c536d8-b8c2-4cc7-821d-18f519fd98e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c536d8-b8c2-4cc7-821d-18f519fd98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9c536d8-b8c2-4cc7-821d-18f519fd98e0" xsi:nil="true"/>
  </documentManagement>
</p:properties>
</file>

<file path=customXml/itemProps1.xml><?xml version="1.0" encoding="utf-8"?>
<ds:datastoreItem xmlns:ds="http://schemas.openxmlformats.org/officeDocument/2006/customXml" ds:itemID="{AEB763AF-6809-4D89-B55A-90B4CE0A82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C9DAF6-6548-4088-AE33-9F976A620D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c536d8-b8c2-4cc7-821d-18f519fd98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AEF6F36-8E7E-4562-AA1E-387BB00C159C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29c536d8-b8c2-4cc7-821d-18f519fd98e0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8d733bf0-442e-4449-b747-a765ea359ff8}" enabled="0" method="" siteId="{8d733bf0-442e-4449-b747-a765ea359ff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2270</TotalTime>
  <Words>1844</Words>
  <Application>Microsoft Office PowerPoint</Application>
  <PresentationFormat>Widescreen</PresentationFormat>
  <Paragraphs>269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Courier New</vt:lpstr>
      <vt:lpstr>Times New Roman</vt:lpstr>
      <vt:lpstr>Office Theme</vt:lpstr>
      <vt:lpstr>Acute Frailty services   Southern trust </vt:lpstr>
      <vt:lpstr>Aims </vt:lpstr>
      <vt:lpstr>What does a good service look like for an older person ? </vt:lpstr>
      <vt:lpstr>Frailty Intervention Team (FIT) </vt:lpstr>
      <vt:lpstr>Pre FIT Pathway </vt:lpstr>
      <vt:lpstr>FIT Pathway </vt:lpstr>
      <vt:lpstr>FIT Criteria </vt:lpstr>
      <vt:lpstr>FIT team staffing </vt:lpstr>
      <vt:lpstr>Physiotherapy + Occupational Therapy</vt:lpstr>
      <vt:lpstr>Speech and Language Therapy </vt:lpstr>
      <vt:lpstr>Dietetics FIT Team</vt:lpstr>
      <vt:lpstr>FIT outcomes ( Feb – August 2025)</vt:lpstr>
      <vt:lpstr>FIT challenges    </vt:lpstr>
      <vt:lpstr>PowerPoint Presentation</vt:lpstr>
      <vt:lpstr>H@H Southern Trust  </vt:lpstr>
      <vt:lpstr>Southern Trust </vt:lpstr>
      <vt:lpstr>PowerPoint Presentation</vt:lpstr>
      <vt:lpstr>PowerPoint Presentation</vt:lpstr>
      <vt:lpstr>H@H outcomes 1/4/24-31/3/25</vt:lpstr>
      <vt:lpstr>H@H outcomes 1/4/24-31/3/25 </vt:lpstr>
      <vt:lpstr>H@H staffing </vt:lpstr>
      <vt:lpstr>H@H staffing </vt:lpstr>
      <vt:lpstr>The patient experience </vt:lpstr>
      <vt:lpstr>H@H challenges </vt:lpstr>
      <vt:lpstr>Southern Trust Lessons - FIT/H@H 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Frailty services   Southern trust</dc:title>
  <dc:creator>Gareth Humphreys</dc:creator>
  <cp:lastModifiedBy>Amy Dougan</cp:lastModifiedBy>
  <cp:revision>13</cp:revision>
  <dcterms:created xsi:type="dcterms:W3CDTF">2025-05-25T12:04:57Z</dcterms:created>
  <dcterms:modified xsi:type="dcterms:W3CDTF">2025-09-30T13:24:51Z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tadata">
    <vt:lpwstr>38;#Communications|52f2bc88-83e6-43b4-9498-2a9552c1aac0</vt:lpwstr>
  </property>
  <property fmtid="{D5CDD505-2E9C-101B-9397-08002B2CF9AE}" pid="3" name="ContentTypeId">
    <vt:lpwstr>0x01010059A89B31265E57438F0C1B1DF892AC37</vt:lpwstr>
  </property>
</Properties>
</file>