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60" r:id="rId5"/>
    <p:sldId id="262" r:id="rId6"/>
    <p:sldId id="264" r:id="rId7"/>
    <p:sldId id="266" r:id="rId8"/>
    <p:sldId id="277" r:id="rId9"/>
    <p:sldId id="278" r:id="rId10"/>
    <p:sldId id="279" r:id="rId11"/>
    <p:sldId id="280" r:id="rId12"/>
    <p:sldId id="281" r:id="rId13"/>
    <p:sldId id="282" r:id="rId14"/>
    <p:sldId id="272" r:id="rId15"/>
    <p:sldId id="276" r:id="rId16"/>
    <p:sldId id="274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156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67DA79-E56E-45E3-989E-C480DC60DC5F}" type="datetimeFigureOut">
              <a:rPr lang="en-GB" smtClean="0"/>
              <a:t>17/09/2025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57272C-3CFA-4144-99AF-A7EABB8281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24983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Ageing population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5A25EE-9540-ED46-BEFC-403B940C572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9175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itchFamily="2" charset="2"/>
              <a:buChar char=""/>
              <a:tabLst/>
              <a:defRPr/>
            </a:pPr>
            <a:r>
              <a:rPr lang="en-GB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Old does not automatically mean frail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itchFamily="2" charset="2"/>
              <a:buChar char=""/>
              <a:tabLst/>
              <a:defRPr/>
            </a:pPr>
            <a:r>
              <a:rPr lang="en-GB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Proactive models of care to prevent hospital admissions i.e. farm family health checks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itchFamily="2" charset="2"/>
              <a:buChar char=""/>
              <a:tabLst/>
              <a:defRPr/>
            </a:pPr>
            <a:r>
              <a:rPr lang="en-GB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Interdisciplinary and interagency working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itchFamily="2" charset="2"/>
              <a:buChar char=""/>
              <a:tabLst/>
              <a:defRPr/>
            </a:pPr>
            <a:r>
              <a:rPr lang="en-GB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Reduces mortality and increases independence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itchFamily="2" charset="2"/>
              <a:buChar char=""/>
              <a:tabLst/>
              <a:defRPr/>
            </a:pPr>
            <a:r>
              <a:rPr lang="en-GB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CGA and individualised care planning can reverse frailty (Whitty 2023)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itchFamily="2" charset="2"/>
              <a:buChar char=""/>
              <a:tabLst/>
              <a:defRPr/>
            </a:pPr>
            <a:r>
              <a:rPr lang="en-GB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Evidence to </a:t>
            </a:r>
            <a:r>
              <a:rPr lang="en-GB" sz="12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sho</a:t>
            </a:r>
            <a:r>
              <a:rPr lang="en-GB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CGA reduces carer burden (Htay and Whitehead 2021)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itchFamily="2" charset="2"/>
              <a:buChar char=""/>
              <a:tabLst/>
              <a:defRPr/>
            </a:pPr>
            <a:r>
              <a:rPr lang="en-GB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ANP DN has knowledge of multiple specialities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itchFamily="2" charset="2"/>
              <a:buChar char=""/>
              <a:tabLst/>
              <a:defRPr/>
            </a:pPr>
            <a:r>
              <a:rPr lang="en-GB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Signposting – community navigator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5A25EE-9540-ED46-BEFC-403B940C572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1449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 falls in the 2 weeks prior to referral. Fell 9 weeks ago – leaned against 4 – wheeled kitchen trolley and it moved and patient fell. No head injury or loss of consciousness. No other evident injuries. No medical attention sought. Patient had a further fall 5 days later when her son found her lying between the sofa and chair in the living room. She had a long lie ? up to 4 hours. She was assisted her back onto the chair by her son after being contacted by the personal alarm company. She was ‘freezing but felt ok after 10mins - no medical attention sought. Multiple falls over the past year – unable to recollect all of them. Fell approx. 1 year ago – fell in kitchen, stumbled backwards and hit head off radiator. Helped up by carer. Attended hospital – sent home same day. Pattern of falls – always falls backwards with occasional dizziness but reports that legs just ‘give way’ as she has little strength in them.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C2C229-1FE6-4759-B9DD-341DB836053E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17745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7272C-3CFA-4144-99AF-A7EABB828122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62039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7272C-3CFA-4144-99AF-A7EABB828122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67208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7272C-3CFA-4144-99AF-A7EABB828122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26822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7272C-3CFA-4144-99AF-A7EABB828122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30581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ANPs are an integral part of improving health for frailty through collaboration with MDT and use their unique skills to promote health and independence 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ANPS need to empower older people with frailty and their families.</a:t>
            </a:r>
          </a:p>
          <a:p>
            <a:pPr algn="just"/>
            <a:r>
              <a:rPr lang="en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Although we have hospital at home – it is reactive. We need a proactive approach – health promotion </a:t>
            </a:r>
            <a:r>
              <a:rPr lang="en-GB" sz="18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education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5A25EE-9540-ED46-BEFC-403B940C572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1410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FF488-6566-4B01-888C-B85E85EA6698}" type="datetimeFigureOut">
              <a:rPr lang="en-GB" smtClean="0"/>
              <a:t>17/09/2025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741DF-EC09-4494-93DE-610DE1FE7B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4755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FF488-6566-4B01-888C-B85E85EA6698}" type="datetimeFigureOut">
              <a:rPr lang="en-GB" smtClean="0"/>
              <a:t>17/09/2025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741DF-EC09-4494-93DE-610DE1FE7B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3243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FF488-6566-4B01-888C-B85E85EA6698}" type="datetimeFigureOut">
              <a:rPr lang="en-GB" smtClean="0"/>
              <a:t>17/09/2025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741DF-EC09-4494-93DE-610DE1FE7B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4619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FF488-6566-4B01-888C-B85E85EA6698}" type="datetimeFigureOut">
              <a:rPr lang="en-GB" smtClean="0"/>
              <a:t>17/09/2025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741DF-EC09-4494-93DE-610DE1FE7B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5106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FF488-6566-4B01-888C-B85E85EA6698}" type="datetimeFigureOut">
              <a:rPr lang="en-GB" smtClean="0"/>
              <a:t>17/09/2025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741DF-EC09-4494-93DE-610DE1FE7B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7965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FF488-6566-4B01-888C-B85E85EA6698}" type="datetimeFigureOut">
              <a:rPr lang="en-GB" smtClean="0"/>
              <a:t>17/09/2025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741DF-EC09-4494-93DE-610DE1FE7B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4275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FF488-6566-4B01-888C-B85E85EA6698}" type="datetimeFigureOut">
              <a:rPr lang="en-GB" smtClean="0"/>
              <a:t>17/09/2025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741DF-EC09-4494-93DE-610DE1FE7B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7997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FF488-6566-4B01-888C-B85E85EA6698}" type="datetimeFigureOut">
              <a:rPr lang="en-GB" smtClean="0"/>
              <a:t>17/09/2025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741DF-EC09-4494-93DE-610DE1FE7B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3653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FF488-6566-4B01-888C-B85E85EA6698}" type="datetimeFigureOut">
              <a:rPr lang="en-GB" smtClean="0"/>
              <a:t>17/09/2025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741DF-EC09-4494-93DE-610DE1FE7B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9083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FF488-6566-4B01-888C-B85E85EA6698}" type="datetimeFigureOut">
              <a:rPr lang="en-GB" smtClean="0"/>
              <a:t>17/09/2025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741DF-EC09-4494-93DE-610DE1FE7B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3021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FF488-6566-4B01-888C-B85E85EA6698}" type="datetimeFigureOut">
              <a:rPr lang="en-GB" smtClean="0"/>
              <a:t>17/09/2025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741DF-EC09-4494-93DE-610DE1FE7B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883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4FF488-6566-4B01-888C-B85E85EA6698}" type="datetimeFigureOut">
              <a:rPr lang="en-GB" smtClean="0"/>
              <a:t>17/09/2025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6741DF-EC09-4494-93DE-610DE1FE7B69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65565"/>
            <a:ext cx="2358742" cy="427131"/>
          </a:xfrm>
          <a:prstGeom prst="rect">
            <a:avLst/>
          </a:prstGeom>
        </p:spPr>
      </p:pic>
      <p:pic>
        <p:nvPicPr>
          <p:cNvPr id="9" name="Picture 8"/>
          <p:cNvPicPr/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868" y="6126163"/>
            <a:ext cx="2376264" cy="660606"/>
          </a:xfrm>
          <a:prstGeom prst="rect">
            <a:avLst/>
          </a:prstGeom>
        </p:spPr>
      </p:pic>
      <p:pic>
        <p:nvPicPr>
          <p:cNvPr id="10" name="Content Placeholder 3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6553200" y="6253373"/>
            <a:ext cx="2268252" cy="46810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260648"/>
            <a:ext cx="3203848" cy="529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916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://dx.doi.org/10.1111/jep.70075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longtermplan.nhs.uk/online-version/" TargetMode="External"/><Relationship Id="rId3" Type="http://schemas.openxmlformats.org/officeDocument/2006/relationships/hyperlink" Target="https://www.bgs.org.uk/resources/introduction-to-frailty#:~:text=Frailty%20is%20a%20distinctive%20health,lose%20their%20in%2Dbuilt%20reserves" TargetMode="External"/><Relationship Id="rId7" Type="http://schemas.openxmlformats.org/officeDocument/2006/relationships/hyperlink" Target="https://www.england.nhs.uk/rightcare/wp-content/uploads/sites/40/2019/07/frailty-toolkit-june-2019-v1.pdf" TargetMode="External"/><Relationship Id="rId2" Type="http://schemas.openxmlformats.org/officeDocument/2006/relationships/hyperlink" Target="https://www.ageuk.org.uk/our-impact/policy-research/frailty-in-older-people/understanding-frailty/#:~:text=If%20someone%20is%20living%20with,recover%20quickly%20following%20health%20problems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health-ni.gov.uk/sites/default/files/publications/health/doh-enhancing-clinicla-care-framework.pdf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health-ni.gov.uk/sites/default/files/publications/health/advanced-nursing-practice-framework.pdf" TargetMode="External"/><Relationship Id="rId10" Type="http://schemas.openxmlformats.org/officeDocument/2006/relationships/hyperlink" Target="https://assets.publishing.service.gov.uk/media/654cecdc5d6095000dbec88c/CMO_s-annual-report-2023-health-in-an-ageing-society-full-report.pdf" TargetMode="External"/><Relationship Id="rId4" Type="http://schemas.openxmlformats.org/officeDocument/2006/relationships/hyperlink" Target="https://www.health-ni.gov.uk/sites/default/files/publications/dhssps/making-life-better-strategic-framework-2013-2023_0.pdf" TargetMode="External"/><Relationship Id="rId9" Type="http://schemas.openxmlformats.org/officeDocument/2006/relationships/hyperlink" Target="https://www.england.nhs.uk/long-read/frail-strategy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56793"/>
            <a:ext cx="7772400" cy="2043658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Frailty Focus: Empowering Rural Health with Advanced Nurse Practitioners (ANPs)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3272408" cy="1752600"/>
          </a:xfrm>
        </p:spPr>
        <p:txBody>
          <a:bodyPr>
            <a:normAutofit/>
          </a:bodyPr>
          <a:lstStyle/>
          <a:p>
            <a:r>
              <a:rPr lang="en-GB" sz="2000" dirty="0"/>
              <a:t>Maria Betts</a:t>
            </a:r>
          </a:p>
          <a:p>
            <a:r>
              <a:rPr lang="en-GB" sz="2000" dirty="0"/>
              <a:t>Advanced Nurse Practitioner District Nursing </a:t>
            </a:r>
          </a:p>
          <a:p>
            <a:r>
              <a:rPr lang="en-GB" sz="2000" dirty="0"/>
              <a:t>01-10-2025</a:t>
            </a:r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0145" y="137569"/>
            <a:ext cx="1743710" cy="11334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5336" y="3600451"/>
            <a:ext cx="2880320" cy="2636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4262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464" y="1340768"/>
            <a:ext cx="8229600" cy="652934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Frailty in rural areas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1436"/>
            <a:ext cx="4038600" cy="3994727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Impact on patients and services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How the ANP can address these issues</a:t>
            </a:r>
          </a:p>
        </p:txBody>
      </p:sp>
      <p:pic>
        <p:nvPicPr>
          <p:cNvPr id="6" name="Content Placeholder 7">
            <a:extLst>
              <a:ext uri="{FF2B5EF4-FFF2-40B4-BE49-F238E27FC236}">
                <a16:creationId xmlns:a16="http://schemas.microsoft.com/office/drawing/2014/main" id="{96CE58CD-0276-BA74-7D05-9D328AB6C90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 bwMode="auto">
          <a:xfrm>
            <a:off x="4555592" y="2131436"/>
            <a:ext cx="4038600" cy="3463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0145" y="106686"/>
            <a:ext cx="1743710" cy="113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954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35906"/>
            <a:ext cx="8229600" cy="580926"/>
          </a:xfrm>
        </p:spPr>
        <p:txBody>
          <a:bodyPr>
            <a:normAutofit fontScale="90000"/>
          </a:bodyPr>
          <a:lstStyle/>
          <a:p>
            <a:r>
              <a:rPr lang="en-GB" dirty="0"/>
              <a:t>Frailty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16832"/>
            <a:ext cx="4038600" cy="4209331"/>
          </a:xfrm>
        </p:spPr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Frailty is a distinctive health state related to the ageing process in which multiple body systems gradually lose their in-built reserves (British Geriatric Society 2014)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BF39D18-A181-5148-2F7E-5D105D7C601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1916832"/>
            <a:ext cx="4038600" cy="3852869"/>
          </a:xfrm>
          <a:prstGeom prst="rect">
            <a:avLst/>
          </a:prstGeom>
          <a:ln>
            <a:noFill/>
          </a:ln>
        </p:spPr>
      </p:pic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3945" y="82405"/>
            <a:ext cx="1743710" cy="113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4616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452BB-8C9A-1AEC-3E0B-0DA1DBCE9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31095"/>
            <a:ext cx="7886700" cy="425698"/>
          </a:xfrm>
        </p:spPr>
        <p:txBody>
          <a:bodyPr>
            <a:normAutofit fontScale="90000"/>
          </a:bodyPr>
          <a:lstStyle/>
          <a:p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89FF1A-CB19-2F9F-D953-A7EE29011D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56793"/>
            <a:ext cx="7886700" cy="3933180"/>
          </a:xfrm>
        </p:spPr>
        <p:txBody>
          <a:bodyPr>
            <a:normAutofit/>
          </a:bodyPr>
          <a:lstStyle/>
          <a:p>
            <a:r>
              <a:rPr lang="en-GB" sz="1800" dirty="0">
                <a:solidFill>
                  <a:srgbClr val="2A2A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1.8 million people in the UK aged ≥60 were living with frailty in 2016 with 65% of those aged ≥90 (National Institute of Health Research 2017)</a:t>
            </a:r>
          </a:p>
          <a:p>
            <a:r>
              <a:rPr lang="en-GB" sz="1800" dirty="0">
                <a:solidFill>
                  <a:srgbClr val="202A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Acute frailty services are crucial with 11.1 million of the population aged &gt;65 with estimates to increase to 25% in the next 20 years (NHS England 2024)</a:t>
            </a:r>
          </a:p>
          <a:p>
            <a:pPr marL="0" algn="ctr" fontAlgn="t">
              <a:spcBef>
                <a:spcPts val="0"/>
              </a:spcBef>
            </a:pPr>
            <a:r>
              <a:rPr lang="en-US" sz="1350" b="1" dirty="0">
                <a:solidFill>
                  <a:srgbClr val="FFFFFF"/>
                </a:solidFill>
                <a:latin typeface="Calibri" panose="020F0502020204030204" pitchFamily="34" charset="0"/>
              </a:rPr>
              <a:t>Policies and Strategic Drivers</a:t>
            </a:r>
            <a:endParaRPr lang="en-GB" sz="1350" dirty="0"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n-GB" sz="1500" dirty="0">
              <a:solidFill>
                <a:srgbClr val="2A2A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D23E388-64A5-D6D6-ACD7-E261ADF5C0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9107868"/>
              </p:ext>
            </p:extLst>
          </p:nvPr>
        </p:nvGraphicFramePr>
        <p:xfrm>
          <a:off x="847224" y="3068958"/>
          <a:ext cx="7093618" cy="28083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93618">
                  <a:extLst>
                    <a:ext uri="{9D8B030D-6E8A-4147-A177-3AD203B41FA5}">
                      <a16:colId xmlns:a16="http://schemas.microsoft.com/office/drawing/2014/main" val="89247789"/>
                    </a:ext>
                  </a:extLst>
                </a:gridCol>
              </a:tblGrid>
              <a:tr h="41753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Policies and Strategic Drivers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431807333"/>
                  </a:ext>
                </a:extLst>
              </a:tr>
              <a:tr h="7206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Making Life Better-Strategic Framework for Public (Health </a:t>
                      </a:r>
                      <a:r>
                        <a:rPr lang="en-GB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Department of Health </a:t>
                      </a:r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(DH) 2014)</a:t>
                      </a:r>
                      <a:endParaRPr lang="en-GB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816838637"/>
                  </a:ext>
                </a:extLst>
              </a:tr>
              <a:tr h="4175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Advanced Nursing Practice Framework (DHSSPS 2016)</a:t>
                      </a:r>
                      <a:endParaRPr lang="en-GB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785319693"/>
                  </a:ext>
                </a:extLst>
              </a:tr>
              <a:tr h="4175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NHS Long-Term Plan (2019)</a:t>
                      </a:r>
                      <a:endParaRPr lang="en-GB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97089689"/>
                  </a:ext>
                </a:extLst>
              </a:tr>
              <a:tr h="4175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NHS Right-Care; Frailty Toolkit (NHS 2019) </a:t>
                      </a:r>
                      <a:endParaRPr lang="en-GB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621768486"/>
                  </a:ext>
                </a:extLst>
              </a:tr>
              <a:tr h="4175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Enhancing Clinical Care Framework (DH 2023) </a:t>
                      </a:r>
                      <a:endParaRPr lang="en-GB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768458322"/>
                  </a:ext>
                </a:extLst>
              </a:tr>
            </a:tbl>
          </a:graphicData>
        </a:graphic>
      </p:graphicFrame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0145" y="50231"/>
            <a:ext cx="1743710" cy="113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60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A4895-804B-0C93-E648-9B4A8DFCC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504" y="1212890"/>
            <a:ext cx="7886700" cy="792087"/>
          </a:xfrm>
        </p:spPr>
        <p:txBody>
          <a:bodyPr>
            <a:no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Impact of frailty on patients and services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7FA2FE-F72F-C7B5-8F9B-23ECED4894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2042195"/>
            <a:ext cx="4038600" cy="4083968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Older people in rural areas often experience inequality i.e. transportation, access to services</a:t>
            </a:r>
          </a:p>
          <a:p>
            <a:r>
              <a:rPr lang="en-GB" sz="24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Older people in rural areas experience loneliness, depression, isolation, reduced access to appropriate care resulting in suboptimal health outcomes (Scholes-Robertson </a:t>
            </a:r>
            <a:r>
              <a:rPr lang="en-GB" sz="2400" i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et al.</a:t>
            </a:r>
            <a:r>
              <a:rPr lang="en-GB" sz="24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2022) </a:t>
            </a:r>
          </a:p>
          <a:p>
            <a:r>
              <a:rPr lang="en-GB" sz="24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Less consultants in rural areas (Irmia </a:t>
            </a:r>
            <a:r>
              <a:rPr lang="en-GB" sz="2400" i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et al.</a:t>
            </a:r>
            <a:r>
              <a:rPr lang="en-GB" sz="24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2021)</a:t>
            </a:r>
          </a:p>
          <a:p>
            <a:endParaRPr lang="en-GB" sz="21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8AA4E5-1271-C03F-E3B0-F2FF6F85A7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44824"/>
            <a:ext cx="4038600" cy="428133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GB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GB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Frail patients account for 22% of ED attendances – highlighting the need for coordinated community services and support (O’Caoimh </a:t>
            </a:r>
            <a:r>
              <a:rPr lang="en-GB" sz="2400" i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et al.</a:t>
            </a:r>
            <a:r>
              <a:rPr lang="en-GB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2023)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B51982-ED88-1062-FF87-7AB0058E48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3529" y="2226469"/>
            <a:ext cx="4054827" cy="1464218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789" y="49808"/>
            <a:ext cx="1743710" cy="113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1024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and person with sheep&#10;&#10;Description automatically generated">
            <a:extLst>
              <a:ext uri="{FF2B5EF4-FFF2-40B4-BE49-F238E27FC236}">
                <a16:creationId xmlns:a16="http://schemas.microsoft.com/office/drawing/2014/main" id="{06DA7A0B-C69B-CE36-8C8D-B98F3F3DFD1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479" b="231"/>
          <a:stretch/>
        </p:blipFill>
        <p:spPr>
          <a:xfrm>
            <a:off x="0" y="0"/>
            <a:ext cx="8964487" cy="685799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3EDD45D-B281-0BC5-563D-1B308C9CA182}"/>
              </a:ext>
            </a:extLst>
          </p:cNvPr>
          <p:cNvSpPr txBox="1"/>
          <p:nvPr/>
        </p:nvSpPr>
        <p:spPr>
          <a:xfrm>
            <a:off x="310337" y="1052736"/>
            <a:ext cx="3315780" cy="1584176"/>
          </a:xfrm>
          <a:prstGeom prst="rect">
            <a:avLst/>
          </a:prstGeom>
        </p:spPr>
        <p:txBody>
          <a:bodyPr vert="horz" lIns="68580" tIns="34290" rIns="68580" bIns="34290" rtlCol="0">
            <a:normAutofit lnSpcReduction="1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45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How can the ANP improve health outcomes for those living with frailty in rural areas?</a:t>
            </a:r>
          </a:p>
        </p:txBody>
      </p:sp>
    </p:spTree>
    <p:extLst>
      <p:ext uri="{BB962C8B-B14F-4D97-AF65-F5344CB8AC3E}">
        <p14:creationId xmlns:p14="http://schemas.microsoft.com/office/powerpoint/2010/main" val="28400238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BA949-D7F2-1FF8-3A18-7CF8E2A1E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2594" y="1086978"/>
            <a:ext cx="5780665" cy="400125"/>
          </a:xfrm>
        </p:spPr>
        <p:txBody>
          <a:bodyPr>
            <a:normAutofit fontScale="90000"/>
          </a:bodyPr>
          <a:lstStyle/>
          <a:p>
            <a:r>
              <a:rPr lang="en-US" sz="2100" b="1" dirty="0">
                <a:latin typeface="Arial" panose="020B0604020202020204" pitchFamily="34" charset="0"/>
                <a:cs typeface="Arial" panose="020B0604020202020204" pitchFamily="34" charset="0"/>
              </a:rPr>
              <a:t>Why the ANP?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8C32A9-842E-FE72-70B4-5C2E2D939C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346" y="1487103"/>
            <a:ext cx="8232098" cy="3836872"/>
          </a:xfrm>
        </p:spPr>
        <p:txBody>
          <a:bodyPr>
            <a:normAutofit/>
          </a:bodyPr>
          <a:lstStyle/>
          <a:p>
            <a:pPr marL="286390" indent="-286390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Advanced history-taking, physical assessment, differential diagnosis and decision-making skills improve health outcomes (DHSSPS 2016).</a:t>
            </a:r>
          </a:p>
          <a:p>
            <a:pPr marL="286390" indent="-286390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Undertaking Comprehensive Geriatric Assessments at home provide patients with more autonomy (BGS 2014; Huang </a:t>
            </a:r>
            <a:r>
              <a:rPr lang="en-GB" sz="1800" i="1" dirty="0">
                <a:latin typeface="Arial" panose="020B0604020202020204" pitchFamily="34" charset="0"/>
                <a:cs typeface="Arial" panose="020B0604020202020204" pitchFamily="34" charset="0"/>
              </a:rPr>
              <a:t>et al.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 2020) </a:t>
            </a:r>
          </a:p>
          <a:p>
            <a:pPr marL="286390" indent="-286390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Shared decision-making, co-produced treatment plans, regular reviews</a:t>
            </a:r>
          </a:p>
          <a:p>
            <a:pPr marL="286390" indent="-286390"/>
            <a:r>
              <a:rPr lang="en-GB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holistic approach bridges the delays that can result from disjointed healthcare systems (Thompson 2021)</a:t>
            </a:r>
          </a:p>
          <a:p>
            <a:pPr marL="286384" indent="-286384" algn="just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↓ attendances at emergency departments</a:t>
            </a:r>
          </a:p>
          <a:p>
            <a:pPr marL="286384" indent="-286384" algn="just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↑ access to community services</a:t>
            </a:r>
          </a:p>
          <a:p>
            <a:pPr marL="286384" indent="-286384" algn="just"/>
            <a:r>
              <a:rPr lang="en-GB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Patient satisfaction, improved patient outcomes, control of chronic disease and cost-effective (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Htay and Whitehead 2021)</a:t>
            </a:r>
            <a:endParaRPr lang="en-GB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6390" indent="-286390"/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6390" indent="-286390"/>
            <a:endParaRPr lang="en-GB" sz="1350" dirty="0">
              <a:cs typeface="Arial" panose="020B0604020202020204" pitchFamily="34" charset="0"/>
            </a:endParaRPr>
          </a:p>
          <a:p>
            <a:pPr marL="286390" indent="-286390"/>
            <a:endParaRPr lang="en-GB" sz="135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9E3CD4-0D5F-018F-4C74-E05E036CBA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056" y="5013176"/>
            <a:ext cx="3684070" cy="1721355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0"/>
            <a:ext cx="1743710" cy="113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079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133475"/>
            <a:ext cx="8229600" cy="495325"/>
          </a:xfrm>
        </p:spPr>
        <p:txBody>
          <a:bodyPr>
            <a:normAutofit fontScale="90000"/>
          </a:bodyPr>
          <a:lstStyle/>
          <a:p>
            <a:r>
              <a:rPr lang="en-GB" dirty="0"/>
              <a:t>Case study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425355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94 </a:t>
            </a:r>
            <a:r>
              <a:rPr lang="en-GB" dirty="0" err="1"/>
              <a:t>yr</a:t>
            </a:r>
            <a:r>
              <a:rPr lang="en-GB" dirty="0"/>
              <a:t> old female referred by DN for CGA as 4+ falls in past 6 months</a:t>
            </a:r>
          </a:p>
          <a:p>
            <a:pPr lvl="1"/>
            <a:r>
              <a:rPr lang="en-GB" dirty="0"/>
              <a:t>Retired factory worker</a:t>
            </a:r>
          </a:p>
          <a:p>
            <a:pPr lvl="1"/>
            <a:r>
              <a:rPr lang="en-GB" dirty="0"/>
              <a:t>1 son (own health issues)</a:t>
            </a:r>
          </a:p>
          <a:p>
            <a:pPr lvl="1"/>
            <a:r>
              <a:rPr lang="en-GB" dirty="0"/>
              <a:t>Lives alone, 2-storey house, stair lift</a:t>
            </a:r>
          </a:p>
          <a:p>
            <a:pPr lvl="1"/>
            <a:r>
              <a:rPr lang="en-GB" dirty="0"/>
              <a:t>Mobilises with  Ax1-2 – wheeled </a:t>
            </a:r>
            <a:r>
              <a:rPr lang="en-GB" dirty="0" err="1"/>
              <a:t>zimmer</a:t>
            </a:r>
            <a:r>
              <a:rPr lang="en-GB" dirty="0"/>
              <a:t> frame</a:t>
            </a:r>
          </a:p>
          <a:p>
            <a:pPr lvl="1"/>
            <a:r>
              <a:rPr lang="en-GB" dirty="0"/>
              <a:t>Alternating air cushion</a:t>
            </a:r>
          </a:p>
          <a:p>
            <a:pPr lvl="1"/>
            <a:r>
              <a:rPr lang="en-GB" dirty="0" err="1"/>
              <a:t>PoC</a:t>
            </a:r>
            <a:r>
              <a:rPr lang="en-GB" dirty="0"/>
              <a:t> 2x4x7 – personal hygiene, dressing , meals</a:t>
            </a:r>
          </a:p>
          <a:p>
            <a:pPr lvl="1"/>
            <a:r>
              <a:rPr lang="en-GB" dirty="0"/>
              <a:t>Body wash at sink, toilet upstairs, raised toilet seat</a:t>
            </a:r>
          </a:p>
          <a:p>
            <a:pPr lvl="1"/>
            <a:r>
              <a:rPr lang="en-GB" dirty="0"/>
              <a:t>Pendant alarm</a:t>
            </a:r>
          </a:p>
          <a:p>
            <a:pPr lvl="1"/>
            <a:r>
              <a:rPr lang="en-GB" dirty="0"/>
              <a:t>Light housework. Private cleaner and gardener</a:t>
            </a:r>
          </a:p>
          <a:p>
            <a:pPr lvl="1"/>
            <a:endParaRPr lang="en-GB" dirty="0"/>
          </a:p>
        </p:txBody>
      </p:sp>
      <p:pic>
        <p:nvPicPr>
          <p:cNvPr id="4" name="Picture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0"/>
            <a:ext cx="1743710" cy="113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2315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06"/>
            <a:ext cx="8229600" cy="504056"/>
          </a:xfrm>
        </p:spPr>
        <p:txBody>
          <a:bodyPr>
            <a:noAutofit/>
          </a:bodyPr>
          <a:lstStyle/>
          <a:p>
            <a:r>
              <a:rPr lang="en-GB" sz="2800" b="1" dirty="0"/>
              <a:t>Medications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40560"/>
          </a:xfrm>
        </p:spPr>
        <p:txBody>
          <a:bodyPr>
            <a:normAutofit fontScale="47500" lnSpcReduction="20000"/>
          </a:bodyPr>
          <a:lstStyle/>
          <a:p>
            <a:pPr lvl="0"/>
            <a:r>
              <a:rPr lang="en-GB" dirty="0" err="1"/>
              <a:t>Piroxicam</a:t>
            </a:r>
            <a:r>
              <a:rPr lang="en-GB" dirty="0"/>
              <a:t> 0.5% gel</a:t>
            </a:r>
          </a:p>
          <a:p>
            <a:pPr lvl="0"/>
            <a:r>
              <a:rPr lang="en-GB" dirty="0" err="1"/>
              <a:t>Hylo</a:t>
            </a:r>
            <a:r>
              <a:rPr lang="en-GB" dirty="0"/>
              <a:t>-care eye drops</a:t>
            </a:r>
          </a:p>
          <a:p>
            <a:pPr lvl="0"/>
            <a:r>
              <a:rPr lang="en-GB" dirty="0"/>
              <a:t>Senna 7.5mg PRN</a:t>
            </a:r>
          </a:p>
          <a:p>
            <a:pPr lvl="0"/>
            <a:r>
              <a:rPr lang="en-GB" dirty="0"/>
              <a:t>Paracetamol 500mg PRN</a:t>
            </a:r>
          </a:p>
          <a:p>
            <a:pPr lvl="0"/>
            <a:r>
              <a:rPr lang="en-GB" dirty="0"/>
              <a:t>Sertraline 50mg OD</a:t>
            </a:r>
          </a:p>
          <a:p>
            <a:pPr lvl="0"/>
            <a:r>
              <a:rPr lang="en-GB" dirty="0"/>
              <a:t>Amitriptyline 10mg </a:t>
            </a:r>
            <a:r>
              <a:rPr lang="en-GB" dirty="0" err="1"/>
              <a:t>nocte</a:t>
            </a:r>
            <a:endParaRPr lang="en-GB" dirty="0"/>
          </a:p>
          <a:p>
            <a:pPr lvl="0"/>
            <a:r>
              <a:rPr lang="en-GB" dirty="0" err="1"/>
              <a:t>Brinzolamide</a:t>
            </a:r>
            <a:r>
              <a:rPr lang="en-GB" dirty="0"/>
              <a:t> eye drops</a:t>
            </a:r>
          </a:p>
          <a:p>
            <a:pPr lvl="0"/>
            <a:r>
              <a:rPr lang="en-GB" dirty="0" err="1"/>
              <a:t>Latanoprost</a:t>
            </a:r>
            <a:r>
              <a:rPr lang="en-GB" dirty="0"/>
              <a:t> eye drops</a:t>
            </a:r>
          </a:p>
          <a:p>
            <a:pPr lvl="0"/>
            <a:r>
              <a:rPr lang="en-GB" dirty="0"/>
              <a:t>Esomeprazole 40mg OD</a:t>
            </a:r>
          </a:p>
          <a:p>
            <a:pPr lvl="0"/>
            <a:r>
              <a:rPr lang="en-GB" dirty="0"/>
              <a:t>Aspirin 75mg OD</a:t>
            </a:r>
          </a:p>
          <a:p>
            <a:pPr lvl="0"/>
            <a:r>
              <a:rPr lang="en-GB" dirty="0" err="1"/>
              <a:t>Bendroflumethiazide</a:t>
            </a:r>
            <a:r>
              <a:rPr lang="en-GB" dirty="0"/>
              <a:t> 2.5mg OD</a:t>
            </a:r>
          </a:p>
          <a:p>
            <a:pPr lvl="0"/>
            <a:r>
              <a:rPr lang="en-GB" dirty="0" err="1"/>
              <a:t>Fortisip</a:t>
            </a:r>
            <a:endParaRPr lang="en-GB" dirty="0"/>
          </a:p>
          <a:p>
            <a:pPr lvl="0"/>
            <a:r>
              <a:rPr lang="en-GB" dirty="0" err="1"/>
              <a:t>Hyoscinebutylbromide</a:t>
            </a:r>
            <a:r>
              <a:rPr lang="en-GB" dirty="0"/>
              <a:t> 10mg OD</a:t>
            </a:r>
          </a:p>
          <a:p>
            <a:pPr lvl="0"/>
            <a:r>
              <a:rPr lang="en-GB" dirty="0" err="1"/>
              <a:t>Loperamide</a:t>
            </a:r>
            <a:r>
              <a:rPr lang="en-GB" dirty="0"/>
              <a:t> 2mg PRN</a:t>
            </a:r>
          </a:p>
          <a:p>
            <a:pPr lvl="0"/>
            <a:r>
              <a:rPr lang="en-GB" dirty="0"/>
              <a:t>Lactulose PRN</a:t>
            </a:r>
          </a:p>
          <a:p>
            <a:pPr marL="0" lvl="0" indent="0">
              <a:buNone/>
            </a:pPr>
            <a:endParaRPr lang="en-GB" dirty="0"/>
          </a:p>
          <a:p>
            <a:r>
              <a:rPr lang="en-GB" b="1" dirty="0"/>
              <a:t>OTC: </a:t>
            </a:r>
            <a:r>
              <a:rPr lang="en-GB" dirty="0"/>
              <a:t>Well Woman 75+</a:t>
            </a:r>
          </a:p>
          <a:p>
            <a:r>
              <a:rPr lang="en-GB" dirty="0"/>
              <a:t>Anticholinergic Burden Score – 5   Falls Risk Increasing Drugs score – 5</a:t>
            </a:r>
          </a:p>
          <a:p>
            <a:r>
              <a:rPr lang="en-GB" b="1" dirty="0"/>
              <a:t>Allergic to </a:t>
            </a:r>
            <a:r>
              <a:rPr lang="en-GB" dirty="0" err="1"/>
              <a:t>butrans</a:t>
            </a:r>
            <a:r>
              <a:rPr lang="en-GB" dirty="0"/>
              <a:t> patch, ibuprofen gel, erythromycin, </a:t>
            </a:r>
            <a:r>
              <a:rPr lang="en-GB" dirty="0" err="1"/>
              <a:t>alupent</a:t>
            </a:r>
            <a:r>
              <a:rPr lang="en-GB" dirty="0"/>
              <a:t> syrup, </a:t>
            </a:r>
            <a:r>
              <a:rPr lang="en-GB" dirty="0" err="1"/>
              <a:t>ketoprofen</a:t>
            </a:r>
            <a:r>
              <a:rPr lang="en-GB" dirty="0"/>
              <a:t> gel, </a:t>
            </a:r>
            <a:r>
              <a:rPr lang="en-GB" dirty="0" err="1"/>
              <a:t>tamadol</a:t>
            </a:r>
            <a:endParaRPr lang="en-GB" dirty="0"/>
          </a:p>
          <a:p>
            <a:r>
              <a:rPr lang="en-GB" dirty="0"/>
              <a:t>Manages own medications. Patient admits to getting mixed up as to whether she has taken her medications or not. Eye drops administered by carers. Medications delivered by chemist.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1880" y="1540187"/>
            <a:ext cx="5365842" cy="958717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0"/>
            <a:ext cx="1743710" cy="809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1868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987" y="875258"/>
            <a:ext cx="8229600" cy="724942"/>
          </a:xfrm>
        </p:spPr>
        <p:txBody>
          <a:bodyPr>
            <a:normAutofit fontScale="90000"/>
          </a:bodyPr>
          <a:lstStyle/>
          <a:p>
            <a:r>
              <a:rPr lang="en-GB" dirty="0"/>
              <a:t>Assessment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/>
              <a:t>No sight test for &gt; 5years. Bilateral cataracts</a:t>
            </a:r>
          </a:p>
          <a:p>
            <a:r>
              <a:rPr lang="en-GB" dirty="0"/>
              <a:t>Incontinent urine</a:t>
            </a:r>
          </a:p>
          <a:p>
            <a:r>
              <a:rPr lang="en-GB" dirty="0"/>
              <a:t>Chronic pressure ulcer to R buttock &gt; 1yr</a:t>
            </a:r>
          </a:p>
          <a:p>
            <a:r>
              <a:rPr lang="en-GB" dirty="0"/>
              <a:t>No weight loss/night sweats/swallowing issues</a:t>
            </a:r>
          </a:p>
          <a:p>
            <a:r>
              <a:rPr lang="en-GB" dirty="0"/>
              <a:t>Diverticulitis – bowels fluctuate</a:t>
            </a:r>
          </a:p>
          <a:p>
            <a:r>
              <a:rPr lang="en-GB" dirty="0"/>
              <a:t>Weight – 43.5kg BMI 18.8</a:t>
            </a:r>
          </a:p>
          <a:p>
            <a:r>
              <a:rPr lang="en-GB" dirty="0"/>
              <a:t>Sitting BP – 159/88, on immediately standing 155/88, at 1 min standing 156/84</a:t>
            </a:r>
          </a:p>
          <a:p>
            <a:r>
              <a:rPr lang="en-GB" dirty="0"/>
              <a:t>HS I+II+0. Mild ankle oedema. JVP not raised. HR 75 bpm and regular</a:t>
            </a:r>
          </a:p>
          <a:p>
            <a:r>
              <a:rPr lang="en-GB" dirty="0"/>
              <a:t>RR 14/min. Sp02 97%. Chest clear – no additional breath sounds</a:t>
            </a:r>
          </a:p>
          <a:p>
            <a:r>
              <a:rPr lang="en-GB" dirty="0"/>
              <a:t>Abdomen soft and non-tender</a:t>
            </a:r>
          </a:p>
          <a:p>
            <a:r>
              <a:rPr lang="en-GB"/>
              <a:t>No red flags</a:t>
            </a:r>
          </a:p>
        </p:txBody>
      </p:sp>
      <p:pic>
        <p:nvPicPr>
          <p:cNvPr id="4" name="Picture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0"/>
            <a:ext cx="1743710" cy="113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4987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8229600" cy="1143000"/>
          </a:xfrm>
        </p:spPr>
        <p:txBody>
          <a:bodyPr/>
          <a:lstStyle/>
          <a:p>
            <a:r>
              <a:rPr lang="en-GB" dirty="0"/>
              <a:t>Assessment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628800"/>
            <a:ext cx="8229600" cy="4929411"/>
          </a:xfrm>
        </p:spPr>
        <p:txBody>
          <a:bodyPr>
            <a:normAutofit fontScale="85000" lnSpcReduction="20000"/>
          </a:bodyPr>
          <a:lstStyle/>
          <a:p>
            <a:r>
              <a:rPr lang="en-GB" dirty="0"/>
              <a:t>Abbreviated Mental Test Score – 7/10</a:t>
            </a:r>
          </a:p>
          <a:p>
            <a:r>
              <a:rPr lang="en-GB" dirty="0"/>
              <a:t>Benign essential tremor for the past 20+ years – affects upper limbs and voice</a:t>
            </a:r>
          </a:p>
          <a:p>
            <a:r>
              <a:rPr lang="en-GB" dirty="0"/>
              <a:t>Power upper limbs – 3/5 bilaterally and lower limbs 5/5 right, 4/5 left side. Chronic knee and back pain</a:t>
            </a:r>
          </a:p>
          <a:p>
            <a:r>
              <a:rPr lang="en-GB" dirty="0"/>
              <a:t>Co-ordination reduced due to tremor and slight shuffling gait. Normal sensation in all 4 limbs. Romberg's +</a:t>
            </a:r>
            <a:r>
              <a:rPr lang="en-GB" dirty="0" err="1"/>
              <a:t>ve</a:t>
            </a:r>
            <a:endParaRPr lang="en-GB" dirty="0"/>
          </a:p>
          <a:p>
            <a:r>
              <a:rPr lang="en-GB" dirty="0"/>
              <a:t>Some bradykinesia. Mild cog-wheel rigidity</a:t>
            </a:r>
          </a:p>
          <a:p>
            <a:r>
              <a:rPr lang="en-GB" dirty="0"/>
              <a:t>Bone health - intermediate risk of an osteoporotic fracture on the FRAX calculation. No DEXA scan completed, not suitable for same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4" name="Picture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1"/>
            <a:ext cx="1743710" cy="1052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1412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7570"/>
            <a:ext cx="8229600" cy="580926"/>
          </a:xfrm>
        </p:spPr>
        <p:txBody>
          <a:bodyPr>
            <a:normAutofit fontScale="90000"/>
          </a:bodyPr>
          <a:lstStyle/>
          <a:p>
            <a:r>
              <a:rPr lang="en-GB" dirty="0"/>
              <a:t>Problem list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Falls</a:t>
            </a:r>
          </a:p>
          <a:p>
            <a:r>
              <a:rPr lang="en-GB" dirty="0"/>
              <a:t>Reduced mobility</a:t>
            </a:r>
          </a:p>
          <a:p>
            <a:r>
              <a:rPr lang="en-GB" dirty="0"/>
              <a:t>Polypharmacy </a:t>
            </a:r>
          </a:p>
          <a:p>
            <a:r>
              <a:rPr lang="en-GB" dirty="0"/>
              <a:t>Rockwood Clinical Frailty Score – 7</a:t>
            </a:r>
          </a:p>
          <a:p>
            <a:r>
              <a:rPr lang="en-GB" dirty="0"/>
              <a:t>Chronic Pressure Ulcer</a:t>
            </a:r>
          </a:p>
          <a:p>
            <a:r>
              <a:rPr lang="en-GB" dirty="0"/>
              <a:t>Left knee and lower back pain</a:t>
            </a:r>
          </a:p>
          <a:p>
            <a:r>
              <a:rPr lang="en-GB"/>
              <a:t>FRAX – high risk for fragility fracture</a:t>
            </a:r>
            <a:endParaRPr lang="en-GB" dirty="0"/>
          </a:p>
          <a:p>
            <a:r>
              <a:rPr lang="en-GB" dirty="0"/>
              <a:t>Anticholinergic burden score (ACB) – 5</a:t>
            </a:r>
          </a:p>
          <a:p>
            <a:r>
              <a:rPr lang="en-GB" dirty="0"/>
              <a:t>Falls Risk Increasing Drugs (FRIDS)</a:t>
            </a:r>
          </a:p>
          <a:p>
            <a:r>
              <a:rPr lang="en-GB" dirty="0"/>
              <a:t>Creatinine Clearance 26</a:t>
            </a:r>
          </a:p>
          <a:p>
            <a:endParaRPr lang="en-GB" dirty="0"/>
          </a:p>
        </p:txBody>
      </p:sp>
      <p:pic>
        <p:nvPicPr>
          <p:cNvPr id="4" name="Picture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0"/>
            <a:ext cx="1743710" cy="113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6955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559" y="690266"/>
            <a:ext cx="8229600" cy="652934"/>
          </a:xfrm>
        </p:spPr>
        <p:txBody>
          <a:bodyPr>
            <a:normAutofit fontScale="90000"/>
          </a:bodyPr>
          <a:lstStyle/>
          <a:p>
            <a:r>
              <a:rPr lang="en-GB" dirty="0"/>
              <a:t>Management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en-GB" dirty="0"/>
              <a:t>FRAX score</a:t>
            </a:r>
          </a:p>
          <a:p>
            <a:pPr lvl="0"/>
            <a:r>
              <a:rPr lang="en-GB" dirty="0"/>
              <a:t>Bloods – bone profile, iron profile, b12 &amp; Folate, U&amp;E, FBP, TFT, HbA1c, lipids, urinalysis</a:t>
            </a:r>
          </a:p>
          <a:p>
            <a:pPr lvl="0"/>
            <a:r>
              <a:rPr lang="en-GB" dirty="0"/>
              <a:t>Stop amitriptyline</a:t>
            </a:r>
          </a:p>
          <a:p>
            <a:pPr lvl="0"/>
            <a:r>
              <a:rPr lang="en-GB" dirty="0"/>
              <a:t>Increase paracetamol frequency to 4 times daily and reduce dose to 500mg (&lt;50kg) </a:t>
            </a:r>
          </a:p>
          <a:p>
            <a:pPr lvl="0"/>
            <a:r>
              <a:rPr lang="en-GB" dirty="0"/>
              <a:t>Remove rug in living room</a:t>
            </a:r>
          </a:p>
          <a:p>
            <a:pPr lvl="0"/>
            <a:r>
              <a:rPr lang="en-GB" dirty="0"/>
              <a:t>Refer for </a:t>
            </a:r>
            <a:r>
              <a:rPr lang="en-GB" dirty="0" err="1"/>
              <a:t>medicare</a:t>
            </a:r>
            <a:r>
              <a:rPr lang="en-GB" dirty="0"/>
              <a:t>/blister pack</a:t>
            </a:r>
          </a:p>
          <a:p>
            <a:pPr lvl="0"/>
            <a:r>
              <a:rPr lang="en-GB" dirty="0"/>
              <a:t>Accrete D3 once a day chewable tablet (</a:t>
            </a:r>
            <a:r>
              <a:rPr lang="en-GB" dirty="0" err="1"/>
              <a:t>Adj</a:t>
            </a:r>
            <a:r>
              <a:rPr lang="en-GB" dirty="0"/>
              <a:t> Ca 2.42)</a:t>
            </a:r>
          </a:p>
          <a:p>
            <a:pPr lvl="0"/>
            <a:r>
              <a:rPr lang="en-GB" dirty="0"/>
              <a:t>Referral to domiciliary OT and physio for assessment</a:t>
            </a:r>
          </a:p>
          <a:p>
            <a:pPr lvl="0"/>
            <a:r>
              <a:rPr lang="en-GB" dirty="0"/>
              <a:t>Son to arrange sight test with optometrist</a:t>
            </a:r>
          </a:p>
          <a:p>
            <a:pPr lvl="0"/>
            <a:r>
              <a:rPr lang="en-GB" dirty="0"/>
              <a:t>Liaise with GP and GP pharmacist – discharge letter</a:t>
            </a:r>
          </a:p>
          <a:p>
            <a:pPr lvl="0"/>
            <a:r>
              <a:rPr lang="en-GB" dirty="0"/>
              <a:t>Review - </a:t>
            </a:r>
            <a:r>
              <a:rPr lang="en-GB" i="1" dirty="0"/>
              <a:t>Pressure ulcer healed 8 weeks after consultation</a:t>
            </a:r>
          </a:p>
          <a:p>
            <a:pPr lvl="0"/>
            <a:endParaRPr lang="en-GB" dirty="0"/>
          </a:p>
          <a:p>
            <a:endParaRPr lang="en-GB" dirty="0"/>
          </a:p>
        </p:txBody>
      </p:sp>
      <p:pic>
        <p:nvPicPr>
          <p:cNvPr id="4" name="Picture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1"/>
            <a:ext cx="1743710" cy="90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7541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9EE43-40F0-AA2F-0301-3831E7315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00528"/>
            <a:ext cx="8229600" cy="652934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What next?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85F34C-D9D9-CB54-A822-3AD0F939A7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67902"/>
            <a:ext cx="7886700" cy="3649329"/>
          </a:xfrm>
        </p:spPr>
        <p:txBody>
          <a:bodyPr>
            <a:normAutofit/>
          </a:bodyPr>
          <a:lstStyle/>
          <a:p>
            <a:pPr marL="286384" indent="-286384" algn="just"/>
            <a:r>
              <a:rPr lang="en-GB" sz="2400" dirty="0">
                <a:cs typeface="Arial" panose="020B0604020202020204" pitchFamily="34" charset="0"/>
              </a:rPr>
              <a:t>Future strategies should consider the absence of ANP regulation and include ANPs in policymaking to enhance patient outcomes and population health</a:t>
            </a:r>
          </a:p>
          <a:p>
            <a:pPr marL="286384" indent="-286384" algn="just"/>
            <a:r>
              <a:rPr lang="en-GB" sz="2400" dirty="0">
                <a:cs typeface="Arial" panose="020B0604020202020204" pitchFamily="34" charset="0"/>
              </a:rPr>
              <a:t>Promoting health with innovative approaches in areas that may be overlooked can help the older person to remain independent</a:t>
            </a:r>
          </a:p>
          <a:p>
            <a:pPr marL="286384" indent="-286384" algn="just"/>
            <a:r>
              <a:rPr lang="en-GB" sz="2400" dirty="0">
                <a:cs typeface="Arial" panose="020B0604020202020204" pitchFamily="34" charset="0"/>
              </a:rPr>
              <a:t>Getting things right would have immeasurable benefits; therefore, an acceleration into researching frailty in rural areas is required to fill the gaps in the evidence-base </a:t>
            </a:r>
          </a:p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0145" y="137569"/>
            <a:ext cx="1743710" cy="113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6205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05273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u="sng" dirty="0">
                <a:hlinkClick r:id="rId2"/>
              </a:rPr>
              <a:t>http://dx.doi.org/10.1111/jep.70075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57237" y="2564903"/>
            <a:ext cx="7629525" cy="3412827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0145" y="137569"/>
            <a:ext cx="1743710" cy="113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7387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351A2-57FC-A11C-D654-B659DA0C42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3006"/>
            <a:ext cx="7886700" cy="241760"/>
          </a:xfrm>
        </p:spPr>
        <p:txBody>
          <a:bodyPr>
            <a:normAutofit fontScale="90000"/>
          </a:bodyPr>
          <a:lstStyle/>
          <a:p>
            <a:r>
              <a:rPr lang="en-US" sz="1500" b="1" dirty="0"/>
              <a:t>References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77600-BAD4-F8A5-22C1-2E3A9E0782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25003"/>
            <a:ext cx="7886700" cy="3964970"/>
          </a:xfrm>
        </p:spPr>
        <p:txBody>
          <a:bodyPr>
            <a:noAutofit/>
          </a:bodyPr>
          <a:lstStyle/>
          <a:p>
            <a:pPr algn="just">
              <a:spcBef>
                <a:spcPts val="83"/>
              </a:spcBef>
            </a:pPr>
            <a:r>
              <a:rPr lang="en-GB" sz="9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Age UK. (2020) </a:t>
            </a:r>
            <a:r>
              <a:rPr lang="en-GB" sz="900" i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Understanding Frailty.</a:t>
            </a:r>
            <a:r>
              <a:rPr lang="en-GB" sz="9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London: Age UK. Available at: </a:t>
            </a:r>
            <a:r>
              <a:rPr lang="en-GB" sz="900" u="sng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https://www.ageuk.org.uk/our-impact/policy-research/frailty-in-older-people/understanding-frailty/#:~:text=If%20someone%20is%20living%20with,recover%20quickly%20following%20health%20problems</a:t>
            </a:r>
            <a:r>
              <a:rPr lang="en-GB" sz="9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[Accessed 14 January 2024].</a:t>
            </a:r>
          </a:p>
          <a:p>
            <a:pPr algn="just">
              <a:spcBef>
                <a:spcPts val="83"/>
              </a:spcBef>
            </a:pPr>
            <a:r>
              <a:rPr lang="en-GB" sz="9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British Geriatric Society. (2014) </a:t>
            </a:r>
            <a:r>
              <a:rPr lang="en-GB" sz="900" i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Introduction to frailty, fit for frailty part 1.</a:t>
            </a:r>
            <a:r>
              <a:rPr lang="en-GB" sz="9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London: BGS. Available at: </a:t>
            </a:r>
            <a:r>
              <a:rPr lang="en-GB" sz="900" u="sng" kern="100" dirty="0">
                <a:solidFill>
                  <a:srgbClr val="0563C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https://www.bgs.org.uk/resources/introduction-to-frailty#:~:text=Frailty%20is%20a%20distinctive%20health,lose%20their%20in%2Dbuilt%20reserves</a:t>
            </a:r>
            <a:r>
              <a:rPr lang="en-GB" sz="9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[Accessed 14 August 2024].</a:t>
            </a:r>
            <a:endParaRPr lang="en-GB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83"/>
              </a:spcBef>
            </a:pP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Department of Health. (2014) </a:t>
            </a:r>
            <a:r>
              <a:rPr lang="en-GB" sz="900" i="1" dirty="0">
                <a:latin typeface="Arial" panose="020B0604020202020204" pitchFamily="34" charset="0"/>
                <a:cs typeface="Arial" panose="020B0604020202020204" pitchFamily="34" charset="0"/>
              </a:rPr>
              <a:t>Making Life Better-Strategic Framework for Public Health</a:t>
            </a: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. Belfast: DH. Available at: </a:t>
            </a: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https://www.health-ni.gov.uk/sites/default/files/publications/dhssps/making-life-better-strategic-framework-2013-2023_0.pdf</a:t>
            </a: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 [Accessed 14 August 2024]. </a:t>
            </a:r>
          </a:p>
          <a:p>
            <a:pPr algn="just">
              <a:spcBef>
                <a:spcPts val="83"/>
              </a:spcBef>
            </a:pPr>
            <a:r>
              <a:rPr lang="en-GB" sz="9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Department of Health, Social Services and Public Safety. (2016) Belfast: DHSSPS. </a:t>
            </a:r>
            <a:r>
              <a:rPr lang="en-GB" sz="900" i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Advanced Nursing Practice Framework: Supporting Advanced Nursing Practice in Health and Social Care Trusts.</a:t>
            </a:r>
            <a:r>
              <a:rPr lang="en-GB" sz="9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Available at: </a:t>
            </a:r>
            <a:r>
              <a:rPr lang="en-GB" sz="900" u="sng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5"/>
              </a:rPr>
              <a:t>https://www.health-ni.gov.uk/sites/default/files/publications/health/advanced-nursing-practice-framework.pdf</a:t>
            </a:r>
            <a:r>
              <a:rPr lang="en-GB" sz="9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[Accessed 14 August 2024].</a:t>
            </a:r>
          </a:p>
          <a:p>
            <a:pPr algn="just">
              <a:spcBef>
                <a:spcPts val="83"/>
              </a:spcBef>
            </a:pPr>
            <a:r>
              <a:rPr lang="en-GB" sz="9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Department of Health. (2023) </a:t>
            </a:r>
            <a:r>
              <a:rPr lang="en-GB" sz="900" i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Enhancing Clinical Care Framework</a:t>
            </a:r>
            <a:r>
              <a:rPr lang="en-GB" sz="9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Belfast: DH. Available at: </a:t>
            </a:r>
            <a:r>
              <a:rPr lang="en-GB" sz="900" u="sng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6"/>
              </a:rPr>
              <a:t>https://www.health-ni.gov.uk/sites/default/files/publications/health/doh-enhancing-clinicla-care-framework.pdf</a:t>
            </a:r>
            <a:r>
              <a:rPr lang="en-GB" sz="9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[Accessed 10 August 2024].</a:t>
            </a:r>
          </a:p>
          <a:p>
            <a:pPr algn="just">
              <a:spcBef>
                <a:spcPts val="83"/>
              </a:spcBef>
            </a:pPr>
            <a:r>
              <a:rPr lang="en-GB" sz="9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Htay, M. and Whitehead, D. (2021) The effectiveness of the role of advanced nurse practitioners compared to physician-led or usual care: A systematic review. </a:t>
            </a:r>
            <a:r>
              <a:rPr lang="en-GB" sz="9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International Journal of Nursing Studies Advances, </a:t>
            </a:r>
            <a:r>
              <a:rPr lang="en-GB" sz="9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3(21), 21-43.</a:t>
            </a:r>
          </a:p>
          <a:p>
            <a:pPr algn="just">
              <a:spcBef>
                <a:spcPts val="83"/>
              </a:spcBef>
            </a:pPr>
            <a:r>
              <a:rPr lang="en-GB" sz="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Huang, C., Lee, W., Lin, H., Chen, R., Lin, C., Peng, L. and Chen, L. (2020) Epidemiology of frailty and associated factors among older adults living in rural communities in Taiwan. </a:t>
            </a:r>
            <a:r>
              <a:rPr lang="en-GB" sz="9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Archives of Gerontology and Geriatrics, </a:t>
            </a:r>
            <a:r>
              <a:rPr lang="en-GB" sz="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87(3), 365-381.</a:t>
            </a:r>
            <a:endParaRPr lang="en-GB" sz="9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r>
              <a:rPr lang="en-GB" sz="9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National Health service. (2019) </a:t>
            </a:r>
            <a:r>
              <a:rPr lang="en-GB" sz="900" i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NHS RightCare: Frailty Toolkit.</a:t>
            </a:r>
            <a:r>
              <a:rPr lang="en-GB" sz="9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London: NHS. Available at: </a:t>
            </a:r>
            <a:r>
              <a:rPr lang="en-GB" sz="900" u="sng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7"/>
              </a:rPr>
              <a:t>https://www.england.nhs.uk/rightcare/wp-content/uploads/sites/40/2019/07/frailty-toolkit-june-2019-v1.pdf</a:t>
            </a:r>
            <a:r>
              <a:rPr lang="en-GB" sz="9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[Accessed 14 August 2024].  </a:t>
            </a:r>
          </a:p>
          <a:p>
            <a:pPr algn="just"/>
            <a:r>
              <a:rPr lang="en-GB" sz="9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National Health Service (NHS). (2019) </a:t>
            </a:r>
            <a:r>
              <a:rPr lang="en-GB" sz="900" i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NHS – Long-term plan</a:t>
            </a:r>
            <a:r>
              <a:rPr lang="en-GB" sz="9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London: NHS. Available at: </a:t>
            </a:r>
            <a:r>
              <a:rPr lang="en-GB" sz="900" u="sng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8"/>
              </a:rPr>
              <a:t>https://www.longtermplan.nhs.uk/online-version/</a:t>
            </a:r>
            <a:r>
              <a:rPr lang="en-GB" sz="900" u="sng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[Accessed</a:t>
            </a:r>
            <a:r>
              <a:rPr lang="en-GB" sz="9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[Accessed 14 August 2024].</a:t>
            </a:r>
          </a:p>
          <a:p>
            <a:pPr algn="just"/>
            <a:r>
              <a:rPr lang="en-GB" sz="9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National Health Service England. (2024) </a:t>
            </a:r>
            <a:r>
              <a:rPr lang="en-GB" sz="900" i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Frail Strategy.</a:t>
            </a:r>
            <a:r>
              <a:rPr lang="en-GB" sz="9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London: NHS. Available at: </a:t>
            </a:r>
            <a:r>
              <a:rPr lang="en-GB" sz="9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9"/>
              </a:rPr>
              <a:t>https://www.england.nhs.uk/long-read/frail-strategy/</a:t>
            </a:r>
            <a:r>
              <a:rPr lang="en-GB" sz="9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[Accessed 20 August 2024].</a:t>
            </a:r>
          </a:p>
          <a:p>
            <a:pPr algn="l" fontAlgn="base"/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NIHR Dissemination Centre. </a:t>
            </a:r>
            <a:r>
              <a:rPr lang="en-GB" sz="900" i="1" dirty="0">
                <a:latin typeface="Arial" panose="020B0604020202020204" pitchFamily="34" charset="0"/>
                <a:cs typeface="Arial" panose="020B0604020202020204" pitchFamily="34" charset="0"/>
              </a:rPr>
              <a:t>Themed Review—Comprehensive Care: Older People Living with Frailty in Hospitals.</a:t>
            </a: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 National Institute of Health Research, 2017.</a:t>
            </a:r>
          </a:p>
          <a:p>
            <a:pPr fontAlgn="base"/>
            <a:r>
              <a:rPr lang="en-GB" sz="900" dirty="0" err="1">
                <a:latin typeface="Arial" panose="020B0604020202020204" pitchFamily="34" charset="0"/>
                <a:cs typeface="Arial" panose="020B0604020202020204" pitchFamily="34" charset="0"/>
              </a:rPr>
              <a:t>O’Mahony</a:t>
            </a: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, D., O’Sullivan, D., Byrne, S., O’Connor, M. N., Ryan, C. and Gallagher, P. (2014) ‘STOPP/START criteria for potentially inappropriate prescribing in older people: Version 2’, Age and Ageing, 44(2), pp. 213–218. </a:t>
            </a:r>
            <a:r>
              <a:rPr lang="en-GB" sz="900" dirty="0" err="1">
                <a:latin typeface="Arial" panose="020B0604020202020204" pitchFamily="34" charset="0"/>
                <a:cs typeface="Arial" panose="020B0604020202020204" pitchFamily="34" charset="0"/>
              </a:rPr>
              <a:t>doi</a:t>
            </a: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: 10.1093</a:t>
            </a:r>
            <a:endParaRPr lang="en-GB" sz="9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83"/>
              </a:spcBef>
            </a:pPr>
            <a:r>
              <a:rPr lang="en-GB" sz="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Thompson, S., Moorley, C. and Barratt, J. (2017) A comparative study on the clinical decision-making processes of nurse practitioners vs. medical doctors using scenarios in a secondary care environment. </a:t>
            </a:r>
            <a:r>
              <a:rPr lang="en-GB" sz="9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Journal of Advanced Nursing, </a:t>
            </a:r>
            <a:r>
              <a:rPr lang="en-GB" sz="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73(5), 1097-1110.</a:t>
            </a:r>
            <a:endParaRPr lang="en-GB" sz="9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spcBef>
                <a:spcPts val="83"/>
              </a:spcBef>
            </a:pPr>
            <a:r>
              <a:rPr lang="en-GB" sz="9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Whitty, C. (2023) Chief</a:t>
            </a:r>
            <a:r>
              <a:rPr lang="en-GB" sz="900" i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Medical Officer’s annual report 2023: health in an ageing society</a:t>
            </a:r>
            <a:r>
              <a:rPr lang="en-GB" sz="9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London: NHS.  Available at: </a:t>
            </a:r>
            <a:r>
              <a:rPr lang="en-GB" sz="900" u="sng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0"/>
              </a:rPr>
              <a:t>https://assets.publishing.service.gov.uk/media/654cecdc5d6095000dbec88c/CMO_s-annual-report-2023-health-in-an-ageing-society-full-report.pdf</a:t>
            </a:r>
            <a:r>
              <a:rPr lang="en-GB" sz="9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[Accessed 10 January 2024].</a:t>
            </a:r>
          </a:p>
        </p:txBody>
      </p:sp>
      <p:pic>
        <p:nvPicPr>
          <p:cNvPr id="4" name="Picture 3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0145" y="137569"/>
            <a:ext cx="1743710" cy="113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859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2036</Words>
  <Application>Microsoft Office PowerPoint</Application>
  <PresentationFormat>On-screen Show (4:3)</PresentationFormat>
  <Paragraphs>162</Paragraphs>
  <Slides>16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Symbol</vt:lpstr>
      <vt:lpstr>Times New Roman</vt:lpstr>
      <vt:lpstr>Office Theme</vt:lpstr>
      <vt:lpstr>Frailty Focus: Empowering Rural Health with Advanced Nurse Practitioners (ANPs)</vt:lpstr>
      <vt:lpstr>Frailty in rural areas</vt:lpstr>
      <vt:lpstr>Frailty</vt:lpstr>
      <vt:lpstr>Background</vt:lpstr>
      <vt:lpstr>Impact of frailty on patients and services</vt:lpstr>
      <vt:lpstr>PowerPoint Presentation</vt:lpstr>
      <vt:lpstr>Why the ANP?</vt:lpstr>
      <vt:lpstr>Case study</vt:lpstr>
      <vt:lpstr>Medications</vt:lpstr>
      <vt:lpstr>Assessment</vt:lpstr>
      <vt:lpstr>Assessment</vt:lpstr>
      <vt:lpstr>Problem list</vt:lpstr>
      <vt:lpstr>Management plan</vt:lpstr>
      <vt:lpstr>What next?</vt:lpstr>
      <vt:lpstr>http://dx.doi.org/10.1111/jep.70075</vt:lpstr>
      <vt:lpstr>References </vt:lpstr>
    </vt:vector>
  </TitlesOfParts>
  <Company>NHSCT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Lennon, Donna</dc:creator>
  <cp:lastModifiedBy>Amy Dougan</cp:lastModifiedBy>
  <cp:revision>25</cp:revision>
  <dcterms:created xsi:type="dcterms:W3CDTF">2021-03-18T12:37:28Z</dcterms:created>
  <dcterms:modified xsi:type="dcterms:W3CDTF">2025-09-17T11:31:09Z</dcterms:modified>
</cp:coreProperties>
</file>