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1" r:id="rId3"/>
    <p:sldId id="257" r:id="rId4"/>
    <p:sldId id="258" r:id="rId5"/>
    <p:sldId id="259" r:id="rId6"/>
    <p:sldId id="268" r:id="rId7"/>
    <p:sldId id="266" r:id="rId8"/>
    <p:sldId id="262" r:id="rId9"/>
    <p:sldId id="263" r:id="rId10"/>
    <p:sldId id="2147478927" r:id="rId11"/>
    <p:sldId id="2363" r:id="rId12"/>
    <p:sldId id="260" r:id="rId13"/>
    <p:sldId id="267" r:id="rId14"/>
    <p:sldId id="265" r:id="rId15"/>
    <p:sldId id="214747892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E934A5-86D6-40E4-9844-2A55CFA71B24}" v="50" dt="2025-09-23T12:34:43.6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2AA082-913C-4B9F-BB7B-1138E2E397BE}" type="doc">
      <dgm:prSet loTypeId="urn:microsoft.com/office/officeart/2005/8/layout/hProcess9" loCatId="process" qsTypeId="urn:microsoft.com/office/officeart/2005/8/quickstyle/simple1" qsCatId="simple" csTypeId="urn:microsoft.com/office/officeart/2005/8/colors/colorful4" csCatId="colorful" phldr="1"/>
      <dgm:spPr/>
    </dgm:pt>
    <dgm:pt modelId="{EA1EB633-B5B7-4711-8EE8-1E4342C3F086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Personal impact </a:t>
          </a:r>
        </a:p>
        <a:p>
          <a:r>
            <a:rPr lang="en-US" dirty="0">
              <a:solidFill>
                <a:schemeClr val="tx1"/>
              </a:solidFill>
            </a:rPr>
            <a:t> is about how the participant changed as a result of the programme -----— their mindset, self-perception, and emotional regulation. </a:t>
          </a:r>
          <a:endParaRPr lang="en-GB" dirty="0">
            <a:solidFill>
              <a:schemeClr val="tx1"/>
            </a:solidFill>
          </a:endParaRPr>
        </a:p>
      </dgm:t>
    </dgm:pt>
    <dgm:pt modelId="{CB0BFD18-B4D7-4D5C-9C06-0E928F136FD2}" type="parTrans" cxnId="{618C9C5D-6022-46F8-8EA9-ECF295944860}">
      <dgm:prSet/>
      <dgm:spPr/>
      <dgm:t>
        <a:bodyPr/>
        <a:lstStyle/>
        <a:p>
          <a:endParaRPr lang="en-GB"/>
        </a:p>
      </dgm:t>
    </dgm:pt>
    <dgm:pt modelId="{F741FA5C-DF21-4676-9178-225390F7FBEF}" type="sibTrans" cxnId="{618C9C5D-6022-46F8-8EA9-ECF295944860}">
      <dgm:prSet/>
      <dgm:spPr/>
      <dgm:t>
        <a:bodyPr/>
        <a:lstStyle/>
        <a:p>
          <a:endParaRPr lang="en-GB"/>
        </a:p>
      </dgm:t>
    </dgm:pt>
    <dgm:pt modelId="{BB0C8028-0ECC-4BD4-84EC-C28D40ACFA6F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Impact on Leadership </a:t>
          </a:r>
          <a:r>
            <a:rPr lang="en-US" b="1" dirty="0" err="1">
              <a:solidFill>
                <a:schemeClr val="tx1"/>
              </a:solidFill>
            </a:rPr>
            <a:t>Behaviour</a:t>
          </a:r>
          <a:r>
            <a:rPr lang="en-US" b="1" dirty="0">
              <a:solidFill>
                <a:schemeClr val="tx1"/>
              </a:solidFill>
            </a:rPr>
            <a:t>:</a:t>
          </a:r>
        </a:p>
        <a:p>
          <a:r>
            <a:rPr lang="en-US" b="1" dirty="0">
              <a:solidFill>
                <a:schemeClr val="tx1"/>
              </a:solidFill>
            </a:rPr>
            <a:t> </a:t>
          </a:r>
          <a:r>
            <a:rPr lang="en-US" dirty="0">
              <a:solidFill>
                <a:schemeClr val="tx1"/>
              </a:solidFill>
            </a:rPr>
            <a:t>Leadership impact reflected  how the  personal impact changes described above,  translated into external </a:t>
          </a:r>
          <a:r>
            <a:rPr lang="en-US" dirty="0" err="1">
              <a:solidFill>
                <a:schemeClr val="tx1"/>
              </a:solidFill>
            </a:rPr>
            <a:t>behaviours</a:t>
          </a:r>
          <a:r>
            <a:rPr lang="en-US" dirty="0">
              <a:solidFill>
                <a:schemeClr val="tx1"/>
              </a:solidFill>
            </a:rPr>
            <a:t> when they were leading others. </a:t>
          </a:r>
          <a:endParaRPr lang="en-GB" dirty="0">
            <a:solidFill>
              <a:schemeClr val="tx1"/>
            </a:solidFill>
          </a:endParaRPr>
        </a:p>
      </dgm:t>
    </dgm:pt>
    <dgm:pt modelId="{B604AA85-F425-484D-9CB8-11F75CCA72C4}" type="parTrans" cxnId="{EBDC5710-E8B7-4C3B-9EB0-D38D1BA6544A}">
      <dgm:prSet/>
      <dgm:spPr/>
      <dgm:t>
        <a:bodyPr/>
        <a:lstStyle/>
        <a:p>
          <a:endParaRPr lang="en-GB"/>
        </a:p>
      </dgm:t>
    </dgm:pt>
    <dgm:pt modelId="{78C5B07C-517D-4881-86EC-41D6AF1FCBD3}" type="sibTrans" cxnId="{EBDC5710-E8B7-4C3B-9EB0-D38D1BA6544A}">
      <dgm:prSet/>
      <dgm:spPr/>
      <dgm:t>
        <a:bodyPr/>
        <a:lstStyle/>
        <a:p>
          <a:endParaRPr lang="en-GB"/>
        </a:p>
      </dgm:t>
    </dgm:pt>
    <dgm:pt modelId="{A3F4CF61-D845-441A-8983-CBDAD5B4B578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Staff Empowerment influencing Care Delivery </a:t>
          </a:r>
        </a:p>
        <a:p>
          <a:r>
            <a:rPr lang="en-US" dirty="0">
              <a:solidFill>
                <a:schemeClr val="tx1"/>
              </a:solidFill>
            </a:rPr>
            <a:t>Participants noticed a shift in staff </a:t>
          </a:r>
          <a:r>
            <a:rPr lang="en-US" dirty="0" err="1">
              <a:solidFill>
                <a:schemeClr val="tx1"/>
              </a:solidFill>
            </a:rPr>
            <a:t>behaviour</a:t>
          </a:r>
          <a:r>
            <a:rPr lang="en-US" dirty="0">
              <a:solidFill>
                <a:schemeClr val="tx1"/>
              </a:solidFill>
            </a:rPr>
            <a:t>, with increased willingness to take responsibility and contribute ideas. Staff felt more valued, leading to improved experiences for residents </a:t>
          </a:r>
          <a:endParaRPr lang="en-GB" dirty="0">
            <a:solidFill>
              <a:schemeClr val="tx1"/>
            </a:solidFill>
          </a:endParaRPr>
        </a:p>
      </dgm:t>
    </dgm:pt>
    <dgm:pt modelId="{AF02A332-25B5-46D3-82D1-A82EED6ACD92}" type="parTrans" cxnId="{90F90685-82FC-4191-828E-F79B4FDB61D6}">
      <dgm:prSet/>
      <dgm:spPr/>
      <dgm:t>
        <a:bodyPr/>
        <a:lstStyle/>
        <a:p>
          <a:endParaRPr lang="en-GB"/>
        </a:p>
      </dgm:t>
    </dgm:pt>
    <dgm:pt modelId="{568CBC17-8E12-4104-ADDD-AC9EF81B730F}" type="sibTrans" cxnId="{90F90685-82FC-4191-828E-F79B4FDB61D6}">
      <dgm:prSet/>
      <dgm:spPr/>
      <dgm:t>
        <a:bodyPr/>
        <a:lstStyle/>
        <a:p>
          <a:endParaRPr lang="en-GB"/>
        </a:p>
      </dgm:t>
    </dgm:pt>
    <dgm:pt modelId="{04FFBD5F-C465-4CBC-B85D-56BB647CB0BC}" type="pres">
      <dgm:prSet presAssocID="{962AA082-913C-4B9F-BB7B-1138E2E397BE}" presName="CompostProcess" presStyleCnt="0">
        <dgm:presLayoutVars>
          <dgm:dir/>
          <dgm:resizeHandles val="exact"/>
        </dgm:presLayoutVars>
      </dgm:prSet>
      <dgm:spPr/>
    </dgm:pt>
    <dgm:pt modelId="{7054E72B-40A9-471C-98AA-3F06621AB1A4}" type="pres">
      <dgm:prSet presAssocID="{962AA082-913C-4B9F-BB7B-1138E2E397BE}" presName="arrow" presStyleLbl="bgShp" presStyleIdx="0" presStyleCnt="1"/>
      <dgm:spPr/>
    </dgm:pt>
    <dgm:pt modelId="{226AF674-E802-4A0B-95F8-668A68A62FC1}" type="pres">
      <dgm:prSet presAssocID="{962AA082-913C-4B9F-BB7B-1138E2E397BE}" presName="linearProcess" presStyleCnt="0"/>
      <dgm:spPr/>
    </dgm:pt>
    <dgm:pt modelId="{7184CD8C-88F0-44E4-AA1B-8A9760FF397A}" type="pres">
      <dgm:prSet presAssocID="{EA1EB633-B5B7-4711-8EE8-1E4342C3F086}" presName="textNode" presStyleLbl="node1" presStyleIdx="0" presStyleCnt="3">
        <dgm:presLayoutVars>
          <dgm:bulletEnabled val="1"/>
        </dgm:presLayoutVars>
      </dgm:prSet>
      <dgm:spPr/>
    </dgm:pt>
    <dgm:pt modelId="{A3A35195-F2BB-4DC6-A46C-725680E41083}" type="pres">
      <dgm:prSet presAssocID="{F741FA5C-DF21-4676-9178-225390F7FBEF}" presName="sibTrans" presStyleCnt="0"/>
      <dgm:spPr/>
    </dgm:pt>
    <dgm:pt modelId="{7099A772-C5FB-40AB-9E35-40FDDDDE5608}" type="pres">
      <dgm:prSet presAssocID="{BB0C8028-0ECC-4BD4-84EC-C28D40ACFA6F}" presName="textNode" presStyleLbl="node1" presStyleIdx="1" presStyleCnt="3">
        <dgm:presLayoutVars>
          <dgm:bulletEnabled val="1"/>
        </dgm:presLayoutVars>
      </dgm:prSet>
      <dgm:spPr/>
    </dgm:pt>
    <dgm:pt modelId="{85D9A854-76CA-4DFF-ABBA-17F92B71F915}" type="pres">
      <dgm:prSet presAssocID="{78C5B07C-517D-4881-86EC-41D6AF1FCBD3}" presName="sibTrans" presStyleCnt="0"/>
      <dgm:spPr/>
    </dgm:pt>
    <dgm:pt modelId="{9ABBF51A-809D-4B79-AA6B-4F35B01F7ED7}" type="pres">
      <dgm:prSet presAssocID="{A3F4CF61-D845-441A-8983-CBDAD5B4B578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EBDC5710-E8B7-4C3B-9EB0-D38D1BA6544A}" srcId="{962AA082-913C-4B9F-BB7B-1138E2E397BE}" destId="{BB0C8028-0ECC-4BD4-84EC-C28D40ACFA6F}" srcOrd="1" destOrd="0" parTransId="{B604AA85-F425-484D-9CB8-11F75CCA72C4}" sibTransId="{78C5B07C-517D-4881-86EC-41D6AF1FCBD3}"/>
    <dgm:cxn modelId="{2B8E3820-5DC9-404F-86B1-9F2456F07208}" type="presOf" srcId="{A3F4CF61-D845-441A-8983-CBDAD5B4B578}" destId="{9ABBF51A-809D-4B79-AA6B-4F35B01F7ED7}" srcOrd="0" destOrd="0" presId="urn:microsoft.com/office/officeart/2005/8/layout/hProcess9"/>
    <dgm:cxn modelId="{618C9C5D-6022-46F8-8EA9-ECF295944860}" srcId="{962AA082-913C-4B9F-BB7B-1138E2E397BE}" destId="{EA1EB633-B5B7-4711-8EE8-1E4342C3F086}" srcOrd="0" destOrd="0" parTransId="{CB0BFD18-B4D7-4D5C-9C06-0E928F136FD2}" sibTransId="{F741FA5C-DF21-4676-9178-225390F7FBEF}"/>
    <dgm:cxn modelId="{90F90685-82FC-4191-828E-F79B4FDB61D6}" srcId="{962AA082-913C-4B9F-BB7B-1138E2E397BE}" destId="{A3F4CF61-D845-441A-8983-CBDAD5B4B578}" srcOrd="2" destOrd="0" parTransId="{AF02A332-25B5-46D3-82D1-A82EED6ACD92}" sibTransId="{568CBC17-8E12-4104-ADDD-AC9EF81B730F}"/>
    <dgm:cxn modelId="{330C8AA7-3984-43FC-9CA7-151E008B4522}" type="presOf" srcId="{EA1EB633-B5B7-4711-8EE8-1E4342C3F086}" destId="{7184CD8C-88F0-44E4-AA1B-8A9760FF397A}" srcOrd="0" destOrd="0" presId="urn:microsoft.com/office/officeart/2005/8/layout/hProcess9"/>
    <dgm:cxn modelId="{A909C8BD-4ACC-4E71-B843-9420CD537EA9}" type="presOf" srcId="{962AA082-913C-4B9F-BB7B-1138E2E397BE}" destId="{04FFBD5F-C465-4CBC-B85D-56BB647CB0BC}" srcOrd="0" destOrd="0" presId="urn:microsoft.com/office/officeart/2005/8/layout/hProcess9"/>
    <dgm:cxn modelId="{498338C0-81DD-4F56-B44D-0054D3F31C83}" type="presOf" srcId="{BB0C8028-0ECC-4BD4-84EC-C28D40ACFA6F}" destId="{7099A772-C5FB-40AB-9E35-40FDDDDE5608}" srcOrd="0" destOrd="0" presId="urn:microsoft.com/office/officeart/2005/8/layout/hProcess9"/>
    <dgm:cxn modelId="{343AF932-3A4C-4AC3-8957-005E26E0F2B8}" type="presParOf" srcId="{04FFBD5F-C465-4CBC-B85D-56BB647CB0BC}" destId="{7054E72B-40A9-471C-98AA-3F06621AB1A4}" srcOrd="0" destOrd="0" presId="urn:microsoft.com/office/officeart/2005/8/layout/hProcess9"/>
    <dgm:cxn modelId="{7EFB2CEC-8554-49D7-B6EC-4DC4D0A06347}" type="presParOf" srcId="{04FFBD5F-C465-4CBC-B85D-56BB647CB0BC}" destId="{226AF674-E802-4A0B-95F8-668A68A62FC1}" srcOrd="1" destOrd="0" presId="urn:microsoft.com/office/officeart/2005/8/layout/hProcess9"/>
    <dgm:cxn modelId="{FCC84A91-6B62-4F4D-9CC7-E5CDCE2E5060}" type="presParOf" srcId="{226AF674-E802-4A0B-95F8-668A68A62FC1}" destId="{7184CD8C-88F0-44E4-AA1B-8A9760FF397A}" srcOrd="0" destOrd="0" presId="urn:microsoft.com/office/officeart/2005/8/layout/hProcess9"/>
    <dgm:cxn modelId="{95EA6F96-01DC-4220-869C-F44D3527C359}" type="presParOf" srcId="{226AF674-E802-4A0B-95F8-668A68A62FC1}" destId="{A3A35195-F2BB-4DC6-A46C-725680E41083}" srcOrd="1" destOrd="0" presId="urn:microsoft.com/office/officeart/2005/8/layout/hProcess9"/>
    <dgm:cxn modelId="{47C24201-A53B-41AA-BDEB-94FE5FC25DE1}" type="presParOf" srcId="{226AF674-E802-4A0B-95F8-668A68A62FC1}" destId="{7099A772-C5FB-40AB-9E35-40FDDDDE5608}" srcOrd="2" destOrd="0" presId="urn:microsoft.com/office/officeart/2005/8/layout/hProcess9"/>
    <dgm:cxn modelId="{F75381CE-BC22-406F-89C9-D415682AA788}" type="presParOf" srcId="{226AF674-E802-4A0B-95F8-668A68A62FC1}" destId="{85D9A854-76CA-4DFF-ABBA-17F92B71F915}" srcOrd="3" destOrd="0" presId="urn:microsoft.com/office/officeart/2005/8/layout/hProcess9"/>
    <dgm:cxn modelId="{7F7D0B1B-ED01-4FCA-A43D-B0B85A9151CA}" type="presParOf" srcId="{226AF674-E802-4A0B-95F8-668A68A62FC1}" destId="{9ABBF51A-809D-4B79-AA6B-4F35B01F7ED7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54E72B-40A9-471C-98AA-3F06621AB1A4}">
      <dsp:nvSpPr>
        <dsp:cNvPr id="0" name=""/>
        <dsp:cNvSpPr/>
      </dsp:nvSpPr>
      <dsp:spPr>
        <a:xfrm>
          <a:off x="861332" y="0"/>
          <a:ext cx="9761764" cy="6005155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84CD8C-88F0-44E4-AA1B-8A9760FF397A}">
      <dsp:nvSpPr>
        <dsp:cNvPr id="0" name=""/>
        <dsp:cNvSpPr/>
      </dsp:nvSpPr>
      <dsp:spPr>
        <a:xfrm>
          <a:off x="389169" y="1801546"/>
          <a:ext cx="3445328" cy="240206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tx1"/>
              </a:solidFill>
            </a:rPr>
            <a:t>Personal impact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tx1"/>
              </a:solidFill>
            </a:rPr>
            <a:t> is about how the participant changed as a result of the programme -----— their mindset, self-perception, and emotional regulation. 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506428" y="1918805"/>
        <a:ext cx="3210810" cy="2167544"/>
      </dsp:txXfrm>
    </dsp:sp>
    <dsp:sp modelId="{7099A772-C5FB-40AB-9E35-40FDDDDE5608}">
      <dsp:nvSpPr>
        <dsp:cNvPr id="0" name=""/>
        <dsp:cNvSpPr/>
      </dsp:nvSpPr>
      <dsp:spPr>
        <a:xfrm>
          <a:off x="4019550" y="1801546"/>
          <a:ext cx="3445328" cy="2402062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tx1"/>
              </a:solidFill>
            </a:rPr>
            <a:t>Impact on Leadership </a:t>
          </a:r>
          <a:r>
            <a:rPr lang="en-US" sz="1700" b="1" kern="1200" dirty="0" err="1">
              <a:solidFill>
                <a:schemeClr val="tx1"/>
              </a:solidFill>
            </a:rPr>
            <a:t>Behaviour</a:t>
          </a:r>
          <a:r>
            <a:rPr lang="en-US" sz="1700" b="1" kern="1200" dirty="0">
              <a:solidFill>
                <a:schemeClr val="tx1"/>
              </a:solidFill>
            </a:rPr>
            <a:t>: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tx1"/>
              </a:solidFill>
            </a:rPr>
            <a:t> </a:t>
          </a:r>
          <a:r>
            <a:rPr lang="en-US" sz="1700" kern="1200" dirty="0">
              <a:solidFill>
                <a:schemeClr val="tx1"/>
              </a:solidFill>
            </a:rPr>
            <a:t>Leadership impact reflected  how the  personal impact changes described above,  translated into external </a:t>
          </a:r>
          <a:r>
            <a:rPr lang="en-US" sz="1700" kern="1200" dirty="0" err="1">
              <a:solidFill>
                <a:schemeClr val="tx1"/>
              </a:solidFill>
            </a:rPr>
            <a:t>behaviours</a:t>
          </a:r>
          <a:r>
            <a:rPr lang="en-US" sz="1700" kern="1200" dirty="0">
              <a:solidFill>
                <a:schemeClr val="tx1"/>
              </a:solidFill>
            </a:rPr>
            <a:t> when they were leading others. 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4136809" y="1918805"/>
        <a:ext cx="3210810" cy="2167544"/>
      </dsp:txXfrm>
    </dsp:sp>
    <dsp:sp modelId="{9ABBF51A-809D-4B79-AA6B-4F35B01F7ED7}">
      <dsp:nvSpPr>
        <dsp:cNvPr id="0" name=""/>
        <dsp:cNvSpPr/>
      </dsp:nvSpPr>
      <dsp:spPr>
        <a:xfrm>
          <a:off x="7649930" y="1801546"/>
          <a:ext cx="3445328" cy="2402062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tx1"/>
              </a:solidFill>
            </a:rPr>
            <a:t>Staff Empowerment influencing Care Delivery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tx1"/>
              </a:solidFill>
            </a:rPr>
            <a:t>Participants noticed a shift in staff </a:t>
          </a:r>
          <a:r>
            <a:rPr lang="en-US" sz="1700" kern="1200" dirty="0" err="1">
              <a:solidFill>
                <a:schemeClr val="tx1"/>
              </a:solidFill>
            </a:rPr>
            <a:t>behaviour</a:t>
          </a:r>
          <a:r>
            <a:rPr lang="en-US" sz="1700" kern="1200" dirty="0">
              <a:solidFill>
                <a:schemeClr val="tx1"/>
              </a:solidFill>
            </a:rPr>
            <a:t>, with increased willingness to take responsibility and contribute ideas. Staff felt more valued, leading to improved experiences for residents </a:t>
          </a:r>
          <a:endParaRPr lang="en-GB" sz="1700" kern="1200" dirty="0">
            <a:solidFill>
              <a:schemeClr val="tx1"/>
            </a:solidFill>
          </a:endParaRPr>
        </a:p>
      </dsp:txBody>
      <dsp:txXfrm>
        <a:off x="7767189" y="1918805"/>
        <a:ext cx="3210810" cy="21675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6E3A84-A92F-4C52-99A9-AB191A76428C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16E04A-9A84-4738-9330-F75CB6A473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688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D8BF07-C69C-8541-8020-36E8B442A7E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06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8412-E463-ED08-9FD9-2EE2ED4575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9ECF0E-BD94-2D58-23F6-628BE42CD5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44AAA-97D6-2ECB-CBBB-421F27D9A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AA89-16EE-7648-B92F-152B70BCF53D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CF996-187A-67E6-E1C8-FAC459FE5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9BCBA-D46C-73FA-4AA5-4D015A028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DF6C-529D-2A40-9ECE-641877DE5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865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A3078-C76B-517C-AF12-8F1690105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FA2BE-A302-C509-9D53-88749376B4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C5D39-7C2E-7456-80D6-94C4948A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AA89-16EE-7648-B92F-152B70BCF53D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4B6E3-63A6-1D15-A8C8-4952179B1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594D4-FED6-FECD-147A-0522DAEC7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DF6C-529D-2A40-9ECE-641877DE5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497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515FD-471F-A90F-8290-698FB699A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CC3E26-1EFA-CC52-ABBF-16994B1663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ED52B-C12B-EF39-1F83-B97FD11DF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AA89-16EE-7648-B92F-152B70BCF53D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3E8C7-F094-5CC6-870C-0AF972C7B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D890F-BF2A-6D61-851C-90C9D82E6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DF6C-529D-2A40-9ECE-641877DE5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26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249CC-EBCA-3485-33AE-D04ACDE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FD264-4CE7-A536-5963-21C719DFFF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F75B49-57FD-9758-791F-D671FD252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7AF553-5ED2-53EC-E585-133B27A4C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AA89-16EE-7648-B92F-152B70BCF53D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5E00E-DAF6-3266-C942-E27D4DA87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D78D0-1093-F7FA-7D68-038F43305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DF6C-529D-2A40-9ECE-641877DE5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371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507E3-807C-16E2-F147-359540B6D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37A70-9DF9-A29E-7808-345E202B8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4674AB-6798-20C4-689F-5B361AE7F8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E28328-8D18-1217-5FFD-516C0DC8D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ED4AD2-FBC6-1F2A-B31D-D77D6E2E3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168CD6-0BE3-CE52-6CCA-881C9EBD0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AA89-16EE-7648-B92F-152B70BCF53D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13621D-6A0E-5A36-90C9-30563772B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840594-177B-37A4-F2F4-2E69B77CB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DF6C-529D-2A40-9ECE-641877DE5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733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BF7E0-F7ED-1B56-DDAB-D275C94ED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563955-8A2E-1AC0-1DD0-CC318AB87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AA89-16EE-7648-B92F-152B70BCF53D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545769-7155-5612-9277-1C88A3110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E6DCDA-D7E5-1E4F-FD08-5AFFF6D31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DF6C-529D-2A40-9ECE-641877DE5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98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D38241-3E5F-DB95-BE98-8000568AA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AA89-16EE-7648-B92F-152B70BCF53D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FA0ADA-18A6-CE53-B3C7-CC2731F62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9D616-77E5-7F82-34DE-BD46AED46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DF6C-529D-2A40-9ECE-641877DE5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802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CF15A-8913-2DFC-DC57-211185DF9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89B61-EAE9-2ECD-367E-315AD7860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4B502-B9E8-79F1-5477-A50EDA966E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245259-9132-C4FB-F658-F4800E65C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AA89-16EE-7648-B92F-152B70BCF53D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F3471F-7ED3-A492-E6E4-C3D401116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4363BF-7D8F-882D-3064-FAB95824D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DF6C-529D-2A40-9ECE-641877DE5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33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E8977-0083-9720-5AA2-9C68D4095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4FAE11-E522-4C75-D4B1-325F95455F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75D5D-189C-5B7D-6223-1772F7F06D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63A41-C4AB-7807-B2E1-1B33BF7D4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AA89-16EE-7648-B92F-152B70BCF53D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404EB-4C6B-8196-EB93-F6FB8FA1C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9854F5-73B5-3077-EAA6-EC1EB5DE0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DF6C-529D-2A40-9ECE-641877DE5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929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0FC78-8591-1961-1D98-3606CE2FC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C837B4-4EC1-4C96-D206-E4F0CA4693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8B528-7B5F-8DF9-E3DC-234205F60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AA89-16EE-7648-B92F-152B70BCF53D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BA2BA-729D-7872-63DA-EA38E4B60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F344A-1101-2198-FA72-271194471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DF6C-529D-2A40-9ECE-641877DE5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94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A719C0-5DF9-496F-86B4-0023699129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0A7571-C88B-1E26-6FD1-DA4E7768BC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188A2-142C-4EC7-9F1D-93509B558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AA89-16EE-7648-B92F-152B70BCF53D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273DF-49D6-5A1C-BDD7-CD2AE4BA4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9F2A5-241C-3774-6327-91ABF43E8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DF6C-529D-2A40-9ECE-641877DE5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87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AD9403-8CA1-B098-95FC-BE8FE51F7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8050" y="611512"/>
            <a:ext cx="6818359" cy="646331"/>
          </a:xfrm>
        </p:spPr>
        <p:txBody>
          <a:bodyPr wrap="square">
            <a:spAutoFit/>
          </a:bodyPr>
          <a:lstStyle>
            <a:lvl1pPr marL="0" indent="0">
              <a:buNone/>
              <a:defRPr sz="4000" b="1" spc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Picture Slide 1 - Insert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676D79-7821-544C-5636-D77DE8EC14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8050" y="2187574"/>
            <a:ext cx="6818359" cy="397032"/>
          </a:xfr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/>
              <a:t>Body copy to be inserted here.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DFAF1F-856D-64BB-B4C8-DA5C2A2C6A5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18475" y="0"/>
            <a:ext cx="4073525" cy="68580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6509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54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D1FB0C-88CD-474B-A77C-B2308528E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191F-8C38-AF48-8E3C-1D86AD82874A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7976E6-20A4-3B4C-8671-D3A1D245E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3726E-91D2-A044-AA3B-EA636B572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B147-1C8A-A447-BBAC-D422CEF64DF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C55AD5-07A5-4C77-AF5E-7B6F25871B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076" y="1656141"/>
            <a:ext cx="11156213" cy="470020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0DD24ED-37BE-394C-8D9F-604A00988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076" y="569815"/>
            <a:ext cx="7494003" cy="772528"/>
          </a:xfrm>
        </p:spPr>
        <p:txBody>
          <a:bodyPr anchor="b">
            <a:normAutofit/>
          </a:bodyPr>
          <a:lstStyle>
            <a:lvl1pPr>
              <a:defRPr lang="en-US" sz="4000" b="1" kern="1200" dirty="0">
                <a:solidFill>
                  <a:srgbClr val="009FD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BB4152-FF41-DB41-B010-AF1DCDD0B1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4285" y="207344"/>
            <a:ext cx="1620000" cy="113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848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4357DC28-49C3-0CB4-1F4C-0B33BF8B41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1273" y="2624848"/>
            <a:ext cx="10261967" cy="397032"/>
          </a:xfr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chemeClr val="accent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/>
              <a:t>Body copy to be inserted here.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B60AFE-4B27-C6DD-F98F-4DC1C0740E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1274" y="689167"/>
            <a:ext cx="6868314" cy="646331"/>
          </a:xfrm>
        </p:spPr>
        <p:txBody>
          <a:bodyPr wrap="square">
            <a:spAutoFit/>
          </a:bodyPr>
          <a:lstStyle>
            <a:lvl1pPr marL="0" indent="0">
              <a:buNone/>
              <a:defRPr sz="4000" b="1" spc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Text Slide 2 – Insert Title</a:t>
            </a:r>
          </a:p>
        </p:txBody>
      </p:sp>
      <p:pic>
        <p:nvPicPr>
          <p:cNvPr id="4" name="Graphic 1" descr="Ulster University logo">
            <a:extLst>
              <a:ext uri="{FF2B5EF4-FFF2-40B4-BE49-F238E27FC236}">
                <a16:creationId xmlns:a16="http://schemas.microsoft.com/office/drawing/2014/main" id="{DCCCC0B1-ED41-D593-50C9-ACD5DCE953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43305" y="564405"/>
            <a:ext cx="1639936" cy="9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194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52F575-DD85-7EAB-7F39-186F20D73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1C309B-50D1-28BF-7423-65C962F95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6F82A-E9E9-0561-8917-F81FD9E35C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7AA89-16EE-7648-B92F-152B70BCF53D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DC96E-4A07-2884-D6D5-2EA5C9A501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CECC9-E963-6267-A5D4-E319F00C86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DDF6C-529D-2A40-9ECE-641877DE5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515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FFCB1CC-E7B6-A679-B3B0-0DE2466F60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03259" y="4348800"/>
            <a:ext cx="5792030" cy="2007550"/>
          </a:xfrm>
        </p:spPr>
        <p:txBody>
          <a:bodyPr>
            <a:normAutofit/>
          </a:bodyPr>
          <a:lstStyle/>
          <a:p>
            <a:r>
              <a:rPr lang="en-GB" dirty="0"/>
              <a:t>My Home Life </a:t>
            </a:r>
          </a:p>
          <a:p>
            <a:endParaRPr lang="en-GB" dirty="0"/>
          </a:p>
          <a:p>
            <a:r>
              <a:rPr lang="en-US" dirty="0"/>
              <a:t>Sarah Penney </a:t>
            </a:r>
          </a:p>
          <a:p>
            <a:r>
              <a:rPr lang="en-US" dirty="0"/>
              <a:t>Associate Director My Home Life Northern Ireland</a:t>
            </a:r>
          </a:p>
          <a:p>
            <a:r>
              <a:rPr lang="en-US" dirty="0"/>
              <a:t>My Home life Charity Trustee</a:t>
            </a: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24486D-8E30-2514-479F-83643834C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476" y="1170793"/>
            <a:ext cx="9591324" cy="2007550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Leadership Approaches to Promote Quality in Long Term Care Delivery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3BA1B8-D603-72C7-E42F-908D1E81F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711" y="4748963"/>
            <a:ext cx="3935650" cy="146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17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8FAC9-57AD-EF2A-597C-D01A9404C9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My Home life is a programme of support and development for leaders, predominately in long term care but is applicable in many settings</a:t>
            </a:r>
          </a:p>
          <a:p>
            <a:endParaRPr lang="en-GB" sz="3200" dirty="0"/>
          </a:p>
          <a:p>
            <a:r>
              <a:rPr lang="en-GB" sz="3200" dirty="0"/>
              <a:t>But first let me tell you a  story ….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F657AC-24CD-6854-6BFC-7CA905BA7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0021" y="5201859"/>
            <a:ext cx="3938357" cy="146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16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426D5-030C-99E5-D8BC-82BC61AA3F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81</a:t>
            </a:r>
          </a:p>
          <a:p>
            <a:r>
              <a:rPr lang="en-GB" dirty="0"/>
              <a:t>Independent</a:t>
            </a:r>
          </a:p>
          <a:p>
            <a:r>
              <a:rPr lang="en-GB" dirty="0"/>
              <a:t>Chairman various committees</a:t>
            </a:r>
          </a:p>
          <a:p>
            <a:r>
              <a:rPr lang="en-GB" dirty="0"/>
              <a:t>Recent hip replacement  – rehab by the book</a:t>
            </a:r>
          </a:p>
          <a:p>
            <a:r>
              <a:rPr lang="en-GB" dirty="0"/>
              <a:t>Recent day procedure unit</a:t>
            </a:r>
          </a:p>
          <a:p>
            <a:r>
              <a:rPr lang="en-GB" dirty="0"/>
              <a:t>Positive experience +++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635379-7891-83B5-C9E1-E50333ECF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My Dad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947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CEB02-5CDA-4B37-1C54-C57B7BBD3D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Anxious </a:t>
            </a:r>
          </a:p>
          <a:p>
            <a:r>
              <a:rPr lang="en-GB" dirty="0"/>
              <a:t>Visit with GP re concerns. Dad felt heard, joined up thinking – </a:t>
            </a:r>
            <a:r>
              <a:rPr lang="en-GB" dirty="0">
                <a:solidFill>
                  <a:srgbClr val="0070C0"/>
                </a:solidFill>
              </a:rPr>
              <a:t>Collaboration, Envision</a:t>
            </a:r>
            <a:r>
              <a:rPr lang="en-GB" dirty="0"/>
              <a:t>.</a:t>
            </a:r>
          </a:p>
          <a:p>
            <a:r>
              <a:rPr lang="en-GB" dirty="0">
                <a:solidFill>
                  <a:srgbClr val="0070C0"/>
                </a:solidFill>
              </a:rPr>
              <a:t>Communication</a:t>
            </a:r>
            <a:r>
              <a:rPr lang="en-GB" dirty="0"/>
              <a:t> – pre op assessment nurse happy to </a:t>
            </a:r>
            <a:r>
              <a:rPr lang="en-GB" dirty="0">
                <a:solidFill>
                  <a:srgbClr val="0070C0"/>
                </a:solidFill>
              </a:rPr>
              <a:t>Co-create</a:t>
            </a:r>
            <a:r>
              <a:rPr lang="en-GB" dirty="0"/>
              <a:t> with daughter and dad</a:t>
            </a:r>
          </a:p>
          <a:p>
            <a:r>
              <a:rPr lang="en-GB" dirty="0"/>
              <a:t>Receptionist staff empowered to make adjustments </a:t>
            </a:r>
            <a:r>
              <a:rPr lang="en-GB" dirty="0">
                <a:solidFill>
                  <a:srgbClr val="0070C0"/>
                </a:solidFill>
              </a:rPr>
              <a:t>Discover</a:t>
            </a:r>
            <a:r>
              <a:rPr lang="en-GB" dirty="0"/>
              <a:t> what mattered  </a:t>
            </a:r>
            <a:r>
              <a:rPr lang="en-GB" dirty="0">
                <a:solidFill>
                  <a:srgbClr val="0070C0"/>
                </a:solidFill>
              </a:rPr>
              <a:t>Envision</a:t>
            </a:r>
            <a:endParaRPr lang="en-GB" dirty="0"/>
          </a:p>
          <a:p>
            <a:r>
              <a:rPr lang="en-GB" dirty="0"/>
              <a:t>Communication immediately post procedure </a:t>
            </a:r>
            <a:r>
              <a:rPr lang="en-GB" dirty="0">
                <a:solidFill>
                  <a:srgbClr val="0070C0"/>
                </a:solidFill>
              </a:rPr>
              <a:t>Collaboration, Envision</a:t>
            </a:r>
          </a:p>
          <a:p>
            <a:r>
              <a:rPr lang="en-GB" dirty="0"/>
              <a:t>Delegation </a:t>
            </a:r>
          </a:p>
          <a:p>
            <a:r>
              <a:rPr lang="en-GB" dirty="0"/>
              <a:t>minor missed communication </a:t>
            </a:r>
          </a:p>
          <a:p>
            <a:r>
              <a:rPr lang="en-GB" dirty="0"/>
              <a:t>	Staff owned it, transparent, no one was annoyed. Culture </a:t>
            </a:r>
            <a:r>
              <a:rPr lang="en-GB" dirty="0">
                <a:solidFill>
                  <a:srgbClr val="0070C0"/>
                </a:solidFill>
              </a:rPr>
              <a:t>embedded </a:t>
            </a:r>
          </a:p>
          <a:p>
            <a:endParaRPr lang="en-GB" dirty="0">
              <a:solidFill>
                <a:srgbClr val="0070C0"/>
              </a:solidFill>
            </a:endParaRPr>
          </a:p>
          <a:p>
            <a:r>
              <a:rPr lang="en-GB" dirty="0"/>
              <a:t>Outcome &amp; Feedback ‘’ The best care and the nicest staff I could have wished for ’’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55BA9-BB29-64A0-CBAA-99AD3068B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made it positive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994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86B84-E141-3D89-3E8F-0788B4A3EE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0658" y="2617605"/>
            <a:ext cx="11156213" cy="4700209"/>
          </a:xfrm>
        </p:spPr>
        <p:txBody>
          <a:bodyPr/>
          <a:lstStyle/>
          <a:p>
            <a:r>
              <a:rPr lang="en-GB" sz="2400" dirty="0"/>
              <a:t>Everyone working as a team </a:t>
            </a:r>
            <a:r>
              <a:rPr lang="en-GB" sz="2400" dirty="0">
                <a:solidFill>
                  <a:srgbClr val="0070C0"/>
                </a:solidFill>
              </a:rPr>
              <a:t>Compromise</a:t>
            </a:r>
            <a:r>
              <a:rPr lang="en-GB" sz="2400" dirty="0"/>
              <a:t> when needed </a:t>
            </a:r>
          </a:p>
          <a:p>
            <a:r>
              <a:rPr lang="en-GB" sz="2400" dirty="0"/>
              <a:t>Delegation was the norm &amp; </a:t>
            </a:r>
            <a:r>
              <a:rPr lang="en-GB" sz="2400" dirty="0">
                <a:solidFill>
                  <a:srgbClr val="0070C0"/>
                </a:solidFill>
              </a:rPr>
              <a:t>consider other perspectives</a:t>
            </a:r>
          </a:p>
          <a:p>
            <a:r>
              <a:rPr lang="en-GB" sz="2400" dirty="0"/>
              <a:t>Everyone felt ownership in the unit. Able to make decisions. </a:t>
            </a:r>
            <a:r>
              <a:rPr lang="en-GB" sz="2400" dirty="0">
                <a:solidFill>
                  <a:srgbClr val="0070C0"/>
                </a:solidFill>
              </a:rPr>
              <a:t>Collaborate </a:t>
            </a:r>
          </a:p>
          <a:p>
            <a:r>
              <a:rPr lang="en-GB" sz="2400" dirty="0">
                <a:solidFill>
                  <a:srgbClr val="0070C0"/>
                </a:solidFill>
              </a:rPr>
              <a:t>Connect emotionally </a:t>
            </a:r>
            <a:r>
              <a:rPr lang="en-GB" sz="2400" dirty="0"/>
              <a:t>with him</a:t>
            </a:r>
          </a:p>
          <a:p>
            <a:r>
              <a:rPr lang="en-GB" sz="2400" dirty="0">
                <a:solidFill>
                  <a:srgbClr val="0070C0"/>
                </a:solidFill>
              </a:rPr>
              <a:t>Courage </a:t>
            </a:r>
            <a:r>
              <a:rPr lang="en-GB" sz="2400" dirty="0"/>
              <a:t>to own any errors</a:t>
            </a:r>
          </a:p>
          <a:p>
            <a:r>
              <a:rPr lang="en-GB" sz="2400" dirty="0">
                <a:solidFill>
                  <a:srgbClr val="0070C0"/>
                </a:solidFill>
              </a:rPr>
              <a:t>Curiosity</a:t>
            </a:r>
            <a:r>
              <a:rPr lang="en-GB" sz="2400" dirty="0"/>
              <a:t> about what it could look like at its best for </a:t>
            </a:r>
            <a:r>
              <a:rPr lang="en-GB" sz="2400" dirty="0" err="1"/>
              <a:t>eaach</a:t>
            </a:r>
            <a:r>
              <a:rPr lang="en-GB" sz="2400" dirty="0"/>
              <a:t> patient –person centred </a:t>
            </a:r>
          </a:p>
          <a:p>
            <a:r>
              <a:rPr lang="en-GB" sz="2400" dirty="0">
                <a:solidFill>
                  <a:srgbClr val="0070C0"/>
                </a:solidFill>
              </a:rPr>
              <a:t>Celebrate </a:t>
            </a:r>
            <a:r>
              <a:rPr lang="en-GB" sz="2400" dirty="0"/>
              <a:t>success from this story </a:t>
            </a:r>
          </a:p>
          <a:p>
            <a:endParaRPr lang="en-GB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679EB2-0AF0-4DE7-AF97-8EC606FB4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41" y="1390086"/>
            <a:ext cx="9492430" cy="772528"/>
          </a:xfrm>
        </p:spPr>
        <p:txBody>
          <a:bodyPr>
            <a:normAutofit fontScale="90000"/>
          </a:bodyPr>
          <a:lstStyle/>
          <a:p>
            <a:r>
              <a:rPr lang="en-GB" dirty="0"/>
              <a:t>The leadership was effective</a:t>
            </a:r>
            <a:br>
              <a:rPr lang="en-GB" dirty="0"/>
            </a:br>
            <a:r>
              <a:rPr lang="en-GB" dirty="0"/>
              <a:t>		</a:t>
            </a:r>
            <a:r>
              <a:rPr lang="en-GB" sz="2700" dirty="0"/>
              <a:t>how well do things go when the leader is not there?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118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CED57-8720-E694-1DC7-89A00FB829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864" y="3518558"/>
            <a:ext cx="11156213" cy="4700209"/>
          </a:xfrm>
        </p:spPr>
        <p:txBody>
          <a:bodyPr/>
          <a:lstStyle/>
          <a:p>
            <a:r>
              <a:rPr lang="en-US" i="1" dirty="0"/>
              <a:t>“A good leader inspires people to have confidence in the leader; a great leader inspires people to have confidence in themselves.”</a:t>
            </a:r>
          </a:p>
          <a:p>
            <a:pPr marL="0" indent="0">
              <a:buNone/>
            </a:pPr>
            <a:r>
              <a:rPr lang="en-US" dirty="0"/>
              <a:t>					</a:t>
            </a:r>
            <a:r>
              <a:rPr lang="en-US" sz="1800" dirty="0"/>
              <a:t>– Eleanor Roosevelt, former First Lady of the United States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F7CC4C-39D5-884C-B948-951205208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160" y="2943221"/>
            <a:ext cx="11369488" cy="772528"/>
          </a:xfrm>
        </p:spPr>
        <p:txBody>
          <a:bodyPr>
            <a:normAutofit fontScale="90000"/>
          </a:bodyPr>
          <a:lstStyle/>
          <a:p>
            <a:r>
              <a:rPr lang="en-US" dirty="0"/>
              <a:t>I believe ,</a:t>
            </a:r>
            <a:br>
              <a:rPr lang="en-US" dirty="0"/>
            </a:br>
            <a:r>
              <a:rPr lang="en-US" dirty="0"/>
              <a:t>The best leaders build teams that no longer look to them for every answer — but know how to find it themselves.”</a:t>
            </a:r>
            <a:br>
              <a:rPr lang="en-US" dirty="0"/>
            </a:br>
            <a:r>
              <a:rPr lang="en-US" dirty="0"/>
              <a:t>		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3403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4AE4C-46F9-E3DA-98E1-0F6D8C5D4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35" y="907676"/>
            <a:ext cx="11961159" cy="2360986"/>
          </a:xfrm>
        </p:spPr>
        <p:txBody>
          <a:bodyPr>
            <a:normAutofit/>
          </a:bodyPr>
          <a:lstStyle/>
          <a:p>
            <a:r>
              <a:rPr lang="en-GB" dirty="0"/>
              <a:t>One proven successful way to help people develop their leadership within a team or organisation</a:t>
            </a:r>
            <a:endParaRPr lang="en-US" dirty="0"/>
          </a:p>
        </p:txBody>
      </p:sp>
      <p:pic>
        <p:nvPicPr>
          <p:cNvPr id="5" name="Content Placeholder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9365EEA3-ACE4-3AFF-0D4C-AE5F9CBDE0A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261" y="3730531"/>
            <a:ext cx="4789487" cy="1784350"/>
          </a:xfrm>
        </p:spPr>
      </p:pic>
    </p:spTree>
    <p:extLst>
      <p:ext uri="{BB962C8B-B14F-4D97-AF65-F5344CB8AC3E}">
        <p14:creationId xmlns:p14="http://schemas.microsoft.com/office/powerpoint/2010/main" val="426895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D5414-F8D9-AB01-DC74-BDEAFA9580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076" y="2953782"/>
            <a:ext cx="11156213" cy="470020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At present work with largely care home sector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Groups of 16-20 participants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Workshops to explore the underpinning frameworks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Workshops to actively complete a QI project using PDSA &amp; Appreciative Inquiry an approach developed with MHL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Action learning regularly to review real life issues &amp; Topics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Use of appreciative inquiry in real time and </a:t>
            </a:r>
            <a:r>
              <a:rPr lang="en-GB" sz="2400" dirty="0" err="1"/>
              <a:t>practice,practice</a:t>
            </a:r>
            <a:r>
              <a:rPr lang="en-GB" sz="2400" dirty="0"/>
              <a:t>, practice</a:t>
            </a:r>
          </a:p>
          <a:p>
            <a:endParaRPr lang="en-GB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926C9C-BC13-4EE3-A494-C9F54EF38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076" y="1248891"/>
            <a:ext cx="7494003" cy="772528"/>
          </a:xfrm>
        </p:spPr>
        <p:txBody>
          <a:bodyPr/>
          <a:lstStyle/>
          <a:p>
            <a:r>
              <a:rPr lang="en-GB" dirty="0"/>
              <a:t>So what is My Home Life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E61CBD-AE26-41EC-AAE9-89F0BF50E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5221" y="1248891"/>
            <a:ext cx="3938357" cy="146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825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F29183-1FD0-A2FF-E7E9-BD9FC008DC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6AEFA-18C5-DD48-36EF-58762DA4B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Insert framework slides</a:t>
            </a:r>
            <a:endParaRPr lang="en-US" dirty="0"/>
          </a:p>
        </p:txBody>
      </p:sp>
      <p:pic>
        <p:nvPicPr>
          <p:cNvPr id="5" name="Content Placeholder 4" descr="A poster with text and images&#10;&#10;AI-generated content may be incorrect.">
            <a:extLst>
              <a:ext uri="{FF2B5EF4-FFF2-40B4-BE49-F238E27FC236}">
                <a16:creationId xmlns:a16="http://schemas.microsoft.com/office/drawing/2014/main" id="{9BB8D867-CFE7-704B-60B4-B3A472111BB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-295275"/>
            <a:ext cx="12068175" cy="6788150"/>
          </a:xfrm>
        </p:spPr>
      </p:pic>
    </p:spTree>
    <p:extLst>
      <p:ext uri="{BB962C8B-B14F-4D97-AF65-F5344CB8AC3E}">
        <p14:creationId xmlns:p14="http://schemas.microsoft.com/office/powerpoint/2010/main" val="1077319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609390-7C34-0B54-2BD1-90BB90BC3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2917" y="643467"/>
            <a:ext cx="8346165" cy="5571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B550B5-2D38-68A3-9017-9E053B60FE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21" y="5138216"/>
            <a:ext cx="3938357" cy="146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836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7985B4-DA22-D23E-03A4-B1FD8146AC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04F2F4D-D1B8-D853-0176-FCFEEDE426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6785899"/>
              </p:ext>
            </p:extLst>
          </p:nvPr>
        </p:nvGraphicFramePr>
        <p:xfrm>
          <a:off x="631371" y="283030"/>
          <a:ext cx="11484429" cy="6005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B90E93F-4461-5193-C065-9FEAB50FA7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711" y="5008616"/>
            <a:ext cx="3938357" cy="146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331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C1FFE-5ED9-7D4C-FEB4-0DA9503DF3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en-GB" i="1" dirty="0"/>
          </a:p>
          <a:p>
            <a:r>
              <a:rPr lang="en-GB" i="1" dirty="0"/>
              <a:t>They develop better delegation skills</a:t>
            </a:r>
          </a:p>
          <a:p>
            <a:r>
              <a:rPr lang="en-GB" i="1" dirty="0"/>
              <a:t>Staff feel empowered to make decisions</a:t>
            </a:r>
          </a:p>
          <a:p>
            <a:r>
              <a:rPr lang="en-GB" i="1" dirty="0"/>
              <a:t>Everyone is working toward the same goal</a:t>
            </a:r>
          </a:p>
          <a:p>
            <a:r>
              <a:rPr lang="en-GB" i="1" dirty="0"/>
              <a:t>We work more as a team now, as the manager, I don’t have to make all the decisions</a:t>
            </a:r>
          </a:p>
          <a:p>
            <a:r>
              <a:rPr lang="en-GB" i="1" dirty="0"/>
              <a:t>Patient/resident care is improved</a:t>
            </a:r>
          </a:p>
          <a:p>
            <a:r>
              <a:rPr lang="en-GB" i="1" dirty="0"/>
              <a:t>Better relationships with patients/residents and family members</a:t>
            </a:r>
          </a:p>
          <a:p>
            <a:r>
              <a:rPr lang="en-GB" i="1" dirty="0"/>
              <a:t>New approaches &amp; improvements in care delivery </a:t>
            </a:r>
          </a:p>
          <a:p>
            <a:endParaRPr lang="en-GB" i="1" dirty="0"/>
          </a:p>
          <a:p>
            <a:pPr marL="0" indent="0" algn="ctr">
              <a:buNone/>
            </a:pPr>
            <a:r>
              <a:rPr lang="en-GB" sz="4400" dirty="0">
                <a:solidFill>
                  <a:srgbClr val="00B050"/>
                </a:solidFill>
              </a:rPr>
              <a:t>= Better Outcomes for Patients/Residents </a:t>
            </a: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F99F51-9DA8-5638-50EC-39CDA2532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076" y="569815"/>
            <a:ext cx="9351236" cy="772528"/>
          </a:xfrm>
        </p:spPr>
        <p:txBody>
          <a:bodyPr>
            <a:normAutofit/>
          </a:bodyPr>
          <a:lstStyle/>
          <a:p>
            <a:r>
              <a:rPr lang="en-GB" dirty="0"/>
              <a:t>MHL - What our participant's tell us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21D1C1-D456-471F-00C5-B5550FBCE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5600" y="5624766"/>
            <a:ext cx="3097178" cy="115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39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F89B2-8FD3-2959-B50F-9C1CF678A3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MHL is an international initiative ,in England, Scotland, Wales , NI, Australia and at present Sweden exploring the impact of MHL</a:t>
            </a:r>
          </a:p>
          <a:p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20 years celebrations in 2026 worldwide </a:t>
            </a:r>
          </a:p>
          <a:p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11 years in Northern Ireland</a:t>
            </a:r>
          </a:p>
          <a:p>
            <a:pPr lvl="2"/>
            <a:r>
              <a:rPr lang="en-GB" dirty="0"/>
              <a:t>Mainly delivered in care homes in NI</a:t>
            </a:r>
          </a:p>
          <a:p>
            <a:pPr lvl="2"/>
            <a:r>
              <a:rPr lang="en-GB" dirty="0"/>
              <a:t>Some supported housing and Domiciliary care have completed and recommend</a:t>
            </a:r>
          </a:p>
          <a:p>
            <a:pPr lvl="2"/>
            <a:r>
              <a:rPr lang="en-GB" dirty="0"/>
              <a:t>Has been introduced, in Mental Health -Australia, -Acute services - UK, Midwifery Uk  etc </a:t>
            </a:r>
          </a:p>
          <a:p>
            <a:endParaRPr lang="en-GB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56D7C-1C43-3579-C10F-DB13AE282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Initiative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380004-2B80-ABCA-B622-448C484D6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2000" y="5624767"/>
            <a:ext cx="2888378" cy="107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736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75000-B089-057C-5980-28B0D7782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GB" dirty="0"/>
              <a:t>Participants have developed high quality QI with positive impact for patients</a:t>
            </a:r>
          </a:p>
          <a:p>
            <a:endParaRPr lang="en-GB" dirty="0"/>
          </a:p>
          <a:p>
            <a:pPr lvl="1"/>
            <a:r>
              <a:rPr lang="en-GB" dirty="0"/>
              <a:t>Oral health for residents of care homes </a:t>
            </a:r>
          </a:p>
          <a:p>
            <a:pPr lvl="1"/>
            <a:r>
              <a:rPr lang="en-GB" dirty="0"/>
              <a:t>NISCC campaign during pandemic</a:t>
            </a:r>
          </a:p>
          <a:p>
            <a:pPr lvl="1"/>
            <a:r>
              <a:rPr lang="en-GB" dirty="0"/>
              <a:t>Roadmap for Meaningful Engagement</a:t>
            </a:r>
          </a:p>
          <a:p>
            <a:pPr lvl="1"/>
            <a:r>
              <a:rPr lang="en-GB" dirty="0"/>
              <a:t>NIPSO guidance document for handling new complaints procedure</a:t>
            </a:r>
          </a:p>
          <a:p>
            <a:pPr lvl="1"/>
            <a:r>
              <a:rPr lang="en-GB" dirty="0"/>
              <a:t>Transitions guidelines for moving into care home</a:t>
            </a:r>
          </a:p>
          <a:p>
            <a:pPr lvl="1"/>
            <a:r>
              <a:rPr lang="en-GB" dirty="0"/>
              <a:t>Reminiscence App development</a:t>
            </a:r>
          </a:p>
          <a:p>
            <a:pPr lvl="1"/>
            <a:r>
              <a:rPr lang="en-GB" dirty="0"/>
              <a:t>Many </a:t>
            </a:r>
            <a:r>
              <a:rPr lang="en-GB" dirty="0" err="1"/>
              <a:t>many</a:t>
            </a:r>
            <a:r>
              <a:rPr lang="en-GB" dirty="0"/>
              <a:t> more </a:t>
            </a:r>
          </a:p>
          <a:p>
            <a:pPr marL="457200" lvl="1" indent="0">
              <a:buNone/>
            </a:pPr>
            <a:endParaRPr lang="en-GB" dirty="0"/>
          </a:p>
          <a:p>
            <a:r>
              <a:rPr lang="en-US" dirty="0"/>
              <a:t>Developed a new tool to measure leadership specially in long term care – LLCI </a:t>
            </a:r>
          </a:p>
          <a:p>
            <a:endParaRPr lang="en-GB" dirty="0"/>
          </a:p>
          <a:p>
            <a:pPr lvl="1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0CE8CE-E8FD-4394-3B25-E55F4B260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076" y="569815"/>
            <a:ext cx="9189871" cy="772528"/>
          </a:xfrm>
        </p:spPr>
        <p:txBody>
          <a:bodyPr>
            <a:normAutofit/>
          </a:bodyPr>
          <a:lstStyle/>
          <a:p>
            <a:r>
              <a:rPr lang="en-GB" dirty="0"/>
              <a:t>Quality outcome for long term care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3B361C-3F52-2586-2F8C-CCA06095F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3023" y="5591817"/>
            <a:ext cx="3107755" cy="115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71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C8608-90A2-50EC-7E45-B0B13CF14E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4067735"/>
            <a:ext cx="5599289" cy="228861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Thank you 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s.penney@ulster.ac.uk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E8BFB9-13AF-FC93-8082-BA38855D1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621" y="227816"/>
            <a:ext cx="3938357" cy="146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476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714</Words>
  <Application>Microsoft Office PowerPoint</Application>
  <PresentationFormat>Widescreen</PresentationFormat>
  <Paragraphs>90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Arial</vt:lpstr>
      <vt:lpstr>Calibri</vt:lpstr>
      <vt:lpstr>Calibri Light</vt:lpstr>
      <vt:lpstr>Office Theme</vt:lpstr>
      <vt:lpstr>Leadership Approaches to Promote Quality in Long Term Care Delivery</vt:lpstr>
      <vt:lpstr>PowerPoint Presentation</vt:lpstr>
      <vt:lpstr>My Dad</vt:lpstr>
      <vt:lpstr>What made it positive</vt:lpstr>
      <vt:lpstr>The leadership was effective   how well do things go when the leader is not there? </vt:lpstr>
      <vt:lpstr>I believe , The best leaders build teams that no longer look to them for every answer — but know how to find it themselves.”    </vt:lpstr>
      <vt:lpstr>One proven successful way to help people develop their leadership within a team or organisation</vt:lpstr>
      <vt:lpstr>So what is My Home Life</vt:lpstr>
      <vt:lpstr>Insert framework slides</vt:lpstr>
      <vt:lpstr>PowerPoint Presentation</vt:lpstr>
      <vt:lpstr>PowerPoint Presentation</vt:lpstr>
      <vt:lpstr>MHL - What our participant's tell us</vt:lpstr>
      <vt:lpstr>International Initiative </vt:lpstr>
      <vt:lpstr>Quality outcome for long term care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approaches to promote quality in long term care delivery</dc:title>
  <dc:creator>Penney, Sarah</dc:creator>
  <cp:lastModifiedBy>Amy Dougan</cp:lastModifiedBy>
  <cp:revision>2</cp:revision>
  <dcterms:created xsi:type="dcterms:W3CDTF">2025-09-18T09:57:58Z</dcterms:created>
  <dcterms:modified xsi:type="dcterms:W3CDTF">2025-09-24T10:10:36Z</dcterms:modified>
</cp:coreProperties>
</file>