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6" r:id="rId4"/>
    <p:sldId id="264" r:id="rId5"/>
    <p:sldId id="261" r:id="rId6"/>
    <p:sldId id="262" r:id="rId7"/>
    <p:sldId id="258" r:id="rId8"/>
    <p:sldId id="259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84FB3-C292-9A2A-4AF6-6499D822D838}" v="12" dt="2025-09-24T11:15:07.966"/>
    <p1510:client id="{657AA318-11EA-92A2-A086-3C316CD6CF92}" v="3" dt="2025-09-25T11:56:49.205"/>
    <p1510:client id="{C0E93E11-43FB-5C33-0AA0-5CAE3767F807}" v="212" dt="2025-09-23T16:14:08.717"/>
    <p1510:client id="{DE7FAB79-3956-AA1D-8AA6-D71A5D3AD31E}" v="143" dt="2025-09-25T14:07:04.885"/>
    <p1510:client id="{E8B2ACAE-304B-207E-B9EB-B71810C36CE6}" v="21" dt="2025-09-24T11:13:15.058"/>
    <p1510:client id="{E22E2099-E005-03CD-FB34-1E9D305B01D4}" v="19" dt="2025-09-24T11:38:32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304" autoAdjust="0"/>
  </p:normalViewPr>
  <p:slideViewPr>
    <p:cSldViewPr snapToGrid="0">
      <p:cViewPr varScale="1">
        <p:scale>
          <a:sx n="105" d="100"/>
          <a:sy n="105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088558033048305E-2"/>
          <c:y val="6.9668928133483465E-2"/>
          <c:w val="0.80119042288684683"/>
          <c:h val="0.87011151782811413"/>
        </c:manualLayout>
      </c:layout>
      <c:pie3DChart>
        <c:varyColors val="1"/>
        <c:ser>
          <c:idx val="1"/>
          <c:order val="0"/>
          <c:tx>
            <c:strRef>
              <c:f>Eadon!$B$13</c:f>
              <c:strCache>
                <c:ptCount val="1"/>
                <c:pt idx="0">
                  <c:v>% of interventions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0B5-419A-9FA7-62A91BD41D8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0B5-419A-9FA7-62A91BD41D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0B5-419A-9FA7-62A91BD41D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0B5-419A-9FA7-62A91BD41D8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90B5-419A-9FA7-62A91BD41D8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90B5-419A-9FA7-62A91BD41D8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Eadon!$B$14:$B$19</c:f>
              <c:numCache>
                <c:formatCode>0.00%</c:formatCode>
                <c:ptCount val="6"/>
                <c:pt idx="0" formatCode="General">
                  <c:v>0</c:v>
                </c:pt>
                <c:pt idx="1">
                  <c:v>0.17299999999999999</c:v>
                </c:pt>
                <c:pt idx="2" formatCode="0%">
                  <c:v>0.24</c:v>
                </c:pt>
                <c:pt idx="3">
                  <c:v>0.46200000000000002</c:v>
                </c:pt>
                <c:pt idx="4">
                  <c:v>0.106</c:v>
                </c:pt>
                <c:pt idx="5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0B5-419A-9FA7-62A91BD41D8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674829535602792"/>
          <c:y val="0.16243058151001036"/>
          <c:w val="0.11344372261795056"/>
          <c:h val="0.7381672182478767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7953732603028"/>
          <c:y val="5.2309761460605668E-2"/>
          <c:w val="0.85890824261457033"/>
          <c:h val="0.50363601612466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'ADRs '!$B$1</c:f>
              <c:strCache>
                <c:ptCount val="1"/>
                <c:pt idx="0">
                  <c:v>pre review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'ADRs '!$A$2:$A$7</c:f>
              <c:strCache>
                <c:ptCount val="6"/>
                <c:pt idx="0">
                  <c:v>QTC prolonging</c:v>
                </c:pt>
                <c:pt idx="1">
                  <c:v>Hyponatraemia</c:v>
                </c:pt>
                <c:pt idx="2">
                  <c:v>Bleeding risk</c:v>
                </c:pt>
                <c:pt idx="3">
                  <c:v>Dizziness</c:v>
                </c:pt>
                <c:pt idx="4">
                  <c:v>Drowsiness</c:v>
                </c:pt>
                <c:pt idx="5">
                  <c:v>Constipation</c:v>
                </c:pt>
              </c:strCache>
            </c:strRef>
          </c:cat>
          <c:val>
            <c:numRef>
              <c:f>'ADRs '!$B$2:$B$7</c:f>
              <c:numCache>
                <c:formatCode>General</c:formatCode>
                <c:ptCount val="6"/>
                <c:pt idx="0">
                  <c:v>25</c:v>
                </c:pt>
                <c:pt idx="1">
                  <c:v>48</c:v>
                </c:pt>
                <c:pt idx="2">
                  <c:v>40</c:v>
                </c:pt>
                <c:pt idx="3">
                  <c:v>107</c:v>
                </c:pt>
                <c:pt idx="4">
                  <c:v>65</c:v>
                </c:pt>
                <c:pt idx="5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4-4FEC-A2A5-1B67B86CB19D}"/>
            </c:ext>
          </c:extLst>
        </c:ser>
        <c:ser>
          <c:idx val="1"/>
          <c:order val="1"/>
          <c:tx>
            <c:strRef>
              <c:f>'ADRs '!$C$1</c:f>
              <c:strCache>
                <c:ptCount val="1"/>
                <c:pt idx="0">
                  <c:v>post review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'ADRs '!$A$2:$A$7</c:f>
              <c:strCache>
                <c:ptCount val="6"/>
                <c:pt idx="0">
                  <c:v>QTC prolonging</c:v>
                </c:pt>
                <c:pt idx="1">
                  <c:v>Hyponatraemia</c:v>
                </c:pt>
                <c:pt idx="2">
                  <c:v>Bleeding risk</c:v>
                </c:pt>
                <c:pt idx="3">
                  <c:v>Dizziness</c:v>
                </c:pt>
                <c:pt idx="4">
                  <c:v>Drowsiness</c:v>
                </c:pt>
                <c:pt idx="5">
                  <c:v>Constipation</c:v>
                </c:pt>
              </c:strCache>
            </c:strRef>
          </c:cat>
          <c:val>
            <c:numRef>
              <c:f>'ADRs '!$C$2:$C$7</c:f>
              <c:numCache>
                <c:formatCode>General</c:formatCode>
                <c:ptCount val="6"/>
                <c:pt idx="0">
                  <c:v>18</c:v>
                </c:pt>
                <c:pt idx="1">
                  <c:v>30</c:v>
                </c:pt>
                <c:pt idx="2">
                  <c:v>34</c:v>
                </c:pt>
                <c:pt idx="3">
                  <c:v>77</c:v>
                </c:pt>
                <c:pt idx="4">
                  <c:v>43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4-4FEC-A2A5-1B67B86CB1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620623"/>
        <c:axId val="60617263"/>
      </c:barChart>
      <c:catAx>
        <c:axId val="606206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ADR</a:t>
                </a:r>
              </a:p>
            </c:rich>
          </c:tx>
          <c:layout>
            <c:manualLayout>
              <c:xMode val="edge"/>
              <c:yMode val="edge"/>
              <c:x val="0.44225798703981495"/>
              <c:y val="0.806899677419678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17263"/>
        <c:crosses val="autoZero"/>
        <c:auto val="1"/>
        <c:lblAlgn val="ctr"/>
        <c:lblOffset val="100"/>
        <c:noMultiLvlLbl val="0"/>
      </c:catAx>
      <c:valAx>
        <c:axId val="60617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medications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20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59115986585174"/>
          <c:y val="0.89658249631042686"/>
          <c:w val="0.47464158721099103"/>
          <c:h val="9.92956629880165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714CEF-148C-4B61-AD92-C1DD4DB8913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DE4758A-C313-4BB0-93FF-A86A8FE7DCDE}">
      <dgm:prSet/>
      <dgm:spPr/>
      <dgm:t>
        <a:bodyPr/>
        <a:lstStyle/>
        <a:p>
          <a:r>
            <a:rPr lang="en-GB"/>
            <a:t>Medication history/ reconciliation/ education</a:t>
          </a:r>
          <a:endParaRPr lang="en-US"/>
        </a:p>
      </dgm:t>
    </dgm:pt>
    <dgm:pt modelId="{086D6765-3980-4445-AE59-A54363B079CD}" type="parTrans" cxnId="{3F40CEFA-F80D-403B-BD60-EB993491DB8C}">
      <dgm:prSet/>
      <dgm:spPr/>
      <dgm:t>
        <a:bodyPr/>
        <a:lstStyle/>
        <a:p>
          <a:endParaRPr lang="en-US"/>
        </a:p>
      </dgm:t>
    </dgm:pt>
    <dgm:pt modelId="{AD060E6D-C5A3-4EB3-B194-ACBD97513C07}" type="sibTrans" cxnId="{3F40CEFA-F80D-403B-BD60-EB993491DB8C}">
      <dgm:prSet/>
      <dgm:spPr/>
      <dgm:t>
        <a:bodyPr/>
        <a:lstStyle/>
        <a:p>
          <a:endParaRPr lang="en-US"/>
        </a:p>
      </dgm:t>
    </dgm:pt>
    <dgm:pt modelId="{C4359450-09CA-418B-8F76-0210FB1B25DD}">
      <dgm:prSet/>
      <dgm:spPr/>
      <dgm:t>
        <a:bodyPr/>
        <a:lstStyle/>
        <a:p>
          <a:r>
            <a:rPr lang="en-GB"/>
            <a:t>Improving health literacy through education and written information</a:t>
          </a:r>
          <a:endParaRPr lang="en-US"/>
        </a:p>
      </dgm:t>
    </dgm:pt>
    <dgm:pt modelId="{6C67DDF2-6628-415A-ABF5-13B873C7EB4A}" type="parTrans" cxnId="{5E43A835-0D1A-4C10-9F74-318DEFA68116}">
      <dgm:prSet/>
      <dgm:spPr/>
      <dgm:t>
        <a:bodyPr/>
        <a:lstStyle/>
        <a:p>
          <a:endParaRPr lang="en-US"/>
        </a:p>
      </dgm:t>
    </dgm:pt>
    <dgm:pt modelId="{ACC4D9A9-9C0A-4B55-8B68-C2586C8BDA66}" type="sibTrans" cxnId="{5E43A835-0D1A-4C10-9F74-318DEFA68116}">
      <dgm:prSet/>
      <dgm:spPr/>
      <dgm:t>
        <a:bodyPr/>
        <a:lstStyle/>
        <a:p>
          <a:endParaRPr lang="en-US"/>
        </a:p>
      </dgm:t>
    </dgm:pt>
    <dgm:pt modelId="{50C75C28-D345-4109-8D1F-54FC28CED244}">
      <dgm:prSet/>
      <dgm:spPr/>
      <dgm:t>
        <a:bodyPr/>
        <a:lstStyle/>
        <a:p>
          <a:r>
            <a:rPr lang="en-GB"/>
            <a:t>Educating patients/ carers/ care homes</a:t>
          </a:r>
          <a:endParaRPr lang="en-US"/>
        </a:p>
      </dgm:t>
    </dgm:pt>
    <dgm:pt modelId="{3CFEA22B-66DB-4BD4-AE59-815EC543A5FE}" type="parTrans" cxnId="{A629B5DF-4811-4B18-80C6-D4AB589629A6}">
      <dgm:prSet/>
      <dgm:spPr/>
      <dgm:t>
        <a:bodyPr/>
        <a:lstStyle/>
        <a:p>
          <a:endParaRPr lang="en-US"/>
        </a:p>
      </dgm:t>
    </dgm:pt>
    <dgm:pt modelId="{B69F83BF-6CB3-48BC-8995-77BD01A22E45}" type="sibTrans" cxnId="{A629B5DF-4811-4B18-80C6-D4AB589629A6}">
      <dgm:prSet/>
      <dgm:spPr/>
      <dgm:t>
        <a:bodyPr/>
        <a:lstStyle/>
        <a:p>
          <a:endParaRPr lang="en-US"/>
        </a:p>
      </dgm:t>
    </dgm:pt>
    <dgm:pt modelId="{A19B72D1-F1BC-4AC0-AE2E-855CAEDA2DDD}">
      <dgm:prSet/>
      <dgm:spPr/>
      <dgm:t>
        <a:bodyPr/>
        <a:lstStyle/>
        <a:p>
          <a:r>
            <a:rPr lang="en-GB"/>
            <a:t>Circumvent blister pack dispensing to reduce pressure on dispensary</a:t>
          </a:r>
          <a:endParaRPr lang="en-US"/>
        </a:p>
      </dgm:t>
    </dgm:pt>
    <dgm:pt modelId="{10A3A418-F6C3-4016-BF47-D825F8590807}" type="parTrans" cxnId="{2D8559EC-9D41-45EF-AE1E-B0578C82A838}">
      <dgm:prSet/>
      <dgm:spPr/>
      <dgm:t>
        <a:bodyPr/>
        <a:lstStyle/>
        <a:p>
          <a:endParaRPr lang="en-US"/>
        </a:p>
      </dgm:t>
    </dgm:pt>
    <dgm:pt modelId="{D1B47D09-4656-42BD-A1E2-72CE34D62BF7}" type="sibTrans" cxnId="{2D8559EC-9D41-45EF-AE1E-B0578C82A838}">
      <dgm:prSet/>
      <dgm:spPr/>
      <dgm:t>
        <a:bodyPr/>
        <a:lstStyle/>
        <a:p>
          <a:endParaRPr lang="en-US"/>
        </a:p>
      </dgm:t>
    </dgm:pt>
    <dgm:pt modelId="{949E02EA-5877-4E41-B16A-36324A99CE1B}">
      <dgm:prSet/>
      <dgm:spPr/>
      <dgm:t>
        <a:bodyPr/>
        <a:lstStyle/>
        <a:p>
          <a:r>
            <a:rPr lang="en-GB"/>
            <a:t>Arrange amendment of Home Care medicine instruction sheets</a:t>
          </a:r>
          <a:endParaRPr lang="en-US"/>
        </a:p>
      </dgm:t>
    </dgm:pt>
    <dgm:pt modelId="{1A2492C1-FFCD-4CDE-9D45-60E6FA3A152A}" type="parTrans" cxnId="{63743F6D-5B94-4825-8111-FD5C5FF233D2}">
      <dgm:prSet/>
      <dgm:spPr/>
      <dgm:t>
        <a:bodyPr/>
        <a:lstStyle/>
        <a:p>
          <a:endParaRPr lang="en-US"/>
        </a:p>
      </dgm:t>
    </dgm:pt>
    <dgm:pt modelId="{E622726E-90E9-4309-AE46-A55767527766}" type="sibTrans" cxnId="{63743F6D-5B94-4825-8111-FD5C5FF233D2}">
      <dgm:prSet/>
      <dgm:spPr/>
      <dgm:t>
        <a:bodyPr/>
        <a:lstStyle/>
        <a:p>
          <a:endParaRPr lang="en-US"/>
        </a:p>
      </dgm:t>
    </dgm:pt>
    <dgm:pt modelId="{BD7EC237-C72D-4E9F-A8A0-90B3253B83C9}">
      <dgm:prSet/>
      <dgm:spPr/>
      <dgm:t>
        <a:bodyPr/>
        <a:lstStyle/>
        <a:p>
          <a:r>
            <a:rPr lang="en-GB"/>
            <a:t>STOPP inappropriate polypharmacy</a:t>
          </a:r>
          <a:endParaRPr lang="en-US"/>
        </a:p>
      </dgm:t>
    </dgm:pt>
    <dgm:pt modelId="{77E2D0FD-A7F0-483F-B523-2F52B924AD78}" type="parTrans" cxnId="{757F824D-8067-4245-8CB1-66F0089A3662}">
      <dgm:prSet/>
      <dgm:spPr/>
      <dgm:t>
        <a:bodyPr/>
        <a:lstStyle/>
        <a:p>
          <a:endParaRPr lang="en-US"/>
        </a:p>
      </dgm:t>
    </dgm:pt>
    <dgm:pt modelId="{F0DEDD38-BAB2-495D-B8E3-F9016FD4B165}" type="sibTrans" cxnId="{757F824D-8067-4245-8CB1-66F0089A3662}">
      <dgm:prSet/>
      <dgm:spPr/>
      <dgm:t>
        <a:bodyPr/>
        <a:lstStyle/>
        <a:p>
          <a:endParaRPr lang="en-US"/>
        </a:p>
      </dgm:t>
    </dgm:pt>
    <dgm:pt modelId="{01CD4FD9-43C1-4EA1-95C9-0D013AF18D39}">
      <dgm:prSet/>
      <dgm:spPr/>
      <dgm:t>
        <a:bodyPr/>
        <a:lstStyle/>
        <a:p>
          <a:r>
            <a:rPr lang="en-GB"/>
            <a:t>Calculate and reduce anti-cholinergic burden</a:t>
          </a:r>
          <a:endParaRPr lang="en-US"/>
        </a:p>
      </dgm:t>
    </dgm:pt>
    <dgm:pt modelId="{8E639B6A-1792-481B-B200-2AA2A365CAB3}" type="parTrans" cxnId="{456CB19F-0EE6-4005-9A62-BAAB7D9B821F}">
      <dgm:prSet/>
      <dgm:spPr/>
      <dgm:t>
        <a:bodyPr/>
        <a:lstStyle/>
        <a:p>
          <a:endParaRPr lang="en-US"/>
        </a:p>
      </dgm:t>
    </dgm:pt>
    <dgm:pt modelId="{E6B20997-2BF1-4652-B1FE-5497E2E2E8AD}" type="sibTrans" cxnId="{456CB19F-0EE6-4005-9A62-BAAB7D9B821F}">
      <dgm:prSet/>
      <dgm:spPr/>
      <dgm:t>
        <a:bodyPr/>
        <a:lstStyle/>
        <a:p>
          <a:endParaRPr lang="en-US"/>
        </a:p>
      </dgm:t>
    </dgm:pt>
    <dgm:pt modelId="{AFD110A3-757A-4E35-A47B-4173DAEE51FE}">
      <dgm:prSet/>
      <dgm:spPr/>
      <dgm:t>
        <a:bodyPr/>
        <a:lstStyle/>
        <a:p>
          <a:r>
            <a:rPr lang="en-GB"/>
            <a:t>START appropriate medicines</a:t>
          </a:r>
          <a:endParaRPr lang="en-US"/>
        </a:p>
      </dgm:t>
    </dgm:pt>
    <dgm:pt modelId="{7E1CE4E8-06BD-46C7-8D6C-495507C34A0B}" type="parTrans" cxnId="{7BD0DE56-F925-481A-9036-D7E46F040A06}">
      <dgm:prSet/>
      <dgm:spPr/>
      <dgm:t>
        <a:bodyPr/>
        <a:lstStyle/>
        <a:p>
          <a:endParaRPr lang="en-US"/>
        </a:p>
      </dgm:t>
    </dgm:pt>
    <dgm:pt modelId="{5DD55E95-FA33-4220-AB7B-A9A31D3FEA8E}" type="sibTrans" cxnId="{7BD0DE56-F925-481A-9036-D7E46F040A06}">
      <dgm:prSet/>
      <dgm:spPr/>
      <dgm:t>
        <a:bodyPr/>
        <a:lstStyle/>
        <a:p>
          <a:endParaRPr lang="en-US"/>
        </a:p>
      </dgm:t>
    </dgm:pt>
    <dgm:pt modelId="{64E97757-4D7F-4DA6-910E-3F6B72A877D3}">
      <dgm:prSet/>
      <dgm:spPr/>
      <dgm:t>
        <a:bodyPr/>
        <a:lstStyle/>
        <a:p>
          <a:r>
            <a:rPr lang="en-GB"/>
            <a:t>Communication with GPs/ AHPs etc</a:t>
          </a:r>
          <a:endParaRPr lang="en-US"/>
        </a:p>
      </dgm:t>
    </dgm:pt>
    <dgm:pt modelId="{DDA4D218-3ADA-4EBC-B6BD-FA3A92F690FF}" type="parTrans" cxnId="{39CF3508-30F9-4167-80FC-A812F4628188}">
      <dgm:prSet/>
      <dgm:spPr/>
      <dgm:t>
        <a:bodyPr/>
        <a:lstStyle/>
        <a:p>
          <a:endParaRPr lang="en-US"/>
        </a:p>
      </dgm:t>
    </dgm:pt>
    <dgm:pt modelId="{097F3E78-6A9B-4364-A882-231CE3144C0D}" type="sibTrans" cxnId="{39CF3508-30F9-4167-80FC-A812F4628188}">
      <dgm:prSet/>
      <dgm:spPr/>
      <dgm:t>
        <a:bodyPr/>
        <a:lstStyle/>
        <a:p>
          <a:endParaRPr lang="en-US"/>
        </a:p>
      </dgm:t>
    </dgm:pt>
    <dgm:pt modelId="{88D6B033-997A-4BAC-8F6F-1AA6C952ECA9}">
      <dgm:prSet/>
      <dgm:spPr/>
      <dgm:t>
        <a:bodyPr/>
        <a:lstStyle/>
        <a:p>
          <a:r>
            <a:rPr lang="en-GB"/>
            <a:t>Communication of zoledronic acid infusion administration</a:t>
          </a:r>
          <a:endParaRPr lang="en-US"/>
        </a:p>
      </dgm:t>
    </dgm:pt>
    <dgm:pt modelId="{91E7EC8C-B978-47B7-A1E1-9728A07B9A0B}" type="parTrans" cxnId="{0FC1DFF3-3358-4653-8808-DD0FE6B32DE0}">
      <dgm:prSet/>
      <dgm:spPr/>
      <dgm:t>
        <a:bodyPr/>
        <a:lstStyle/>
        <a:p>
          <a:endParaRPr lang="en-US"/>
        </a:p>
      </dgm:t>
    </dgm:pt>
    <dgm:pt modelId="{4C2FF7A3-40CE-4D66-947A-A6C35D89CED2}" type="sibTrans" cxnId="{0FC1DFF3-3358-4653-8808-DD0FE6B32DE0}">
      <dgm:prSet/>
      <dgm:spPr/>
      <dgm:t>
        <a:bodyPr/>
        <a:lstStyle/>
        <a:p>
          <a:endParaRPr lang="en-US"/>
        </a:p>
      </dgm:t>
    </dgm:pt>
    <dgm:pt modelId="{863F3870-B74D-4ACD-940C-D817AAC61939}">
      <dgm:prSet/>
      <dgm:spPr/>
      <dgm:t>
        <a:bodyPr/>
        <a:lstStyle/>
        <a:p>
          <a:r>
            <a:rPr lang="en-GB"/>
            <a:t>Changes to blister packs</a:t>
          </a:r>
          <a:endParaRPr lang="en-US"/>
        </a:p>
      </dgm:t>
    </dgm:pt>
    <dgm:pt modelId="{81BDDFFD-AE92-4EA6-9EED-CAB3BDFB8F7A}" type="parTrans" cxnId="{6B29293E-60CE-4C0A-B75B-06F31938D402}">
      <dgm:prSet/>
      <dgm:spPr/>
      <dgm:t>
        <a:bodyPr/>
        <a:lstStyle/>
        <a:p>
          <a:endParaRPr lang="en-US"/>
        </a:p>
      </dgm:t>
    </dgm:pt>
    <dgm:pt modelId="{09A7A116-2420-43C0-9AD4-17CCB8C30860}" type="sibTrans" cxnId="{6B29293E-60CE-4C0A-B75B-06F31938D402}">
      <dgm:prSet/>
      <dgm:spPr/>
      <dgm:t>
        <a:bodyPr/>
        <a:lstStyle/>
        <a:p>
          <a:endParaRPr lang="en-US"/>
        </a:p>
      </dgm:t>
    </dgm:pt>
    <dgm:pt modelId="{DEB33C85-6505-4BE0-A1EF-5373721D37FE}">
      <dgm:prSet/>
      <dgm:spPr/>
      <dgm:t>
        <a:bodyPr/>
        <a:lstStyle/>
        <a:p>
          <a:r>
            <a:rPr lang="en-GB"/>
            <a:t>Additional monitoring</a:t>
          </a:r>
          <a:endParaRPr lang="en-US"/>
        </a:p>
      </dgm:t>
    </dgm:pt>
    <dgm:pt modelId="{23082977-E3AB-4EAD-ABAD-6E63C1D5C100}" type="parTrans" cxnId="{A73A320E-AC53-4FD4-9EC7-1DEA30EA23F4}">
      <dgm:prSet/>
      <dgm:spPr/>
      <dgm:t>
        <a:bodyPr/>
        <a:lstStyle/>
        <a:p>
          <a:endParaRPr lang="en-US"/>
        </a:p>
      </dgm:t>
    </dgm:pt>
    <dgm:pt modelId="{A374E08F-CA9F-49BB-9E48-5E6BA6194A91}" type="sibTrans" cxnId="{A73A320E-AC53-4FD4-9EC7-1DEA30EA23F4}">
      <dgm:prSet/>
      <dgm:spPr/>
      <dgm:t>
        <a:bodyPr/>
        <a:lstStyle/>
        <a:p>
          <a:endParaRPr lang="en-US"/>
        </a:p>
      </dgm:t>
    </dgm:pt>
    <dgm:pt modelId="{C35E9331-5A2E-4F2C-AA30-163FB00B7CFB}" type="pres">
      <dgm:prSet presAssocID="{AF714CEF-148C-4B61-AD92-C1DD4DB8913F}" presName="diagram" presStyleCnt="0">
        <dgm:presLayoutVars>
          <dgm:dir/>
          <dgm:resizeHandles val="exact"/>
        </dgm:presLayoutVars>
      </dgm:prSet>
      <dgm:spPr/>
    </dgm:pt>
    <dgm:pt modelId="{CDC4CDE5-A9C8-4761-965B-9772D93EC6BF}" type="pres">
      <dgm:prSet presAssocID="{9DE4758A-C313-4BB0-93FF-A86A8FE7DCDE}" presName="node" presStyleLbl="node1" presStyleIdx="0" presStyleCnt="8">
        <dgm:presLayoutVars>
          <dgm:bulletEnabled val="1"/>
        </dgm:presLayoutVars>
      </dgm:prSet>
      <dgm:spPr/>
    </dgm:pt>
    <dgm:pt modelId="{082AA163-83BB-4DF9-93F9-9587A0D7B07C}" type="pres">
      <dgm:prSet presAssocID="{AD060E6D-C5A3-4EB3-B194-ACBD97513C07}" presName="sibTrans" presStyleCnt="0"/>
      <dgm:spPr/>
    </dgm:pt>
    <dgm:pt modelId="{33B3EEE6-F261-4FA8-90F1-BD17A6C61971}" type="pres">
      <dgm:prSet presAssocID="{C4359450-09CA-418B-8F76-0210FB1B25DD}" presName="node" presStyleLbl="node1" presStyleIdx="1" presStyleCnt="8">
        <dgm:presLayoutVars>
          <dgm:bulletEnabled val="1"/>
        </dgm:presLayoutVars>
      </dgm:prSet>
      <dgm:spPr/>
    </dgm:pt>
    <dgm:pt modelId="{D90E485B-4CF2-4906-9527-F980459150CD}" type="pres">
      <dgm:prSet presAssocID="{ACC4D9A9-9C0A-4B55-8B68-C2586C8BDA66}" presName="sibTrans" presStyleCnt="0"/>
      <dgm:spPr/>
    </dgm:pt>
    <dgm:pt modelId="{B450B55A-5ADF-42DD-A8F6-EAEF242B1FE3}" type="pres">
      <dgm:prSet presAssocID="{50C75C28-D345-4109-8D1F-54FC28CED244}" presName="node" presStyleLbl="node1" presStyleIdx="2" presStyleCnt="8">
        <dgm:presLayoutVars>
          <dgm:bulletEnabled val="1"/>
        </dgm:presLayoutVars>
      </dgm:prSet>
      <dgm:spPr/>
    </dgm:pt>
    <dgm:pt modelId="{686E1489-6D6B-42CB-9FD7-B6FF070AE73A}" type="pres">
      <dgm:prSet presAssocID="{B69F83BF-6CB3-48BC-8995-77BD01A22E45}" presName="sibTrans" presStyleCnt="0"/>
      <dgm:spPr/>
    </dgm:pt>
    <dgm:pt modelId="{7EF2867B-9CB5-44E4-B685-ABABA518F812}" type="pres">
      <dgm:prSet presAssocID="{A19B72D1-F1BC-4AC0-AE2E-855CAEDA2DDD}" presName="node" presStyleLbl="node1" presStyleIdx="3" presStyleCnt="8">
        <dgm:presLayoutVars>
          <dgm:bulletEnabled val="1"/>
        </dgm:presLayoutVars>
      </dgm:prSet>
      <dgm:spPr/>
    </dgm:pt>
    <dgm:pt modelId="{77F28F22-8260-4B97-AAB2-6A6E81C0897F}" type="pres">
      <dgm:prSet presAssocID="{D1B47D09-4656-42BD-A1E2-72CE34D62BF7}" presName="sibTrans" presStyleCnt="0"/>
      <dgm:spPr/>
    </dgm:pt>
    <dgm:pt modelId="{FDE5199E-136E-42E6-B565-1BFB0750C8A1}" type="pres">
      <dgm:prSet presAssocID="{949E02EA-5877-4E41-B16A-36324A99CE1B}" presName="node" presStyleLbl="node1" presStyleIdx="4" presStyleCnt="8">
        <dgm:presLayoutVars>
          <dgm:bulletEnabled val="1"/>
        </dgm:presLayoutVars>
      </dgm:prSet>
      <dgm:spPr/>
    </dgm:pt>
    <dgm:pt modelId="{49951E0A-D8E4-4958-A253-875789F130AD}" type="pres">
      <dgm:prSet presAssocID="{E622726E-90E9-4309-AE46-A55767527766}" presName="sibTrans" presStyleCnt="0"/>
      <dgm:spPr/>
    </dgm:pt>
    <dgm:pt modelId="{6CD0CE06-16D9-4ACA-8743-9523A94C55FA}" type="pres">
      <dgm:prSet presAssocID="{BD7EC237-C72D-4E9F-A8A0-90B3253B83C9}" presName="node" presStyleLbl="node1" presStyleIdx="5" presStyleCnt="8">
        <dgm:presLayoutVars>
          <dgm:bulletEnabled val="1"/>
        </dgm:presLayoutVars>
      </dgm:prSet>
      <dgm:spPr/>
    </dgm:pt>
    <dgm:pt modelId="{3C96A71F-7207-4B4A-878E-F6FFC0C13DF2}" type="pres">
      <dgm:prSet presAssocID="{F0DEDD38-BAB2-495D-B8E3-F9016FD4B165}" presName="sibTrans" presStyleCnt="0"/>
      <dgm:spPr/>
    </dgm:pt>
    <dgm:pt modelId="{7E1B5B9C-10EF-470D-961A-7D0CFD2BA530}" type="pres">
      <dgm:prSet presAssocID="{AFD110A3-757A-4E35-A47B-4173DAEE51FE}" presName="node" presStyleLbl="node1" presStyleIdx="6" presStyleCnt="8">
        <dgm:presLayoutVars>
          <dgm:bulletEnabled val="1"/>
        </dgm:presLayoutVars>
      </dgm:prSet>
      <dgm:spPr/>
    </dgm:pt>
    <dgm:pt modelId="{B057C661-55E2-48F7-8AF6-FE60F83FF284}" type="pres">
      <dgm:prSet presAssocID="{5DD55E95-FA33-4220-AB7B-A9A31D3FEA8E}" presName="sibTrans" presStyleCnt="0"/>
      <dgm:spPr/>
    </dgm:pt>
    <dgm:pt modelId="{2675EDA8-C0EE-4334-BF6C-270BE278D4DE}" type="pres">
      <dgm:prSet presAssocID="{64E97757-4D7F-4DA6-910E-3F6B72A877D3}" presName="node" presStyleLbl="node1" presStyleIdx="7" presStyleCnt="8">
        <dgm:presLayoutVars>
          <dgm:bulletEnabled val="1"/>
        </dgm:presLayoutVars>
      </dgm:prSet>
      <dgm:spPr/>
    </dgm:pt>
  </dgm:ptLst>
  <dgm:cxnLst>
    <dgm:cxn modelId="{39CF3508-30F9-4167-80FC-A812F4628188}" srcId="{AF714CEF-148C-4B61-AD92-C1DD4DB8913F}" destId="{64E97757-4D7F-4DA6-910E-3F6B72A877D3}" srcOrd="7" destOrd="0" parTransId="{DDA4D218-3ADA-4EBC-B6BD-FA3A92F690FF}" sibTransId="{097F3E78-6A9B-4364-A882-231CE3144C0D}"/>
    <dgm:cxn modelId="{A73A320E-AC53-4FD4-9EC7-1DEA30EA23F4}" srcId="{64E97757-4D7F-4DA6-910E-3F6B72A877D3}" destId="{DEB33C85-6505-4BE0-A1EF-5373721D37FE}" srcOrd="2" destOrd="0" parTransId="{23082977-E3AB-4EAD-ABAD-6E63C1D5C100}" sibTransId="{A374E08F-CA9F-49BB-9E48-5E6BA6194A91}"/>
    <dgm:cxn modelId="{7F6E3623-DF6C-495B-A030-5376C810D3D0}" type="presOf" srcId="{9DE4758A-C313-4BB0-93FF-A86A8FE7DCDE}" destId="{CDC4CDE5-A9C8-4761-965B-9772D93EC6BF}" srcOrd="0" destOrd="0" presId="urn:microsoft.com/office/officeart/2005/8/layout/default"/>
    <dgm:cxn modelId="{D631C72A-1D86-4C47-A158-BC22A17184BE}" type="presOf" srcId="{949E02EA-5877-4E41-B16A-36324A99CE1B}" destId="{FDE5199E-136E-42E6-B565-1BFB0750C8A1}" srcOrd="0" destOrd="0" presId="urn:microsoft.com/office/officeart/2005/8/layout/default"/>
    <dgm:cxn modelId="{5E43A835-0D1A-4C10-9F74-318DEFA68116}" srcId="{AF714CEF-148C-4B61-AD92-C1DD4DB8913F}" destId="{C4359450-09CA-418B-8F76-0210FB1B25DD}" srcOrd="1" destOrd="0" parTransId="{6C67DDF2-6628-415A-ABF5-13B873C7EB4A}" sibTransId="{ACC4D9A9-9C0A-4B55-8B68-C2586C8BDA66}"/>
    <dgm:cxn modelId="{EED40B3A-5CEA-4437-87F6-280D05206334}" type="presOf" srcId="{863F3870-B74D-4ACD-940C-D817AAC61939}" destId="{2675EDA8-C0EE-4334-BF6C-270BE278D4DE}" srcOrd="0" destOrd="2" presId="urn:microsoft.com/office/officeart/2005/8/layout/default"/>
    <dgm:cxn modelId="{6B29293E-60CE-4C0A-B75B-06F31938D402}" srcId="{64E97757-4D7F-4DA6-910E-3F6B72A877D3}" destId="{863F3870-B74D-4ACD-940C-D817AAC61939}" srcOrd="1" destOrd="0" parTransId="{81BDDFFD-AE92-4EA6-9EED-CAB3BDFB8F7A}" sibTransId="{09A7A116-2420-43C0-9AD4-17CCB8C30860}"/>
    <dgm:cxn modelId="{E8F61B4C-9ACB-4B41-B1C1-8916432AE51D}" type="presOf" srcId="{AF714CEF-148C-4B61-AD92-C1DD4DB8913F}" destId="{C35E9331-5A2E-4F2C-AA30-163FB00B7CFB}" srcOrd="0" destOrd="0" presId="urn:microsoft.com/office/officeart/2005/8/layout/default"/>
    <dgm:cxn modelId="{63743F6D-5B94-4825-8111-FD5C5FF233D2}" srcId="{AF714CEF-148C-4B61-AD92-C1DD4DB8913F}" destId="{949E02EA-5877-4E41-B16A-36324A99CE1B}" srcOrd="4" destOrd="0" parTransId="{1A2492C1-FFCD-4CDE-9D45-60E6FA3A152A}" sibTransId="{E622726E-90E9-4309-AE46-A55767527766}"/>
    <dgm:cxn modelId="{757F824D-8067-4245-8CB1-66F0089A3662}" srcId="{AF714CEF-148C-4B61-AD92-C1DD4DB8913F}" destId="{BD7EC237-C72D-4E9F-A8A0-90B3253B83C9}" srcOrd="5" destOrd="0" parTransId="{77E2D0FD-A7F0-483F-B523-2F52B924AD78}" sibTransId="{F0DEDD38-BAB2-495D-B8E3-F9016FD4B165}"/>
    <dgm:cxn modelId="{87C55975-E212-4CFF-A14D-146CBDB51412}" type="presOf" srcId="{C4359450-09CA-418B-8F76-0210FB1B25DD}" destId="{33B3EEE6-F261-4FA8-90F1-BD17A6C61971}" srcOrd="0" destOrd="0" presId="urn:microsoft.com/office/officeart/2005/8/layout/default"/>
    <dgm:cxn modelId="{7BD0DE56-F925-481A-9036-D7E46F040A06}" srcId="{AF714CEF-148C-4B61-AD92-C1DD4DB8913F}" destId="{AFD110A3-757A-4E35-A47B-4173DAEE51FE}" srcOrd="6" destOrd="0" parTransId="{7E1CE4E8-06BD-46C7-8D6C-495507C34A0B}" sibTransId="{5DD55E95-FA33-4220-AB7B-A9A31D3FEA8E}"/>
    <dgm:cxn modelId="{3339637D-54D3-4FAA-90AD-5CCBDE211AE9}" type="presOf" srcId="{AFD110A3-757A-4E35-A47B-4173DAEE51FE}" destId="{7E1B5B9C-10EF-470D-961A-7D0CFD2BA530}" srcOrd="0" destOrd="0" presId="urn:microsoft.com/office/officeart/2005/8/layout/default"/>
    <dgm:cxn modelId="{4027AE92-F5E6-4091-B634-4D4987EFB7A5}" type="presOf" srcId="{DEB33C85-6505-4BE0-A1EF-5373721D37FE}" destId="{2675EDA8-C0EE-4334-BF6C-270BE278D4DE}" srcOrd="0" destOrd="3" presId="urn:microsoft.com/office/officeart/2005/8/layout/default"/>
    <dgm:cxn modelId="{0CE4989B-BD3F-4B7F-B34C-F5593978A372}" type="presOf" srcId="{A19B72D1-F1BC-4AC0-AE2E-855CAEDA2DDD}" destId="{7EF2867B-9CB5-44E4-B685-ABABA518F812}" srcOrd="0" destOrd="0" presId="urn:microsoft.com/office/officeart/2005/8/layout/default"/>
    <dgm:cxn modelId="{456CB19F-0EE6-4005-9A62-BAAB7D9B821F}" srcId="{BD7EC237-C72D-4E9F-A8A0-90B3253B83C9}" destId="{01CD4FD9-43C1-4EA1-95C9-0D013AF18D39}" srcOrd="0" destOrd="0" parTransId="{8E639B6A-1792-481B-B200-2AA2A365CAB3}" sibTransId="{E6B20997-2BF1-4652-B1FE-5497E2E2E8AD}"/>
    <dgm:cxn modelId="{817849AF-A923-44B4-B310-667B83C1B454}" type="presOf" srcId="{BD7EC237-C72D-4E9F-A8A0-90B3253B83C9}" destId="{6CD0CE06-16D9-4ACA-8743-9523A94C55FA}" srcOrd="0" destOrd="0" presId="urn:microsoft.com/office/officeart/2005/8/layout/default"/>
    <dgm:cxn modelId="{6DC07FC8-BFE2-444F-BC80-50A14019FB82}" type="presOf" srcId="{88D6B033-997A-4BAC-8F6F-1AA6C952ECA9}" destId="{2675EDA8-C0EE-4334-BF6C-270BE278D4DE}" srcOrd="0" destOrd="1" presId="urn:microsoft.com/office/officeart/2005/8/layout/default"/>
    <dgm:cxn modelId="{6FCB86DB-F598-4694-8DA6-14CE9606470A}" type="presOf" srcId="{64E97757-4D7F-4DA6-910E-3F6B72A877D3}" destId="{2675EDA8-C0EE-4334-BF6C-270BE278D4DE}" srcOrd="0" destOrd="0" presId="urn:microsoft.com/office/officeart/2005/8/layout/default"/>
    <dgm:cxn modelId="{A629B5DF-4811-4B18-80C6-D4AB589629A6}" srcId="{AF714CEF-148C-4B61-AD92-C1DD4DB8913F}" destId="{50C75C28-D345-4109-8D1F-54FC28CED244}" srcOrd="2" destOrd="0" parTransId="{3CFEA22B-66DB-4BD4-AE59-815EC543A5FE}" sibTransId="{B69F83BF-6CB3-48BC-8995-77BD01A22E45}"/>
    <dgm:cxn modelId="{2D8559EC-9D41-45EF-AE1E-B0578C82A838}" srcId="{AF714CEF-148C-4B61-AD92-C1DD4DB8913F}" destId="{A19B72D1-F1BC-4AC0-AE2E-855CAEDA2DDD}" srcOrd="3" destOrd="0" parTransId="{10A3A418-F6C3-4016-BF47-D825F8590807}" sibTransId="{D1B47D09-4656-42BD-A1E2-72CE34D62BF7}"/>
    <dgm:cxn modelId="{96F514EF-E687-4C63-AD88-FCB19A10EE30}" type="presOf" srcId="{01CD4FD9-43C1-4EA1-95C9-0D013AF18D39}" destId="{6CD0CE06-16D9-4ACA-8743-9523A94C55FA}" srcOrd="0" destOrd="1" presId="urn:microsoft.com/office/officeart/2005/8/layout/default"/>
    <dgm:cxn modelId="{7FB216EF-CD6C-4949-95E2-44C11B66E84F}" type="presOf" srcId="{50C75C28-D345-4109-8D1F-54FC28CED244}" destId="{B450B55A-5ADF-42DD-A8F6-EAEF242B1FE3}" srcOrd="0" destOrd="0" presId="urn:microsoft.com/office/officeart/2005/8/layout/default"/>
    <dgm:cxn modelId="{0FC1DFF3-3358-4653-8808-DD0FE6B32DE0}" srcId="{64E97757-4D7F-4DA6-910E-3F6B72A877D3}" destId="{88D6B033-997A-4BAC-8F6F-1AA6C952ECA9}" srcOrd="0" destOrd="0" parTransId="{91E7EC8C-B978-47B7-A1E1-9728A07B9A0B}" sibTransId="{4C2FF7A3-40CE-4D66-947A-A6C35D89CED2}"/>
    <dgm:cxn modelId="{3F40CEFA-F80D-403B-BD60-EB993491DB8C}" srcId="{AF714CEF-148C-4B61-AD92-C1DD4DB8913F}" destId="{9DE4758A-C313-4BB0-93FF-A86A8FE7DCDE}" srcOrd="0" destOrd="0" parTransId="{086D6765-3980-4445-AE59-A54363B079CD}" sibTransId="{AD060E6D-C5A3-4EB3-B194-ACBD97513C07}"/>
    <dgm:cxn modelId="{D00B7B08-4416-4249-BF0C-02261484F48F}" type="presParOf" srcId="{C35E9331-5A2E-4F2C-AA30-163FB00B7CFB}" destId="{CDC4CDE5-A9C8-4761-965B-9772D93EC6BF}" srcOrd="0" destOrd="0" presId="urn:microsoft.com/office/officeart/2005/8/layout/default"/>
    <dgm:cxn modelId="{AAC2FA99-9846-4DCB-9F83-010FC640C91C}" type="presParOf" srcId="{C35E9331-5A2E-4F2C-AA30-163FB00B7CFB}" destId="{082AA163-83BB-4DF9-93F9-9587A0D7B07C}" srcOrd="1" destOrd="0" presId="urn:microsoft.com/office/officeart/2005/8/layout/default"/>
    <dgm:cxn modelId="{8EE3E5A0-0AF8-4734-BAB4-6312752946AB}" type="presParOf" srcId="{C35E9331-5A2E-4F2C-AA30-163FB00B7CFB}" destId="{33B3EEE6-F261-4FA8-90F1-BD17A6C61971}" srcOrd="2" destOrd="0" presId="urn:microsoft.com/office/officeart/2005/8/layout/default"/>
    <dgm:cxn modelId="{B01F5D14-56F7-4B6C-9EB2-79E47B8F9BAB}" type="presParOf" srcId="{C35E9331-5A2E-4F2C-AA30-163FB00B7CFB}" destId="{D90E485B-4CF2-4906-9527-F980459150CD}" srcOrd="3" destOrd="0" presId="urn:microsoft.com/office/officeart/2005/8/layout/default"/>
    <dgm:cxn modelId="{AE419808-36BE-4FD5-B326-6A9D6850724A}" type="presParOf" srcId="{C35E9331-5A2E-4F2C-AA30-163FB00B7CFB}" destId="{B450B55A-5ADF-42DD-A8F6-EAEF242B1FE3}" srcOrd="4" destOrd="0" presId="urn:microsoft.com/office/officeart/2005/8/layout/default"/>
    <dgm:cxn modelId="{AEF694D1-EA76-4D8D-AB75-4B36915F761E}" type="presParOf" srcId="{C35E9331-5A2E-4F2C-AA30-163FB00B7CFB}" destId="{686E1489-6D6B-42CB-9FD7-B6FF070AE73A}" srcOrd="5" destOrd="0" presId="urn:microsoft.com/office/officeart/2005/8/layout/default"/>
    <dgm:cxn modelId="{22ED0260-20E1-4965-A64B-D8745AFD2BBC}" type="presParOf" srcId="{C35E9331-5A2E-4F2C-AA30-163FB00B7CFB}" destId="{7EF2867B-9CB5-44E4-B685-ABABA518F812}" srcOrd="6" destOrd="0" presId="urn:microsoft.com/office/officeart/2005/8/layout/default"/>
    <dgm:cxn modelId="{B15B2D07-63C3-43AD-973B-977D334FEFD9}" type="presParOf" srcId="{C35E9331-5A2E-4F2C-AA30-163FB00B7CFB}" destId="{77F28F22-8260-4B97-AAB2-6A6E81C0897F}" srcOrd="7" destOrd="0" presId="urn:microsoft.com/office/officeart/2005/8/layout/default"/>
    <dgm:cxn modelId="{E35F3817-C50B-4169-809B-7AA91C2273A7}" type="presParOf" srcId="{C35E9331-5A2E-4F2C-AA30-163FB00B7CFB}" destId="{FDE5199E-136E-42E6-B565-1BFB0750C8A1}" srcOrd="8" destOrd="0" presId="urn:microsoft.com/office/officeart/2005/8/layout/default"/>
    <dgm:cxn modelId="{36E0A041-E3A7-41BB-9EC1-688BBF682386}" type="presParOf" srcId="{C35E9331-5A2E-4F2C-AA30-163FB00B7CFB}" destId="{49951E0A-D8E4-4958-A253-875789F130AD}" srcOrd="9" destOrd="0" presId="urn:microsoft.com/office/officeart/2005/8/layout/default"/>
    <dgm:cxn modelId="{48079594-C2FA-488A-9655-BC0FF2B60311}" type="presParOf" srcId="{C35E9331-5A2E-4F2C-AA30-163FB00B7CFB}" destId="{6CD0CE06-16D9-4ACA-8743-9523A94C55FA}" srcOrd="10" destOrd="0" presId="urn:microsoft.com/office/officeart/2005/8/layout/default"/>
    <dgm:cxn modelId="{1DC378F3-5CBB-4578-B211-EFECA7783AED}" type="presParOf" srcId="{C35E9331-5A2E-4F2C-AA30-163FB00B7CFB}" destId="{3C96A71F-7207-4B4A-878E-F6FFC0C13DF2}" srcOrd="11" destOrd="0" presId="urn:microsoft.com/office/officeart/2005/8/layout/default"/>
    <dgm:cxn modelId="{D21E3721-B0D6-4E33-AEE6-C4ABC4BF342B}" type="presParOf" srcId="{C35E9331-5A2E-4F2C-AA30-163FB00B7CFB}" destId="{7E1B5B9C-10EF-470D-961A-7D0CFD2BA530}" srcOrd="12" destOrd="0" presId="urn:microsoft.com/office/officeart/2005/8/layout/default"/>
    <dgm:cxn modelId="{597F217F-407B-4265-9897-8D4CC9C0E9F6}" type="presParOf" srcId="{C35E9331-5A2E-4F2C-AA30-163FB00B7CFB}" destId="{B057C661-55E2-48F7-8AF6-FE60F83FF284}" srcOrd="13" destOrd="0" presId="urn:microsoft.com/office/officeart/2005/8/layout/default"/>
    <dgm:cxn modelId="{A2E46BB7-919B-45EA-B8A9-D8EA88845397}" type="presParOf" srcId="{C35E9331-5A2E-4F2C-AA30-163FB00B7CFB}" destId="{2675EDA8-C0EE-4334-BF6C-270BE278D4D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4CDE5-A9C8-4761-965B-9772D93EC6BF}">
      <dsp:nvSpPr>
        <dsp:cNvPr id="0" name=""/>
        <dsp:cNvSpPr/>
      </dsp:nvSpPr>
      <dsp:spPr>
        <a:xfrm>
          <a:off x="0" y="611953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Medication history/ reconciliation/ education</a:t>
          </a:r>
          <a:endParaRPr lang="en-US" sz="1300" kern="1200"/>
        </a:p>
      </dsp:txBody>
      <dsp:txXfrm>
        <a:off x="0" y="611953"/>
        <a:ext cx="1968995" cy="1181397"/>
      </dsp:txXfrm>
    </dsp:sp>
    <dsp:sp modelId="{33B3EEE6-F261-4FA8-90F1-BD17A6C61971}">
      <dsp:nvSpPr>
        <dsp:cNvPr id="0" name=""/>
        <dsp:cNvSpPr/>
      </dsp:nvSpPr>
      <dsp:spPr>
        <a:xfrm>
          <a:off x="2165895" y="611953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Improving health literacy through education and written information</a:t>
          </a:r>
          <a:endParaRPr lang="en-US" sz="1300" kern="1200"/>
        </a:p>
      </dsp:txBody>
      <dsp:txXfrm>
        <a:off x="2165895" y="611953"/>
        <a:ext cx="1968995" cy="1181397"/>
      </dsp:txXfrm>
    </dsp:sp>
    <dsp:sp modelId="{B450B55A-5ADF-42DD-A8F6-EAEF242B1FE3}">
      <dsp:nvSpPr>
        <dsp:cNvPr id="0" name=""/>
        <dsp:cNvSpPr/>
      </dsp:nvSpPr>
      <dsp:spPr>
        <a:xfrm>
          <a:off x="4331790" y="611953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Educating patients/ carers/ care homes</a:t>
          </a:r>
          <a:endParaRPr lang="en-US" sz="1300" kern="1200"/>
        </a:p>
      </dsp:txBody>
      <dsp:txXfrm>
        <a:off x="4331790" y="611953"/>
        <a:ext cx="1968995" cy="1181397"/>
      </dsp:txXfrm>
    </dsp:sp>
    <dsp:sp modelId="{7EF2867B-9CB5-44E4-B685-ABABA518F812}">
      <dsp:nvSpPr>
        <dsp:cNvPr id="0" name=""/>
        <dsp:cNvSpPr/>
      </dsp:nvSpPr>
      <dsp:spPr>
        <a:xfrm>
          <a:off x="0" y="1990250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Circumvent blister pack dispensing to reduce pressure on dispensary</a:t>
          </a:r>
          <a:endParaRPr lang="en-US" sz="1300" kern="1200"/>
        </a:p>
      </dsp:txBody>
      <dsp:txXfrm>
        <a:off x="0" y="1990250"/>
        <a:ext cx="1968995" cy="1181397"/>
      </dsp:txXfrm>
    </dsp:sp>
    <dsp:sp modelId="{FDE5199E-136E-42E6-B565-1BFB0750C8A1}">
      <dsp:nvSpPr>
        <dsp:cNvPr id="0" name=""/>
        <dsp:cNvSpPr/>
      </dsp:nvSpPr>
      <dsp:spPr>
        <a:xfrm>
          <a:off x="2165895" y="1990250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Arrange amendment of Home Care medicine instruction sheets</a:t>
          </a:r>
          <a:endParaRPr lang="en-US" sz="1300" kern="1200"/>
        </a:p>
      </dsp:txBody>
      <dsp:txXfrm>
        <a:off x="2165895" y="1990250"/>
        <a:ext cx="1968995" cy="1181397"/>
      </dsp:txXfrm>
    </dsp:sp>
    <dsp:sp modelId="{6CD0CE06-16D9-4ACA-8743-9523A94C55FA}">
      <dsp:nvSpPr>
        <dsp:cNvPr id="0" name=""/>
        <dsp:cNvSpPr/>
      </dsp:nvSpPr>
      <dsp:spPr>
        <a:xfrm>
          <a:off x="4331790" y="1990250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STOPP inappropriate polypharmacy</a:t>
          </a:r>
          <a:endParaRPr lang="en-US" sz="13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/>
            <a:t>Calculate and reduce anti-cholinergic burden</a:t>
          </a:r>
          <a:endParaRPr lang="en-US" sz="1000" kern="1200"/>
        </a:p>
      </dsp:txBody>
      <dsp:txXfrm>
        <a:off x="4331790" y="1990250"/>
        <a:ext cx="1968995" cy="1181397"/>
      </dsp:txXfrm>
    </dsp:sp>
    <dsp:sp modelId="{7E1B5B9C-10EF-470D-961A-7D0CFD2BA530}">
      <dsp:nvSpPr>
        <dsp:cNvPr id="0" name=""/>
        <dsp:cNvSpPr/>
      </dsp:nvSpPr>
      <dsp:spPr>
        <a:xfrm>
          <a:off x="1082947" y="3368547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START appropriate medicines</a:t>
          </a:r>
          <a:endParaRPr lang="en-US" sz="1300" kern="1200"/>
        </a:p>
      </dsp:txBody>
      <dsp:txXfrm>
        <a:off x="1082947" y="3368547"/>
        <a:ext cx="1968995" cy="1181397"/>
      </dsp:txXfrm>
    </dsp:sp>
    <dsp:sp modelId="{2675EDA8-C0EE-4334-BF6C-270BE278D4DE}">
      <dsp:nvSpPr>
        <dsp:cNvPr id="0" name=""/>
        <dsp:cNvSpPr/>
      </dsp:nvSpPr>
      <dsp:spPr>
        <a:xfrm>
          <a:off x="3248842" y="3368547"/>
          <a:ext cx="1968995" cy="1181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Communication with GPs/ AHPs etc</a:t>
          </a:r>
          <a:endParaRPr lang="en-US" sz="13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/>
            <a:t>Communication of zoledronic acid infusion administration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/>
            <a:t>Changes to blister packs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/>
            <a:t>Additional monitoring</a:t>
          </a:r>
          <a:endParaRPr lang="en-US" sz="1000" kern="1200"/>
        </a:p>
      </dsp:txBody>
      <dsp:txXfrm>
        <a:off x="3248842" y="3368547"/>
        <a:ext cx="1968995" cy="11813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FA9A1-5E97-42AB-BA17-8FC85882A264}" type="datetimeFigureOut"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45875-0F75-4D9B-B2A2-EEBC4AB9338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0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 post graduate masters project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45875-0F75-4D9B-B2A2-EEBC4AB9338A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516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Frail patients more likely to suffer</a:t>
            </a:r>
            <a:r>
              <a:rPr lang="en-GB" baseline="0"/>
              <a:t> ADRs – seems prudent to review medications which potentially cause common side effects and stop / reduce if possible</a:t>
            </a:r>
          </a:p>
          <a:p>
            <a:r>
              <a:rPr lang="en-GB" baseline="0"/>
              <a:t>16 of the 23 patients reviewed had one or more of these 6 common side effects listed as part of their reason for admission – in theory reducing the number of medications that potentially cause these side effects could reduce the likelihood of re-admission.</a:t>
            </a:r>
          </a:p>
          <a:p>
            <a:r>
              <a:rPr lang="en-GB" baseline="0"/>
              <a:t>Patients’ meds lists were evaluated pre and post review using the tool on medichec.com and the number of meds potentially causing the common side effects noted pre and post review</a:t>
            </a:r>
          </a:p>
          <a:p>
            <a:r>
              <a:rPr lang="en-GB" baseline="0"/>
              <a:t>4 out of the 6 potential ADRs were statistically significantly reduced (</a:t>
            </a:r>
            <a:r>
              <a:rPr lang="en-GB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QTc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prolongation, hyponatraemia, bleeding and drowsiness)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way of d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emonstrating the positive impact a pharmacist carrying out medication reviews can have on older frail individuals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91AF-BFD9-42AB-9041-E03186E3FF0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2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Falls Risk Increasing Drugs (FRIDs) score</a:t>
            </a:r>
            <a:r>
              <a:rPr lang="en-US" baseline="30000" dirty="0"/>
              <a:t> </a:t>
            </a:r>
            <a:r>
              <a:rPr lang="en-US" dirty="0"/>
              <a:t>and anticholinergic burden</a:t>
            </a:r>
            <a:r>
              <a:rPr lang="en-US" baseline="30000" dirty="0"/>
              <a:t> </a:t>
            </a:r>
            <a:r>
              <a:rPr lang="en-US" dirty="0"/>
              <a:t>(ACB) score</a:t>
            </a:r>
            <a:r>
              <a:rPr lang="en-US" baseline="30000" dirty="0"/>
              <a:t>9</a:t>
            </a:r>
            <a:r>
              <a:rPr lang="en-US" dirty="0"/>
              <a:t> were calculated for each patient before and after medication </a:t>
            </a:r>
            <a:r>
              <a:rPr lang="en-US" dirty="0" err="1"/>
              <a:t>optimisation</a:t>
            </a:r>
            <a:r>
              <a:rPr lang="en-US" dirty="0"/>
              <a:t> review.  A reduced FRIDs and/or ACB score after medication review is an indicator of improved prescribing and, in the case of FRIDs, a reduction in falls risk.  In this study the FRIDs score was reduced for 22 of the 32 patients reviewed (69%).  Average FRIDs score before and after medication </a:t>
            </a:r>
            <a:r>
              <a:rPr lang="en-US" dirty="0" err="1"/>
              <a:t>optimisation</a:t>
            </a:r>
            <a:r>
              <a:rPr lang="en-US" dirty="0"/>
              <a:t> review fell from 5.3 to 3.5.  Only 50% (16) of the patients reviewed were taking a medication with an anticholinergic burden.  Of these patients the ACB score was reduced for 5 of the patients, 31%.  </a:t>
            </a: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145875-0F75-4D9B-B2A2-EEBC4AB9338A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30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chec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j.2042-7174.1992.tb00556.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s://doi.org/10.1258/jhsrp.2007.00701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A door with a heart chain inserted in the door knob of a green door">
            <a:extLst>
              <a:ext uri="{FF2B5EF4-FFF2-40B4-BE49-F238E27FC236}">
                <a16:creationId xmlns:a16="http://schemas.microsoft.com/office/drawing/2014/main" id="{0C77F8C2-57C2-8DC0-CED4-CB7D0FC519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7343" r="-2" b="8321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8181" y="1122363"/>
            <a:ext cx="9795637" cy="2220775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Exploring 'Front Door Frailty' Options</a:t>
            </a:r>
            <a:br>
              <a:rPr lang="en-US" sz="4800"/>
            </a:br>
            <a:r>
              <a:rPr lang="en-US" sz="3600">
                <a:solidFill>
                  <a:srgbClr val="FFFFFF"/>
                </a:solidFill>
              </a:rPr>
              <a:t>Medicines </a:t>
            </a:r>
            <a:r>
              <a:rPr lang="en-US" sz="3600" err="1">
                <a:solidFill>
                  <a:srgbClr val="FFFFFF"/>
                </a:solidFill>
              </a:rPr>
              <a:t>Optimisation</a:t>
            </a:r>
            <a:r>
              <a:rPr lang="en-US" sz="3600">
                <a:solidFill>
                  <a:srgbClr val="FFFFFF"/>
                </a:solidFill>
              </a:rPr>
              <a:t> in Older People (MOOP)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8181" y="3514853"/>
            <a:ext cx="9795637" cy="20570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Stephanie Park</a:t>
            </a:r>
          </a:p>
          <a:p>
            <a:r>
              <a:rPr lang="en-US" sz="2000">
                <a:solidFill>
                  <a:srgbClr val="FFFFFF"/>
                </a:solidFill>
              </a:rPr>
              <a:t>Lead Care Homes Pharmacist, MOOP, Northern Health and Social Care Trust</a:t>
            </a:r>
          </a:p>
        </p:txBody>
      </p:sp>
      <p:pic>
        <p:nvPicPr>
          <p:cNvPr id="4" name="Picture 3" descr="A green and black text&#10;&#10;AI-generated content may be incorrect.">
            <a:extLst>
              <a:ext uri="{FF2B5EF4-FFF2-40B4-BE49-F238E27FC236}">
                <a16:creationId xmlns:a16="http://schemas.microsoft.com/office/drawing/2014/main" id="{2D08FAD6-6F32-245D-4D84-FCE102678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5076825"/>
            <a:ext cx="3938587" cy="149066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FE20C3-6069-50AD-CC1F-F0BE1B2E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/>
              <a:t>Front Door Frailty (FDF)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B7E1A-2997-77E8-393F-A625CF83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Identify patients with frailty at the hospital front door i.e. ED</a:t>
            </a:r>
          </a:p>
          <a:p>
            <a:r>
              <a:rPr lang="en-US" sz="2000" dirty="0"/>
              <a:t>Trigger a comprehensive geriatric assessment early (CGA)</a:t>
            </a:r>
          </a:p>
          <a:p>
            <a:r>
              <a:rPr lang="en-US" sz="2000" dirty="0"/>
              <a:t>Medicines review and optimisation is a component of CGA.  </a:t>
            </a:r>
          </a:p>
          <a:p>
            <a:r>
              <a:rPr lang="en-US" sz="2000" dirty="0"/>
              <a:t>Improve the experience and health outcomes of older people in ED</a:t>
            </a:r>
          </a:p>
          <a:p>
            <a:r>
              <a:rPr lang="en-US" sz="2000" dirty="0"/>
              <a:t>Improve patient flow and reduce pressure on the whole hospital</a:t>
            </a:r>
          </a:p>
          <a:p>
            <a:r>
              <a:rPr lang="en-US" sz="2000" dirty="0"/>
              <a:t>No set way to implement/run</a:t>
            </a:r>
          </a:p>
        </p:txBody>
      </p:sp>
      <p:pic>
        <p:nvPicPr>
          <p:cNvPr id="4" name="Picture 3" descr="A blue and white advertisement with a picture of a person and a doctor&#10;&#10;AI-generated content may be incorrect.">
            <a:extLst>
              <a:ext uri="{FF2B5EF4-FFF2-40B4-BE49-F238E27FC236}">
                <a16:creationId xmlns:a16="http://schemas.microsoft.com/office/drawing/2014/main" id="{70FF4E0A-F7F1-6768-E686-F582264A3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267182"/>
            <a:ext cx="4788505" cy="3591378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68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020063-2385-44AC-BD67-258E1F0B9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014A0B-5338-4077-AFE9-A90D04D44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127680-150F-4A90-9950-F66392578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9"/>
            <a:chOff x="-305" y="-1"/>
            <a:chExt cx="3832880" cy="28761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088F97A-8362-4967-B664-D748B846E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0F9DEDE-4318-412A-81C5-C8C90F689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9E97DE9-7844-4707-8928-1CD88ADB7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58954E-44A5-4A0D-97A9-8A2BB43D6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4705" y="2158820"/>
            <a:ext cx="9281816" cy="437091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2200" dirty="0">
                <a:solidFill>
                  <a:schemeClr val="tx2"/>
                </a:solidFill>
              </a:rPr>
              <a:t>Craigavon Area Hospital Emergency Department</a:t>
            </a:r>
          </a:p>
          <a:p>
            <a:r>
              <a:rPr lang="en-GB" sz="2200" dirty="0">
                <a:solidFill>
                  <a:schemeClr val="tx2"/>
                </a:solidFill>
              </a:rPr>
              <a:t>1wte Band 7 Frailty pharmacist temporary winter pressures funding</a:t>
            </a:r>
          </a:p>
          <a:p>
            <a:r>
              <a:rPr lang="en-GB" sz="2200" dirty="0">
                <a:solidFill>
                  <a:schemeClr val="tx2"/>
                </a:solidFill>
              </a:rPr>
              <a:t>Pharmacist role</a:t>
            </a:r>
          </a:p>
          <a:p>
            <a:pPr lvl="1"/>
            <a:r>
              <a:rPr lang="en-GB" sz="2200" dirty="0">
                <a:solidFill>
                  <a:schemeClr val="tx2"/>
                </a:solidFill>
              </a:rPr>
              <a:t>Initial priority was near patient dispensing and completion of discharges to speed up discharge from ED</a:t>
            </a:r>
          </a:p>
          <a:p>
            <a:pPr lvl="1"/>
            <a:r>
              <a:rPr lang="en-GB" sz="2200" dirty="0">
                <a:solidFill>
                  <a:schemeClr val="tx2"/>
                </a:solidFill>
              </a:rPr>
              <a:t>Focus later changed to medicines reconciliation for all patients</a:t>
            </a:r>
          </a:p>
          <a:p>
            <a:r>
              <a:rPr lang="en-GB" sz="2200" dirty="0">
                <a:solidFill>
                  <a:schemeClr val="tx2"/>
                </a:solidFill>
              </a:rPr>
              <a:t>February 2025 – average 7 patients daily by the team in ED</a:t>
            </a:r>
          </a:p>
          <a:p>
            <a:pPr lvl="1"/>
            <a:r>
              <a:rPr lang="en-GB" sz="2200" dirty="0">
                <a:solidFill>
                  <a:schemeClr val="tx2"/>
                </a:solidFill>
              </a:rPr>
              <a:t>53% medicines optimisation review completed by pharmacist</a:t>
            </a:r>
          </a:p>
          <a:p>
            <a:r>
              <a:rPr lang="en-GB" sz="2200" dirty="0">
                <a:solidFill>
                  <a:schemeClr val="tx2"/>
                </a:solidFill>
              </a:rPr>
              <a:t>March 2025 – average 10 patients daily</a:t>
            </a:r>
          </a:p>
          <a:p>
            <a:pPr lvl="1"/>
            <a:r>
              <a:rPr lang="en-GB" sz="2200" dirty="0">
                <a:solidFill>
                  <a:schemeClr val="tx2"/>
                </a:solidFill>
              </a:rPr>
              <a:t>52% medicines reconciliation completed by pharmacist</a:t>
            </a:r>
          </a:p>
          <a:p>
            <a:endParaRPr lang="en-GB" sz="1300">
              <a:solidFill>
                <a:schemeClr val="tx2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6920E5-8640-4C24-A775-864763709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10185732" y="4852038"/>
            <a:ext cx="2151670" cy="1860256"/>
            <a:chOff x="-305" y="-4155"/>
            <a:chExt cx="2514948" cy="217433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BA3142-5A82-43CE-87A2-EB14B17A5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F5A1C7-9938-4A33-A5A4-2B05353B3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2A936D-E9F6-4A68-82C2-1D1CC7772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68A9229-BBBE-4934-9700-BA72A1BB0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A green and black text&#10;&#10;AI-generated content may be incorrect.">
            <a:extLst>
              <a:ext uri="{FF2B5EF4-FFF2-40B4-BE49-F238E27FC236}">
                <a16:creationId xmlns:a16="http://schemas.microsoft.com/office/drawing/2014/main" id="{EB662133-E87E-3B87-D25F-E8502EA43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868" y="2315"/>
            <a:ext cx="3765512" cy="1458125"/>
          </a:xfrm>
          <a:prstGeom prst="rect">
            <a:avLst/>
          </a:prstGeom>
        </p:spPr>
      </p:pic>
      <p:pic>
        <p:nvPicPr>
          <p:cNvPr id="2" name="Picture 1" descr="A black background with two lines&#10;&#10;AI-generated content may be incorrect.">
            <a:extLst>
              <a:ext uri="{FF2B5EF4-FFF2-40B4-BE49-F238E27FC236}">
                <a16:creationId xmlns:a16="http://schemas.microsoft.com/office/drawing/2014/main" id="{B5F75B91-CC60-C3EB-7CCB-E899DAA6A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3" y="414338"/>
            <a:ext cx="4181319" cy="141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9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57952" y="1307590"/>
            <a:ext cx="5157787" cy="803082"/>
          </a:xfrm>
        </p:spPr>
        <p:txBody>
          <a:bodyPr/>
          <a:lstStyle/>
          <a:p>
            <a:r>
              <a:rPr lang="en-GB"/>
              <a:t>Interventions</a:t>
            </a:r>
          </a:p>
        </p:txBody>
      </p:sp>
      <p:graphicFrame>
        <p:nvGraphicFramePr>
          <p:cNvPr id="14" name="Content Placeholder 8">
            <a:extLst>
              <a:ext uri="{FF2B5EF4-FFF2-40B4-BE49-F238E27FC236}">
                <a16:creationId xmlns:a16="http://schemas.microsoft.com/office/drawing/2014/main" id="{BD44D811-4468-36BD-070F-243B26AB56C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17440151"/>
              </p:ext>
            </p:extLst>
          </p:nvPr>
        </p:nvGraphicFramePr>
        <p:xfrm>
          <a:off x="253923" y="1934669"/>
          <a:ext cx="6300786" cy="5161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7007942" y="858741"/>
            <a:ext cx="5183188" cy="803082"/>
          </a:xfrm>
        </p:spPr>
        <p:txBody>
          <a:bodyPr/>
          <a:lstStyle/>
          <a:p>
            <a:r>
              <a:rPr lang="en-GB"/>
              <a:t>Patient AB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6663813" y="1661823"/>
            <a:ext cx="5183188" cy="4527840"/>
          </a:xfrm>
        </p:spPr>
        <p:txBody>
          <a:bodyPr>
            <a:normAutofit fontScale="62500" lnSpcReduction="20000"/>
          </a:bodyPr>
          <a:lstStyle/>
          <a:p>
            <a:r>
              <a:rPr lang="en-GB"/>
              <a:t>78 year old male</a:t>
            </a:r>
          </a:p>
          <a:p>
            <a:r>
              <a:rPr lang="en-GB" b="1"/>
              <a:t>Presenting complaint: </a:t>
            </a:r>
            <a:r>
              <a:rPr lang="en-GB"/>
              <a:t>UTI, frailty, undiagnosed cognitive impairment, confusion, hypoglycaemia</a:t>
            </a:r>
          </a:p>
          <a:p>
            <a:r>
              <a:rPr lang="en-GB" b="1"/>
              <a:t>Past medical history: </a:t>
            </a:r>
            <a:r>
              <a:rPr lang="en-GB"/>
              <a:t>T2DM, HTN, TKR</a:t>
            </a:r>
          </a:p>
          <a:p>
            <a:r>
              <a:rPr lang="en-GB"/>
              <a:t>Pharmacist completed medication history with two sons. Patient prescribed insulin</a:t>
            </a:r>
          </a:p>
          <a:p>
            <a:r>
              <a:rPr lang="en-GB"/>
              <a:t>Sons did not realise that different insulins are not inter-changeable. When one pen was finished they used the next available insulin pen, administering the same number of units. They did not know that Humalog mix 50, </a:t>
            </a:r>
            <a:r>
              <a:rPr lang="en-GB" err="1"/>
              <a:t>Levemir</a:t>
            </a:r>
            <a:r>
              <a:rPr lang="en-GB"/>
              <a:t>, Lantus and </a:t>
            </a:r>
            <a:r>
              <a:rPr lang="en-GB" err="1"/>
              <a:t>Novorapid</a:t>
            </a:r>
            <a:r>
              <a:rPr lang="en-GB"/>
              <a:t> are different insulins. Pharmacist educated sons.</a:t>
            </a:r>
          </a:p>
          <a:p>
            <a:r>
              <a:rPr lang="en-GB"/>
              <a:t>Safeguarding issues raised by son – ‘patient aggressive towards wife’. This may have been caused by hypoglycaemia due to insulin management. APP1 screened by social worker.</a:t>
            </a:r>
          </a:p>
          <a:p>
            <a:r>
              <a:rPr lang="en-GB"/>
              <a:t>Diabetes team contacted to agree a new management plan and arrange follow up with family once patient discharged.</a:t>
            </a:r>
          </a:p>
          <a:p>
            <a:endParaRPr lang="en-GB"/>
          </a:p>
          <a:p>
            <a:endParaRPr lang="en-GB"/>
          </a:p>
        </p:txBody>
      </p:sp>
      <p:pic>
        <p:nvPicPr>
          <p:cNvPr id="3" name="Picture 2" descr="A green and black text&#10;&#10;AI-generated content may be incorrect.">
            <a:extLst>
              <a:ext uri="{FF2B5EF4-FFF2-40B4-BE49-F238E27FC236}">
                <a16:creationId xmlns:a16="http://schemas.microsoft.com/office/drawing/2014/main" id="{FD2110E9-D378-8EE1-7991-EE26C3D279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3849" y="52675"/>
            <a:ext cx="2941053" cy="1133339"/>
          </a:xfrm>
          <a:prstGeom prst="rect">
            <a:avLst/>
          </a:prstGeom>
        </p:spPr>
      </p:pic>
      <p:pic>
        <p:nvPicPr>
          <p:cNvPr id="4" name="Picture 3" descr="A black background with two lines&#10;&#10;AI-generated content may be incorrect.">
            <a:extLst>
              <a:ext uri="{FF2B5EF4-FFF2-40B4-BE49-F238E27FC236}">
                <a16:creationId xmlns:a16="http://schemas.microsoft.com/office/drawing/2014/main" id="{D4B7DA29-F748-159D-E105-8372DF791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" y="-4783"/>
            <a:ext cx="3499556" cy="126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17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+mn-lt"/>
                <a:cs typeface="+mn-lt"/>
                <a:hlinkClick r:id="rId3"/>
              </a:rPr>
              <a:t>Medichec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632" y="1134043"/>
            <a:ext cx="8332640" cy="103692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tx2"/>
                </a:solidFill>
                <a:latin typeface="+mn-lt"/>
              </a:rPr>
              <a:t> Pharmacist Medicine Review Pilot  - Frailty in ED / AMU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527" y="2285168"/>
            <a:ext cx="9822003" cy="339245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Currently no pharmacist focusing on frailty working in ED / AMU</a:t>
            </a:r>
          </a:p>
          <a:p>
            <a:r>
              <a:rPr lang="en-GB" sz="1600" dirty="0">
                <a:solidFill>
                  <a:schemeClr val="tx2"/>
                </a:solidFill>
              </a:rPr>
              <a:t>AMU pharmacist dedicated time to reviewing frail patients in ED / AMU</a:t>
            </a:r>
          </a:p>
          <a:p>
            <a:r>
              <a:rPr lang="en-GB" sz="1600" dirty="0">
                <a:solidFill>
                  <a:schemeClr val="tx2"/>
                </a:solidFill>
                <a:latin typeface="Aptos"/>
                <a:ea typeface="Calibri"/>
                <a:cs typeface="Calibri"/>
              </a:rPr>
              <a:t>Worked alongside consultant and ANPs in frailty team</a:t>
            </a:r>
            <a:endParaRPr lang="en-GB" sz="1600">
              <a:solidFill>
                <a:schemeClr val="tx2"/>
              </a:solidFill>
              <a:latin typeface="Aptos"/>
            </a:endParaRPr>
          </a:p>
          <a:p>
            <a:r>
              <a:rPr lang="en-GB" sz="1600" dirty="0">
                <a:solidFill>
                  <a:schemeClr val="tx2"/>
                </a:solidFill>
              </a:rPr>
              <a:t>23 patients reviewed (CFS of ≥ 6 and ≥ 75 years)</a:t>
            </a:r>
          </a:p>
          <a:p>
            <a:pPr marL="0" indent="0">
              <a:buNone/>
            </a:pPr>
            <a:endParaRPr lang="en-GB" sz="16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chemeClr val="tx2"/>
                </a:solidFill>
              </a:rPr>
              <a:t>PILOT AIM</a:t>
            </a:r>
          </a:p>
          <a:p>
            <a:r>
              <a:rPr lang="en-GB" sz="1600" dirty="0">
                <a:solidFill>
                  <a:schemeClr val="tx2"/>
                </a:solidFill>
              </a:rPr>
              <a:t>To evaluate the impact of a pharmacist reviewing frail patients in Acute Medicine / ED</a:t>
            </a:r>
          </a:p>
          <a:p>
            <a:pPr marL="0" indent="0">
              <a:buNone/>
            </a:pPr>
            <a:endParaRPr lang="en-GB" sz="16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chemeClr val="tx2"/>
                </a:solidFill>
              </a:rPr>
              <a:t>EVALUATE</a:t>
            </a:r>
          </a:p>
          <a:p>
            <a:r>
              <a:rPr lang="en-GB" sz="1600" dirty="0">
                <a:solidFill>
                  <a:schemeClr val="tx2"/>
                </a:solidFill>
              </a:rPr>
              <a:t>Before + after review= No. of meds prescribed, Anticholinergic Burden (ACB / AEC)</a:t>
            </a:r>
          </a:p>
          <a:p>
            <a:r>
              <a:rPr lang="en-GB" sz="1600" dirty="0">
                <a:solidFill>
                  <a:schemeClr val="tx2"/>
                </a:solidFill>
              </a:rPr>
              <a:t>Interventions (grade/impact using Eadon)</a:t>
            </a:r>
          </a:p>
          <a:p>
            <a:r>
              <a:rPr lang="en-GB" sz="1600" dirty="0">
                <a:solidFill>
                  <a:schemeClr val="tx2"/>
                </a:solidFill>
              </a:rPr>
              <a:t>Number of side effects potentially reduced </a:t>
            </a:r>
          </a:p>
          <a:p>
            <a:pPr marL="0" indent="0">
              <a:buNone/>
            </a:pPr>
            <a:endParaRPr lang="en-GB" sz="5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5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5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5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green and black text&#10;&#10;AI-generated content may be incorrect.">
            <a:extLst>
              <a:ext uri="{FF2B5EF4-FFF2-40B4-BE49-F238E27FC236}">
                <a16:creationId xmlns:a16="http://schemas.microsoft.com/office/drawing/2014/main" id="{4CF81F30-511D-3777-09D6-2610C81A7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118" y="-1732"/>
            <a:ext cx="3486150" cy="1323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F766D8-30A4-D1B1-414F-EEB7103E3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944" y="5904628"/>
            <a:ext cx="3286125" cy="800100"/>
          </a:xfrm>
          <a:prstGeom prst="rect">
            <a:avLst/>
          </a:prstGeom>
        </p:spPr>
      </p:pic>
      <p:pic>
        <p:nvPicPr>
          <p:cNvPr id="6" name="Picture 5" descr="A close up of a sign&#10;&#10;AI-generated content may be incorrect.">
            <a:extLst>
              <a:ext uri="{FF2B5EF4-FFF2-40B4-BE49-F238E27FC236}">
                <a16:creationId xmlns:a16="http://schemas.microsoft.com/office/drawing/2014/main" id="{D66768C2-0D90-1847-743F-B7BFFB99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588" y="257175"/>
            <a:ext cx="45148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04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C7EE835-3C3E-8CA6-D444-66BB5704E0D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4026" y="3065898"/>
          <a:ext cx="3408483" cy="2619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1953" y="2649203"/>
            <a:ext cx="3707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err="1"/>
              <a:t>Eadon</a:t>
            </a:r>
            <a:r>
              <a:rPr lang="en-GB" sz="2000" b="1" i="1"/>
              <a:t> grade - intervention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4935" y="3167498"/>
            <a:ext cx="2093721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104 interventions made across 23 </a:t>
            </a:r>
            <a:r>
              <a:rPr lang="en-GB"/>
              <a:t>patients (av. 4.5)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83% of interventions at </a:t>
            </a:r>
            <a:r>
              <a:rPr lang="en-GB" err="1"/>
              <a:t>Eadon</a:t>
            </a:r>
            <a:r>
              <a:rPr lang="en-GB"/>
              <a:t> grade ≥ 3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1B34372-4F83-87CF-52CD-6342266B2160}"/>
              </a:ext>
            </a:extLst>
          </p:cNvPr>
          <p:cNvGraphicFramePr/>
          <p:nvPr/>
        </p:nvGraphicFramePr>
        <p:xfrm>
          <a:off x="6753477" y="1953982"/>
          <a:ext cx="5133723" cy="2987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16171" y="4810768"/>
            <a:ext cx="5565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Every category of common side effect reduced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16 of the 23 patients had one of these side effects listed as part of their reason for admission</a:t>
            </a:r>
          </a:p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816171" y="1155606"/>
            <a:ext cx="5375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/>
              <a:t>The number of medications potentially causing common ADRs pre and post review</a:t>
            </a:r>
          </a:p>
        </p:txBody>
      </p:sp>
      <p:sp>
        <p:nvSpPr>
          <p:cNvPr id="2" name="Rectangle 1"/>
          <p:cNvSpPr/>
          <p:nvPr/>
        </p:nvSpPr>
        <p:spPr>
          <a:xfrm>
            <a:off x="504935" y="361362"/>
            <a:ext cx="6644009" cy="200054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200" b="1" dirty="0"/>
              <a:t>Results</a:t>
            </a:r>
          </a:p>
          <a:p>
            <a:endParaRPr lang="en-GB" sz="2000" u="sng"/>
          </a:p>
          <a:p>
            <a:r>
              <a:rPr lang="en-GB" dirty="0"/>
              <a:t>Statistically significant reduction post review: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Total number of meds prescribed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ACB (11 experienced a reduction)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AEC (7 experienced a reduction)</a:t>
            </a:r>
          </a:p>
        </p:txBody>
      </p:sp>
      <p:pic>
        <p:nvPicPr>
          <p:cNvPr id="10" name="Picture 9" descr="A green and black text&#10;&#10;AI-generated content may be incorrect.">
            <a:extLst>
              <a:ext uri="{FF2B5EF4-FFF2-40B4-BE49-F238E27FC236}">
                <a16:creationId xmlns:a16="http://schemas.microsoft.com/office/drawing/2014/main" id="{FFFD6539-AA3C-5204-7FE7-1ACA47465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572" y="-1732"/>
            <a:ext cx="2862696" cy="1139248"/>
          </a:xfrm>
          <a:prstGeom prst="rect">
            <a:avLst/>
          </a:prstGeom>
        </p:spPr>
      </p:pic>
      <p:pic>
        <p:nvPicPr>
          <p:cNvPr id="11" name="Picture 10" descr="A close up of a sign&#10;&#10;AI-generated content may be incorrect.">
            <a:extLst>
              <a:ext uri="{FF2B5EF4-FFF2-40B4-BE49-F238E27FC236}">
                <a16:creationId xmlns:a16="http://schemas.microsoft.com/office/drawing/2014/main" id="{B5DA11A2-820F-102E-23B1-BE780B30AE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9330" y="208014"/>
            <a:ext cx="3875754" cy="70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68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F8C04-7211-049C-BAD8-1B32B09F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   </a:t>
            </a:r>
          </a:p>
        </p:txBody>
      </p:sp>
      <p:pic>
        <p:nvPicPr>
          <p:cNvPr id="4" name="Content Placeholder 3" descr="A close-up of a sign&#10;&#10;AI-generated content may be incorrect.">
            <a:extLst>
              <a:ext uri="{FF2B5EF4-FFF2-40B4-BE49-F238E27FC236}">
                <a16:creationId xmlns:a16="http://schemas.microsoft.com/office/drawing/2014/main" id="{F7380C02-C7E5-1562-18A1-F1B5E7DE3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009" y="368228"/>
            <a:ext cx="4663787" cy="863601"/>
          </a:xfrm>
          <a:prstGeom prst="rect">
            <a:avLst/>
          </a:prstGeom>
        </p:spPr>
      </p:pic>
      <p:pic>
        <p:nvPicPr>
          <p:cNvPr id="10" name="Picture 9" descr="A green and black text&#10;&#10;AI-generated content may be incorrect.">
            <a:extLst>
              <a:ext uri="{FF2B5EF4-FFF2-40B4-BE49-F238E27FC236}">
                <a16:creationId xmlns:a16="http://schemas.microsoft.com/office/drawing/2014/main" id="{0994AFBA-7CB4-A7ED-33D4-75AD6D7F4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550" y="171450"/>
            <a:ext cx="3486150" cy="13239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EAE20C-9207-798E-172A-C5D182EA472F}"/>
              </a:ext>
            </a:extLst>
          </p:cNvPr>
          <p:cNvSpPr txBox="1"/>
          <p:nvPr/>
        </p:nvSpPr>
        <p:spPr>
          <a:xfrm>
            <a:off x="627561" y="1711608"/>
            <a:ext cx="9973539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A MOOP pharmacist in Antrim Area ED for 2 weeks.</a:t>
            </a:r>
          </a:p>
          <a:p>
            <a:endParaRPr lang="en-US" sz="2000"/>
          </a:p>
          <a:p>
            <a:r>
              <a:rPr lang="en-US" sz="2400" u="sng"/>
              <a:t>Aim </a:t>
            </a:r>
            <a:endParaRPr lang="en-US" sz="2400"/>
          </a:p>
          <a:p>
            <a:pPr marL="342900" indent="-342900">
              <a:buFont typeface="Wingdings"/>
              <a:buChar char="Ø"/>
            </a:pPr>
            <a:r>
              <a:rPr lang="en-US" sz="2400">
                <a:latin typeface="Aptos"/>
                <a:cs typeface="Arial"/>
              </a:rPr>
              <a:t>To assess the impact of medicines optimisation by a MOOP IP pharmacist for older patients attending the AAH ED</a:t>
            </a:r>
            <a:endParaRPr lang="en-US" sz="2400">
              <a:latin typeface="Aptos"/>
            </a:endParaRPr>
          </a:p>
          <a:p>
            <a:r>
              <a:rPr lang="en-US" sz="2400" u="sng">
                <a:cs typeface="Arial"/>
              </a:rPr>
              <a:t>Outcomes</a:t>
            </a:r>
          </a:p>
          <a:p>
            <a:pPr marL="342900" indent="-342900">
              <a:buFont typeface="Wingdings"/>
              <a:buChar char="Ø"/>
            </a:pPr>
            <a:r>
              <a:rPr lang="en-US" sz="2400">
                <a:cs typeface="Arial"/>
              </a:rPr>
              <a:t>32 patients reviewed </a:t>
            </a:r>
          </a:p>
          <a:p>
            <a:pPr marL="342900" indent="-342900">
              <a:buFont typeface="Wingdings"/>
              <a:buChar char="Ø"/>
            </a:pPr>
            <a:r>
              <a:rPr lang="en-US" sz="2400">
                <a:cs typeface="Arial"/>
              </a:rPr>
              <a:t>66% had attended due to a fall or collapse</a:t>
            </a: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/>
          </a:p>
          <a:p>
            <a:endParaRPr lang="en-US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9443E65-A2D7-B453-E6DD-56D0392AE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7436"/>
              </p:ext>
            </p:extLst>
          </p:nvPr>
        </p:nvGraphicFramePr>
        <p:xfrm>
          <a:off x="623454" y="4710545"/>
          <a:ext cx="10733093" cy="1992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6257">
                  <a:extLst>
                    <a:ext uri="{9D8B030D-6E8A-4147-A177-3AD203B41FA5}">
                      <a16:colId xmlns:a16="http://schemas.microsoft.com/office/drawing/2014/main" val="2714004456"/>
                    </a:ext>
                  </a:extLst>
                </a:gridCol>
                <a:gridCol w="1283935">
                  <a:extLst>
                    <a:ext uri="{9D8B030D-6E8A-4147-A177-3AD203B41FA5}">
                      <a16:colId xmlns:a16="http://schemas.microsoft.com/office/drawing/2014/main" val="2281886985"/>
                    </a:ext>
                  </a:extLst>
                </a:gridCol>
                <a:gridCol w="1666109">
                  <a:extLst>
                    <a:ext uri="{9D8B030D-6E8A-4147-A177-3AD203B41FA5}">
                      <a16:colId xmlns:a16="http://schemas.microsoft.com/office/drawing/2014/main" val="2231513341"/>
                    </a:ext>
                  </a:extLst>
                </a:gridCol>
                <a:gridCol w="1666109">
                  <a:extLst>
                    <a:ext uri="{9D8B030D-6E8A-4147-A177-3AD203B41FA5}">
                      <a16:colId xmlns:a16="http://schemas.microsoft.com/office/drawing/2014/main" val="3768519279"/>
                    </a:ext>
                  </a:extLst>
                </a:gridCol>
                <a:gridCol w="1283935">
                  <a:extLst>
                    <a:ext uri="{9D8B030D-6E8A-4147-A177-3AD203B41FA5}">
                      <a16:colId xmlns:a16="http://schemas.microsoft.com/office/drawing/2014/main" val="3397101977"/>
                    </a:ext>
                  </a:extLst>
                </a:gridCol>
                <a:gridCol w="1728374">
                  <a:extLst>
                    <a:ext uri="{9D8B030D-6E8A-4147-A177-3AD203B41FA5}">
                      <a16:colId xmlns:a16="http://schemas.microsoft.com/office/drawing/2014/main" val="2674839895"/>
                    </a:ext>
                  </a:extLst>
                </a:gridCol>
                <a:gridCol w="1728374">
                  <a:extLst>
                    <a:ext uri="{9D8B030D-6E8A-4147-A177-3AD203B41FA5}">
                      <a16:colId xmlns:a16="http://schemas.microsoft.com/office/drawing/2014/main" val="147024396"/>
                    </a:ext>
                  </a:extLst>
                </a:gridCol>
              </a:tblGrid>
              <a:tr h="11979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Number of patients reviewed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patient age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Percentage of  males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Percentage of females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CFS</a:t>
                      </a:r>
                      <a:endParaRPr lang="en-US" sz="1400" b="1" baseline="3000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no. of medications taken per patient at ED attendance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no. of medications with a falls risk taken per patient at ED attendance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369526"/>
                  </a:ext>
                </a:extLst>
              </a:tr>
              <a:tr h="7942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rial"/>
                        </a:rPr>
                        <a:t>87 years</a:t>
                      </a:r>
                    </a:p>
                    <a:p>
                      <a:pPr algn="ctr">
                        <a:buNone/>
                      </a:pPr>
                      <a:r>
                        <a:rPr lang="en-US" sz="1400">
                          <a:effectLst/>
                          <a:latin typeface="Arial"/>
                        </a:rPr>
                        <a:t>(range 75-97)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rial"/>
                        </a:rPr>
                        <a:t>37%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rial"/>
                        </a:rPr>
                        <a:t>63%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rial"/>
                        </a:rPr>
                        <a:t>5.5</a:t>
                      </a:r>
                    </a:p>
                    <a:p>
                      <a:pPr algn="ctr">
                        <a:buNone/>
                      </a:pPr>
                      <a:r>
                        <a:rPr lang="en-US" sz="1400">
                          <a:effectLst/>
                          <a:latin typeface="Arial"/>
                        </a:rPr>
                        <a:t>(range 3-7)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rial"/>
                        </a:rPr>
                        <a:t>10.4</a:t>
                      </a:r>
                    </a:p>
                    <a:p>
                      <a:pPr algn="ctr">
                        <a:buNone/>
                      </a:pPr>
                      <a:r>
                        <a:rPr lang="en-US" sz="1400">
                          <a:effectLst/>
                          <a:latin typeface="Arial"/>
                        </a:rPr>
                        <a:t>(range 2-20)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rial"/>
                        </a:rPr>
                        <a:t>2.4</a:t>
                      </a:r>
                    </a:p>
                    <a:p>
                      <a:pPr algn="ctr">
                        <a:buNone/>
                      </a:pPr>
                      <a:r>
                        <a:rPr lang="en-US" sz="1400">
                          <a:effectLst/>
                          <a:latin typeface="Arial"/>
                        </a:rPr>
                        <a:t>(range 0-5)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816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466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942232-83D0-49E2-AF9B-1F97E3C1E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E70D72-6E23-4015-A4A6-85C120C1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3DB19F-E228-D154-9DF5-F204734D9D8A}"/>
              </a:ext>
            </a:extLst>
          </p:cNvPr>
          <p:cNvSpPr txBox="1"/>
          <p:nvPr/>
        </p:nvSpPr>
        <p:spPr>
          <a:xfrm>
            <a:off x="365622" y="1163848"/>
            <a:ext cx="11691503" cy="15250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number of medicine </a:t>
            </a:r>
            <a:r>
              <a:rPr lang="en-US" sz="2800" b="1" kern="120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optimisation</a:t>
            </a:r>
            <a:r>
              <a:rPr lang="en-US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interventions by Eadon grade</a:t>
            </a:r>
            <a:r>
              <a:rPr lang="en-US" sz="2800" b="1" kern="1200" baseline="30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</a:t>
            </a:r>
            <a:r>
              <a:rPr lang="en-US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and their corresponding potential healthcare cost avoidance, modelled by ScHARR</a:t>
            </a:r>
            <a:r>
              <a:rPr lang="en-US" sz="2800" b="1" kern="1200" baseline="30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  <a:r>
              <a:rPr lang="en-US" sz="28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endParaRPr lang="en-US">
              <a:solidFill>
                <a:schemeClr val="tx2"/>
              </a:solidFill>
              <a:ea typeface="+mj-ea"/>
              <a:cs typeface="+mj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28A977F-B603-4D81-B0FC-C8DE048A7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8"/>
            <a:chOff x="-305" y="-1"/>
            <a:chExt cx="3832880" cy="287613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183CE8C-E039-4B2F-A36E-5FD5CD5D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EB77281-FAB4-40D0-B3F3-264EC4AB20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15E59F3-75FC-494F-8737-5F00A4964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3ADDCFA-B066-4D79-AB71-062E66E58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49E99FB-FDAC-2BC0-464C-9B7F37AE9099}"/>
              </a:ext>
            </a:extLst>
          </p:cNvPr>
          <p:cNvSpPr txBox="1"/>
          <p:nvPr/>
        </p:nvSpPr>
        <p:spPr>
          <a:xfrm>
            <a:off x="6759683" y="3648950"/>
            <a:ext cx="5029200" cy="322762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2"/>
                </a:solidFill>
              </a:rPr>
              <a:t> Eadon, H. (1992). Assessing the quality of ward pharmacists’ interventions. </a:t>
            </a:r>
            <a:r>
              <a:rPr lang="en-US" sz="1400" i="1">
                <a:solidFill>
                  <a:schemeClr val="tx2"/>
                </a:solidFill>
              </a:rPr>
              <a:t>International Journal of Pharmacy Practice</a:t>
            </a:r>
            <a:r>
              <a:rPr lang="en-US" sz="1400">
                <a:solidFill>
                  <a:schemeClr val="tx2"/>
                </a:solidFill>
              </a:rPr>
              <a:t>, 1(3), pp. 145-147. </a:t>
            </a:r>
            <a:r>
              <a:rPr lang="en-US" sz="1400">
                <a:solidFill>
                  <a:schemeClr val="tx2"/>
                </a:solidFill>
                <a:hlinkClick r:id="rId3"/>
              </a:rPr>
              <a:t>https://doi.org/10.1111/j.2042-7174.1992.tb00556.x</a:t>
            </a:r>
            <a:r>
              <a:rPr lang="en-US" sz="1400">
                <a:solidFill>
                  <a:schemeClr val="tx2"/>
                </a:solidFill>
              </a:rPr>
              <a:t>.</a:t>
            </a: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tx2"/>
                </a:solidFill>
              </a:rPr>
              <a:t>Karnon</a:t>
            </a:r>
            <a:r>
              <a:rPr lang="en-US" sz="1400">
                <a:solidFill>
                  <a:schemeClr val="tx2"/>
                </a:solidFill>
              </a:rPr>
              <a:t>, J., McIntosh, A., Dean, J., Bath, P., Hutchinson, A., Oakley, J., Thomas, N., Pratt, P., Freeman-Parry, L., Karsh, B. T., Gandhi, T., &amp; Tappenden, P. (2008). Modelling the expected net benefits of interventions to reduce the burden of medication errors. </a:t>
            </a:r>
            <a:r>
              <a:rPr lang="en-US" sz="1400" i="1">
                <a:solidFill>
                  <a:schemeClr val="tx2"/>
                </a:solidFill>
              </a:rPr>
              <a:t>Journal of Health Services Research and Policy</a:t>
            </a:r>
            <a:r>
              <a:rPr lang="en-US" sz="1400">
                <a:solidFill>
                  <a:schemeClr val="tx2"/>
                </a:solidFill>
              </a:rPr>
              <a:t>, 13(2), pp. 85-91. </a:t>
            </a:r>
            <a:r>
              <a:rPr lang="en-US" sz="140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https://doi.org/10.1258/jhsrp.2007.007011</a:t>
            </a:r>
            <a:r>
              <a:rPr lang="en-US" sz="140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78D9229-E61D-4FEE-8321-2F8B64A8C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10186037" y="4852038"/>
            <a:ext cx="2151670" cy="1860256"/>
            <a:chOff x="-305" y="-4155"/>
            <a:chExt cx="2514948" cy="2174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DD3CCB-26A3-4D79-AEB6-7A60CF980D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9AC4470-5113-4709-B29F-CDB937F25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E0D146C-9DAB-421E-AE88-5F854BF3F7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2EB32A5-4408-4F6C-84B2-F9A908237A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2FCC18D-0C41-BE08-13AE-2978F8CAB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754360"/>
              </p:ext>
            </p:extLst>
          </p:nvPr>
        </p:nvGraphicFramePr>
        <p:xfrm>
          <a:off x="363681" y="2831522"/>
          <a:ext cx="6199929" cy="3604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9526">
                  <a:extLst>
                    <a:ext uri="{9D8B030D-6E8A-4147-A177-3AD203B41FA5}">
                      <a16:colId xmlns:a16="http://schemas.microsoft.com/office/drawing/2014/main" val="467867388"/>
                    </a:ext>
                  </a:extLst>
                </a:gridCol>
                <a:gridCol w="1711723">
                  <a:extLst>
                    <a:ext uri="{9D8B030D-6E8A-4147-A177-3AD203B41FA5}">
                      <a16:colId xmlns:a16="http://schemas.microsoft.com/office/drawing/2014/main" val="2352908992"/>
                    </a:ext>
                  </a:extLst>
                </a:gridCol>
                <a:gridCol w="1808680">
                  <a:extLst>
                    <a:ext uri="{9D8B030D-6E8A-4147-A177-3AD203B41FA5}">
                      <a16:colId xmlns:a16="http://schemas.microsoft.com/office/drawing/2014/main" val="174817612"/>
                    </a:ext>
                  </a:extLst>
                </a:gridCol>
              </a:tblGrid>
              <a:tr h="628983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000">
                        <a:effectLst/>
                      </a:endParaRPr>
                    </a:p>
                  </a:txBody>
                  <a:tcPr marL="38037" marR="38037" marT="0" marB="0">
                    <a:lnL w="0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Number of medicine </a:t>
                      </a:r>
                      <a:r>
                        <a:rPr lang="en-US" sz="1400" b="1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optimisation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interventions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 avoidance modelled by </a:t>
                      </a:r>
                      <a:r>
                        <a:rPr lang="en-US" sz="1400" b="1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ScHARR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377008"/>
                  </a:ext>
                </a:extLst>
              </a:tr>
              <a:tr h="62898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Eadon grade 3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(significant but does not lead to an improvement in patient care)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effectLst/>
                          <a:latin typeface="Arial"/>
                        </a:rPr>
                        <a:t>11 (10%)</a:t>
                      </a: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269365" algn="ctr"/>
                        </a:tabLst>
                      </a:pPr>
                      <a:r>
                        <a:rPr lang="en-US" sz="1400" b="1">
                          <a:effectLst/>
                          <a:latin typeface="Arial"/>
                        </a:rPr>
                        <a:t>£0-£66 </a:t>
                      </a:r>
                    </a:p>
                    <a:p>
                      <a:pPr algn="ctr">
                        <a:buNone/>
                        <a:tabLst>
                          <a:tab pos="1269365" algn="ctr"/>
                        </a:tabLst>
                      </a:pPr>
                      <a:r>
                        <a:rPr lang="en-US" sz="1400" b="1">
                          <a:effectLst/>
                          <a:latin typeface="Arial"/>
                        </a:rPr>
                        <a:t>(av. £38.50)</a:t>
                      </a: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266153"/>
                  </a:ext>
                </a:extLst>
              </a:tr>
              <a:tr h="8302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Eadon grade 4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(significant and results in an improvement in the standard of care)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effectLst/>
                          <a:latin typeface="Arial"/>
                        </a:rPr>
                        <a:t>92 (80%)</a:t>
                      </a: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269365" algn="ctr"/>
                        </a:tabLst>
                      </a:pPr>
                      <a:r>
                        <a:rPr lang="en-US" sz="1400" b="1">
                          <a:effectLst/>
                          <a:latin typeface="Arial"/>
                        </a:rPr>
                        <a:t>£5980– £13800 </a:t>
                      </a:r>
                    </a:p>
                    <a:p>
                      <a:pPr algn="ctr">
                        <a:buNone/>
                        <a:tabLst>
                          <a:tab pos="1269365" algn="ctr"/>
                        </a:tabLst>
                      </a:pPr>
                      <a:r>
                        <a:rPr lang="en-US" sz="1400" b="1">
                          <a:effectLst/>
                          <a:latin typeface="Arial"/>
                        </a:rPr>
                        <a:t>(av. £9936)</a:t>
                      </a: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13420"/>
                  </a:ext>
                </a:extLst>
              </a:tr>
              <a:tr h="8302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Eadon grade 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(Significant &amp; prevents a major organ failure or adverse reaction of similar importance)</a:t>
                      </a:r>
                      <a:endParaRPr lang="en-US" sz="1400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effectLst/>
                          <a:latin typeface="Arial"/>
                        </a:rPr>
                        <a:t>12 (10%)</a:t>
                      </a: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269365" algn="ctr"/>
                        </a:tabLst>
                      </a:pPr>
                      <a:r>
                        <a:rPr lang="en-US" sz="1400" b="1">
                          <a:effectLst/>
                          <a:latin typeface="Arial"/>
                        </a:rPr>
                        <a:t>£9720 – £14748 </a:t>
                      </a:r>
                    </a:p>
                    <a:p>
                      <a:pPr algn="ctr">
                        <a:buNone/>
                        <a:tabLst>
                          <a:tab pos="1269365" algn="ctr"/>
                        </a:tabLst>
                      </a:pPr>
                      <a:r>
                        <a:rPr lang="en-US" sz="1400" b="1">
                          <a:effectLst/>
                          <a:latin typeface="Arial"/>
                        </a:rPr>
                        <a:t>(av. £12246)</a:t>
                      </a: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83476"/>
                  </a:ext>
                </a:extLst>
              </a:tr>
              <a:tr h="42770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n-US" sz="2400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115</a:t>
                      </a:r>
                      <a:endParaRPr lang="en-US" sz="1400" b="1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£15700- £28614</a:t>
                      </a:r>
                      <a:endParaRPr lang="en-US" sz="1400" b="1">
                        <a:effectLst/>
                        <a:latin typeface="Arial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 av. £22220.50) </a:t>
                      </a:r>
                      <a:endParaRPr lang="en-US" sz="1400" b="1">
                        <a:effectLst/>
                        <a:latin typeface="Arial"/>
                      </a:endParaRPr>
                    </a:p>
                  </a:txBody>
                  <a:tcPr marL="38037" marR="38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210763"/>
                  </a:ext>
                </a:extLst>
              </a:tr>
            </a:tbl>
          </a:graphicData>
        </a:graphic>
      </p:graphicFrame>
      <p:pic>
        <p:nvPicPr>
          <p:cNvPr id="36" name="Picture 35" descr="A green and black text&#10;&#10;AI-generated content may be incorrect.">
            <a:extLst>
              <a:ext uri="{FF2B5EF4-FFF2-40B4-BE49-F238E27FC236}">
                <a16:creationId xmlns:a16="http://schemas.microsoft.com/office/drawing/2014/main" id="{D2E24512-18B2-0A68-756E-F2CB313A3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118" y="-1732"/>
            <a:ext cx="3486150" cy="13239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BC227B6-1C1A-5715-6821-8566E5E62410}"/>
              </a:ext>
            </a:extLst>
          </p:cNvPr>
          <p:cNvSpPr txBox="1"/>
          <p:nvPr/>
        </p:nvSpPr>
        <p:spPr>
          <a:xfrm>
            <a:off x="6675737" y="2694200"/>
            <a:ext cx="511926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highlight>
                  <a:srgbClr val="FFFF00"/>
                </a:highlight>
              </a:rPr>
              <a:t>An average of 3.6 (range 1-8) interventions per patient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23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8F9701-6B95-B7D5-98E5-18BA931D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Going forward....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0AABE-7069-44D8-9716-1A8753A5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5364" y="1709880"/>
            <a:ext cx="5257799" cy="35865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In the NHSCT a pharmacist is to be employed to work with EIT team in ED</a:t>
            </a:r>
          </a:p>
          <a:p>
            <a:pPr marL="0" indent="0">
              <a:buNone/>
            </a:pPr>
            <a:endParaRPr lang="en-GB"/>
          </a:p>
          <a:p>
            <a:r>
              <a:rPr lang="en-GB" dirty="0"/>
              <a:t>In SEHSCT and SHSCT hoping to secure recurrent funding for a frailty pharmacist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1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1314</Words>
  <Application>Microsoft Office PowerPoint</Application>
  <PresentationFormat>Widescreen</PresentationFormat>
  <Paragraphs>135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office theme</vt:lpstr>
      <vt:lpstr>Exploring 'Front Door Frailty' Options Medicines Optimisation in Older People (MOOP)</vt:lpstr>
      <vt:lpstr>Front Door Frailty (FDF)</vt:lpstr>
      <vt:lpstr>PowerPoint Presentation</vt:lpstr>
      <vt:lpstr>PowerPoint Presentation</vt:lpstr>
      <vt:lpstr> Pharmacist Medicine Review Pilot  - Frailty in ED / AMU</vt:lpstr>
      <vt:lpstr>PowerPoint Presentation</vt:lpstr>
      <vt:lpstr>   </vt:lpstr>
      <vt:lpstr>PowerPoint Presentation</vt:lpstr>
      <vt:lpstr>Going forward....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'Front Door Frailty' Options Medicines Optimisation in Older People (MOOP)</dc:title>
  <dc:creator>Amy Dougan</dc:creator>
  <cp:lastModifiedBy>Amy Dougan</cp:lastModifiedBy>
  <cp:revision>75</cp:revision>
  <dcterms:created xsi:type="dcterms:W3CDTF">2025-09-11T11:27:00Z</dcterms:created>
  <dcterms:modified xsi:type="dcterms:W3CDTF">2025-09-30T13:25:15Z</dcterms:modified>
</cp:coreProperties>
</file>