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737" r:id="rId3"/>
    <p:sldId id="260" r:id="rId4"/>
    <p:sldId id="301" r:id="rId5"/>
    <p:sldId id="732" r:id="rId6"/>
    <p:sldId id="733" r:id="rId7"/>
    <p:sldId id="734" r:id="rId8"/>
    <p:sldId id="300" r:id="rId9"/>
    <p:sldId id="735" r:id="rId10"/>
    <p:sldId id="742" r:id="rId11"/>
    <p:sldId id="743" r:id="rId12"/>
    <p:sldId id="744" r:id="rId13"/>
    <p:sldId id="288" r:id="rId14"/>
  </p:sldIdLst>
  <p:sldSz cx="12192000" cy="6858000"/>
  <p:notesSz cx="12192000" cy="6858000"/>
  <p:custDataLst>
    <p:tags r:id="rId16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609B-EE67-4B6C-9FD1-B4B7E785BE2F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3A0F2-2AC4-4D85-B770-235A3B3024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8427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 Highlight that ASA grade is only thing the tertiles really differ on.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3A0F2-2AC4-4D85-B770-235A3B30241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02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0" y="457199"/>
                </a:moveTo>
                <a:lnTo>
                  <a:pt x="12192000" y="457199"/>
                </a:lnTo>
                <a:lnTo>
                  <a:pt x="121920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0" y="67055"/>
                </a:moveTo>
                <a:lnTo>
                  <a:pt x="12192000" y="67055"/>
                </a:lnTo>
                <a:lnTo>
                  <a:pt x="12192000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77292" y="171380"/>
            <a:ext cx="4520960" cy="4779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882828" y="183879"/>
            <a:ext cx="3860289" cy="532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8870" y="292353"/>
            <a:ext cx="10154259" cy="1379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 u="sng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6324" y="1584172"/>
            <a:ext cx="7160895" cy="4243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2.jp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3.jpg"/><Relationship Id="rId4" Type="http://schemas.openxmlformats.org/officeDocument/2006/relationships/image" Target="../media/image5.png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g"/><Relationship Id="rId7" Type="http://schemas.openxmlformats.org/officeDocument/2006/relationships/image" Target="../media/image15.jp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11" Type="http://schemas.openxmlformats.org/officeDocument/2006/relationships/image" Target="../media/image8.jpeg"/><Relationship Id="rId5" Type="http://schemas.openxmlformats.org/officeDocument/2006/relationships/image" Target="../media/image13.jpg"/><Relationship Id="rId10" Type="http://schemas.openxmlformats.org/officeDocument/2006/relationships/image" Target="../media/image7.png"/><Relationship Id="rId4" Type="http://schemas.openxmlformats.org/officeDocument/2006/relationships/image" Target="../media/image3.jpg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hyperlink" Target="https://www.noca.ie/audits/irish-hip-fracture-database" TargetMode="External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DEF58B7-6DEC-4B27-853E-147886FD1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3106"/>
            <a:ext cx="12192001" cy="1200329"/>
          </a:xfrm>
        </p:spPr>
        <p:txBody>
          <a:bodyPr/>
          <a:lstStyle/>
          <a:p>
            <a:pPr algn="ctr"/>
            <a:r>
              <a:rPr lang="en-IE" sz="3600" b="1" u="none" dirty="0">
                <a:solidFill>
                  <a:schemeClr val="tx1"/>
                </a:solidFill>
              </a:rPr>
              <a:t>Operationalising Frailty in the Irish Hip Fracture Database</a:t>
            </a:r>
            <a:br>
              <a:rPr lang="en-IE" sz="3200" b="1" u="none" dirty="0">
                <a:solidFill>
                  <a:schemeClr val="tx1"/>
                </a:solidFill>
              </a:rPr>
            </a:br>
            <a:br>
              <a:rPr lang="en-IE" sz="2400" b="1" u="none" dirty="0">
                <a:solidFill>
                  <a:schemeClr val="tx1"/>
                </a:solidFill>
              </a:rPr>
            </a:br>
            <a:r>
              <a:rPr lang="en-IE" sz="1800" b="1" u="none" dirty="0">
                <a:solidFill>
                  <a:schemeClr val="tx1"/>
                </a:solidFill>
              </a:rPr>
              <a:t>Mary Walsh</a:t>
            </a:r>
            <a:r>
              <a:rPr lang="en-IE" sz="1800" b="1" u="none" baseline="30000" dirty="0">
                <a:solidFill>
                  <a:schemeClr val="tx1"/>
                </a:solidFill>
              </a:rPr>
              <a:t>1</a:t>
            </a:r>
            <a:r>
              <a:rPr lang="en-IE" sz="1800" b="1" u="none" dirty="0">
                <a:solidFill>
                  <a:schemeClr val="tx1"/>
                </a:solidFill>
              </a:rPr>
              <a:t>, Helena Ferris</a:t>
            </a:r>
            <a:r>
              <a:rPr lang="en-IE" sz="1800" b="1" u="none" baseline="30000" dirty="0">
                <a:solidFill>
                  <a:schemeClr val="tx1"/>
                </a:solidFill>
              </a:rPr>
              <a:t>2</a:t>
            </a:r>
            <a:r>
              <a:rPr lang="en-IE" sz="1800" b="1" u="none" dirty="0">
                <a:solidFill>
                  <a:schemeClr val="tx1"/>
                </a:solidFill>
              </a:rPr>
              <a:t>, Louise Brent</a:t>
            </a:r>
            <a:r>
              <a:rPr lang="en-IE" sz="1800" b="1" u="none" baseline="30000" dirty="0">
                <a:solidFill>
                  <a:schemeClr val="tx1"/>
                </a:solidFill>
              </a:rPr>
              <a:t>3</a:t>
            </a:r>
            <a:r>
              <a:rPr lang="en-IE" sz="1800" b="1" u="none" dirty="0">
                <a:solidFill>
                  <a:schemeClr val="tx1"/>
                </a:solidFill>
              </a:rPr>
              <a:t>, Emer Ahern</a:t>
            </a:r>
            <a:r>
              <a:rPr lang="en-IE" sz="1800" b="1" u="none" baseline="30000" dirty="0">
                <a:solidFill>
                  <a:schemeClr val="tx1"/>
                </a:solidFill>
              </a:rPr>
              <a:t>4</a:t>
            </a:r>
            <a:r>
              <a:rPr lang="en-IE" sz="1800" b="1" u="none" dirty="0">
                <a:solidFill>
                  <a:schemeClr val="tx1"/>
                </a:solidFill>
              </a:rPr>
              <a:t>, Tara Coughlan</a:t>
            </a:r>
            <a:r>
              <a:rPr lang="en-IE" sz="1800" b="1" u="none" baseline="30000" dirty="0">
                <a:solidFill>
                  <a:schemeClr val="tx1"/>
                </a:solidFill>
              </a:rPr>
              <a:t>5</a:t>
            </a:r>
            <a:r>
              <a:rPr lang="en-IE" sz="1800" b="1" u="none" dirty="0">
                <a:solidFill>
                  <a:schemeClr val="tx1"/>
                </a:solidFill>
              </a:rPr>
              <a:t>, Roman Romero-Ortuno</a:t>
            </a:r>
            <a:r>
              <a:rPr lang="en-IE" sz="1800" b="1" u="none" baseline="30000" dirty="0">
                <a:solidFill>
                  <a:schemeClr val="tx1"/>
                </a:solidFill>
              </a:rPr>
              <a:t>5</a:t>
            </a:r>
            <a:endParaRPr lang="en-IE" sz="2000" b="1" u="none" dirty="0"/>
          </a:p>
        </p:txBody>
      </p:sp>
      <p:pic>
        <p:nvPicPr>
          <p:cNvPr id="1026" name="Picture 2" descr="University College Dublin - Wikipedia">
            <a:extLst>
              <a:ext uri="{FF2B5EF4-FFF2-40B4-BE49-F238E27FC236}">
                <a16:creationId xmlns:a16="http://schemas.microsoft.com/office/drawing/2014/main" id="{7DA025E3-5A77-406B-9765-59D08D33F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CSI - YouTube">
            <a:extLst>
              <a:ext uri="{FF2B5EF4-FFF2-40B4-BE49-F238E27FC236}">
                <a16:creationId xmlns:a16="http://schemas.microsoft.com/office/drawing/2014/main" id="{ACC1B22C-005D-4293-910E-F7FCD3FC3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okie policy - National Ambulance Service">
            <a:extLst>
              <a:ext uri="{FF2B5EF4-FFF2-40B4-BE49-F238E27FC236}">
                <a16:creationId xmlns:a16="http://schemas.microsoft.com/office/drawing/2014/main" id="{8C7C70E2-7BC8-4BD8-9AD3-C5046F7E2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CC Ireland (@UCC) / Twitter">
            <a:extLst>
              <a:ext uri="{FF2B5EF4-FFF2-40B4-BE49-F238E27FC236}">
                <a16:creationId xmlns:a16="http://schemas.microsoft.com/office/drawing/2014/main" id="{33C269E5-B8D2-4AA1-9CF9-9E1A18727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inity College Dublin (@tcddublin) / Twitter">
            <a:extLst>
              <a:ext uri="{FF2B5EF4-FFF2-40B4-BE49-F238E27FC236}">
                <a16:creationId xmlns:a16="http://schemas.microsoft.com/office/drawing/2014/main" id="{29039C55-5027-4F18-901A-B1EBE0974B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2ECACB-142E-4B4C-9EFF-07C0FF0E70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6383" y="3326049"/>
            <a:ext cx="4327688" cy="23198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AE4E5C-96A0-46FF-9436-1C3A17A24C7B}"/>
              </a:ext>
            </a:extLst>
          </p:cNvPr>
          <p:cNvSpPr txBox="1"/>
          <p:nvPr/>
        </p:nvSpPr>
        <p:spPr>
          <a:xfrm>
            <a:off x="2482425" y="6172200"/>
            <a:ext cx="7227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/>
              <a:t>Northern Ireland Frailty Network Conference, Wednesday 1st October 2025</a:t>
            </a:r>
            <a:endParaRPr lang="es-ES" dirty="0"/>
          </a:p>
        </p:txBody>
      </p:sp>
      <p:pic>
        <p:nvPicPr>
          <p:cNvPr id="8" name="Picture 2" descr="69th Annual &amp; Scientific Meeting of the Irish Gerontological Society 2022  Tickets, Thu 3 Nov 2022 at 10:00 | Eventbrite">
            <a:extLst>
              <a:ext uri="{FF2B5EF4-FFF2-40B4-BE49-F238E27FC236}">
                <a16:creationId xmlns:a16="http://schemas.microsoft.com/office/drawing/2014/main" id="{45E1EDB9-FA13-46F8-B8A5-90DC4F397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49" y="5947291"/>
            <a:ext cx="163830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E245821-2933-93C7-8C62-EB955F4CE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E91272-6EC6-0E6D-69C9-1E9A888B0DE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6100" y="385600"/>
            <a:ext cx="10153650" cy="1379538"/>
          </a:xfrm>
          <a:prstGeom prst="rect">
            <a:avLst/>
          </a:prstGeom>
        </p:spPr>
        <p:txBody>
          <a:bodyPr vert="horz" wrap="square" lIns="0" tIns="634187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100"/>
              </a:spcBef>
              <a:tabLst>
                <a:tab pos="10140950" algn="l"/>
              </a:tabLst>
            </a:pPr>
            <a:r>
              <a:rPr u="none" spc="-55" dirty="0"/>
              <a:t>Orthogeriatric</a:t>
            </a:r>
            <a:r>
              <a:rPr u="none" spc="-195" dirty="0"/>
              <a:t> </a:t>
            </a:r>
            <a:r>
              <a:rPr u="none" spc="-60" dirty="0"/>
              <a:t>Care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0F064BF-772E-C372-79B4-18BEF1EAF691}"/>
              </a:ext>
            </a:extLst>
          </p:cNvPr>
          <p:cNvSpPr txBox="1"/>
          <p:nvPr/>
        </p:nvSpPr>
        <p:spPr>
          <a:xfrm>
            <a:off x="941466" y="1991622"/>
            <a:ext cx="7586345" cy="4049442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149860">
              <a:lnSpc>
                <a:spcPct val="80000"/>
              </a:lnSpc>
              <a:spcBef>
                <a:spcPts val="625"/>
              </a:spcBef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Defined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care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older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fracture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patients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which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combines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expert 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management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of </a:t>
            </a:r>
            <a:r>
              <a:rPr sz="2200" spc="-10" dirty="0">
                <a:solidFill>
                  <a:srgbClr val="E38312"/>
                </a:solidFill>
                <a:latin typeface="Calibri"/>
                <a:cs typeface="Calibri"/>
              </a:rPr>
              <a:t>fragility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(of the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fractured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bone –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‘ortho’)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and  </a:t>
            </a:r>
            <a:r>
              <a:rPr sz="2200" spc="-10" dirty="0">
                <a:solidFill>
                  <a:srgbClr val="E38312"/>
                </a:solidFill>
                <a:latin typeface="Calibri"/>
                <a:cs typeface="Calibri"/>
              </a:rPr>
              <a:t>frailty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(of the whole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patient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22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‘geriatric’).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  <a:spcBef>
                <a:spcPts val="875"/>
              </a:spcBef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Includes the </a:t>
            </a:r>
            <a:r>
              <a:rPr sz="2200" spc="-5" dirty="0">
                <a:solidFill>
                  <a:srgbClr val="E38312"/>
                </a:solidFill>
                <a:latin typeface="Calibri"/>
                <a:cs typeface="Calibri"/>
              </a:rPr>
              <a:t>whole </a:t>
            </a:r>
            <a:r>
              <a:rPr sz="2200" spc="-15" dirty="0">
                <a:solidFill>
                  <a:srgbClr val="E38312"/>
                </a:solidFill>
                <a:latin typeface="Calibri"/>
                <a:cs typeface="Calibri"/>
              </a:rPr>
              <a:t>post-fracture </a:t>
            </a:r>
            <a:r>
              <a:rPr sz="2200" spc="-35" dirty="0">
                <a:solidFill>
                  <a:srgbClr val="E38312"/>
                </a:solidFill>
                <a:latin typeface="Calibri"/>
                <a:cs typeface="Calibri"/>
              </a:rPr>
              <a:t>pathway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,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including</a:t>
            </a:r>
            <a:r>
              <a:rPr sz="22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rehabilitation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secondary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prevention,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well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as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acute</a:t>
            </a:r>
            <a:r>
              <a:rPr sz="22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management.</a:t>
            </a:r>
            <a:endParaRPr sz="2200" dirty="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  <a:spcBef>
                <a:spcPts val="1395"/>
              </a:spcBef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It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does not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necessarily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require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Geriatricians –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but </a:t>
            </a:r>
            <a:r>
              <a:rPr sz="2200" spc="-10" dirty="0">
                <a:solidFill>
                  <a:srgbClr val="E38312"/>
                </a:solidFill>
                <a:latin typeface="Calibri"/>
                <a:cs typeface="Calibri"/>
              </a:rPr>
              <a:t>people trained </a:t>
            </a:r>
            <a:r>
              <a:rPr sz="2200" spc="-5" dirty="0">
                <a:solidFill>
                  <a:srgbClr val="E38312"/>
                </a:solidFill>
                <a:latin typeface="Calibri"/>
                <a:cs typeface="Calibri"/>
              </a:rPr>
              <a:t>in  the </a:t>
            </a:r>
            <a:r>
              <a:rPr sz="2200" spc="-10" dirty="0">
                <a:solidFill>
                  <a:srgbClr val="E38312"/>
                </a:solidFill>
                <a:latin typeface="Calibri"/>
                <a:cs typeface="Calibri"/>
              </a:rPr>
              <a:t>management </a:t>
            </a:r>
            <a:r>
              <a:rPr sz="2200" spc="-5" dirty="0">
                <a:solidFill>
                  <a:srgbClr val="E38312"/>
                </a:solidFill>
                <a:latin typeface="Calibri"/>
                <a:cs typeface="Calibri"/>
              </a:rPr>
              <a:t>of</a:t>
            </a:r>
            <a:r>
              <a:rPr sz="2200" spc="60" dirty="0">
                <a:solidFill>
                  <a:srgbClr val="E38312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E38312"/>
                </a:solidFill>
                <a:latin typeface="Calibri"/>
                <a:cs typeface="Calibri"/>
              </a:rPr>
              <a:t>frailty.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 dirty="0">
              <a:latin typeface="Calibri"/>
              <a:cs typeface="Calibri"/>
            </a:endParaRPr>
          </a:p>
          <a:p>
            <a:pPr marL="12700" marR="98425">
              <a:lnSpc>
                <a:spcPct val="80000"/>
              </a:lnSpc>
            </a:pPr>
            <a:r>
              <a:rPr sz="2200" b="1" i="1" spc="5" dirty="0">
                <a:solidFill>
                  <a:srgbClr val="40749B"/>
                </a:solidFill>
                <a:latin typeface="Calibri"/>
                <a:cs typeface="Calibri"/>
              </a:rPr>
              <a:t>“There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is compelling </a:t>
            </a:r>
            <a:r>
              <a:rPr sz="2200" b="1" i="1" spc="-10" dirty="0">
                <a:solidFill>
                  <a:srgbClr val="40749B"/>
                </a:solidFill>
                <a:latin typeface="Calibri"/>
                <a:cs typeface="Calibri"/>
              </a:rPr>
              <a:t>evidence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that </a:t>
            </a:r>
            <a:r>
              <a:rPr sz="2200" b="1" i="1" spc="-10" dirty="0">
                <a:solidFill>
                  <a:srgbClr val="40749B"/>
                </a:solidFill>
                <a:latin typeface="Calibri"/>
                <a:cs typeface="Calibri"/>
              </a:rPr>
              <a:t>CGA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improves </a:t>
            </a:r>
            <a:r>
              <a:rPr sz="2200" b="1" i="1" spc="-10" dirty="0">
                <a:solidFill>
                  <a:srgbClr val="40749B"/>
                </a:solidFill>
                <a:latin typeface="Calibri"/>
                <a:cs typeface="Calibri"/>
              </a:rPr>
              <a:t>outcome: early 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Orthogeriatrician </a:t>
            </a:r>
            <a:r>
              <a:rPr sz="2200" b="1" i="1" spc="-10" dirty="0">
                <a:solidFill>
                  <a:srgbClr val="40749B"/>
                </a:solidFill>
                <a:latin typeface="Calibri"/>
                <a:cs typeface="Calibri"/>
              </a:rPr>
              <a:t>review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helps avoid delay </a:t>
            </a:r>
            <a:r>
              <a:rPr sz="2200" b="1" i="1" spc="-20" dirty="0">
                <a:solidFill>
                  <a:srgbClr val="40749B"/>
                </a:solidFill>
                <a:latin typeface="Calibri"/>
                <a:cs typeface="Calibri"/>
              </a:rPr>
              <a:t>to surgery, </a:t>
            </a:r>
            <a:r>
              <a:rPr sz="2200" b="1" i="1" spc="-10" dirty="0">
                <a:solidFill>
                  <a:srgbClr val="40749B"/>
                </a:solidFill>
                <a:latin typeface="Calibri"/>
                <a:cs typeface="Calibri"/>
              </a:rPr>
              <a:t>improves 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perioperative </a:t>
            </a:r>
            <a:r>
              <a:rPr sz="2200" b="1" i="1" spc="-10" dirty="0">
                <a:solidFill>
                  <a:srgbClr val="40749B"/>
                </a:solidFill>
                <a:latin typeface="Calibri"/>
                <a:cs typeface="Calibri"/>
              </a:rPr>
              <a:t>care,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and </a:t>
            </a:r>
            <a:r>
              <a:rPr sz="2200" b="1" i="1" spc="-15" dirty="0">
                <a:solidFill>
                  <a:srgbClr val="40749B"/>
                </a:solidFill>
                <a:latin typeface="Calibri"/>
                <a:cs typeface="Calibri"/>
              </a:rPr>
              <a:t>expedites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rehabilitation and</a:t>
            </a:r>
            <a:r>
              <a:rPr sz="2200" b="1" i="1" spc="8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discharge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ts val="2110"/>
              </a:lnSpc>
            </a:pP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planning” </a:t>
            </a:r>
            <a:r>
              <a:rPr sz="2200" b="1" i="1" spc="-10" dirty="0">
                <a:solidFill>
                  <a:srgbClr val="40749B"/>
                </a:solidFill>
                <a:latin typeface="Calibri"/>
                <a:cs typeface="Calibri"/>
              </a:rPr>
              <a:t>NHFD</a:t>
            </a:r>
            <a:r>
              <a:rPr sz="2200" b="1" i="1" spc="10" dirty="0">
                <a:solidFill>
                  <a:srgbClr val="40749B"/>
                </a:solidFill>
                <a:latin typeface="Calibri"/>
                <a:cs typeface="Calibri"/>
              </a:rPr>
              <a:t> </a:t>
            </a:r>
            <a:r>
              <a:rPr sz="2200" b="1" i="1" spc="-5" dirty="0">
                <a:solidFill>
                  <a:srgbClr val="40749B"/>
                </a:solidFill>
                <a:latin typeface="Calibri"/>
                <a:cs typeface="Calibri"/>
              </a:rPr>
              <a:t>2021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3F4D246-C67B-9374-D797-913AB7B7A60B}"/>
              </a:ext>
            </a:extLst>
          </p:cNvPr>
          <p:cNvSpPr/>
          <p:nvPr/>
        </p:nvSpPr>
        <p:spPr>
          <a:xfrm>
            <a:off x="9144000" y="2065782"/>
            <a:ext cx="2517648" cy="3883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2" descr="University College Dublin - Wikipedia">
            <a:extLst>
              <a:ext uri="{FF2B5EF4-FFF2-40B4-BE49-F238E27FC236}">
                <a16:creationId xmlns:a16="http://schemas.microsoft.com/office/drawing/2014/main" id="{8DF6C5E4-F85E-6DF9-F648-92FF49F71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CSI - YouTube">
            <a:extLst>
              <a:ext uri="{FF2B5EF4-FFF2-40B4-BE49-F238E27FC236}">
                <a16:creationId xmlns:a16="http://schemas.microsoft.com/office/drawing/2014/main" id="{2E61068E-5797-5565-A042-854A195882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ookie policy - National Ambulance Service">
            <a:extLst>
              <a:ext uri="{FF2B5EF4-FFF2-40B4-BE49-F238E27FC236}">
                <a16:creationId xmlns:a16="http://schemas.microsoft.com/office/drawing/2014/main" id="{BCA5EBCE-69DA-9073-4C57-DD5DEE0D5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UCC Ireland (@UCC) / Twitter">
            <a:extLst>
              <a:ext uri="{FF2B5EF4-FFF2-40B4-BE49-F238E27FC236}">
                <a16:creationId xmlns:a16="http://schemas.microsoft.com/office/drawing/2014/main" id="{42DA3985-E75F-CAD7-2C7F-944828D0C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rinity College Dublin (@tcddublin) / Twitter">
            <a:extLst>
              <a:ext uri="{FF2B5EF4-FFF2-40B4-BE49-F238E27FC236}">
                <a16:creationId xmlns:a16="http://schemas.microsoft.com/office/drawing/2014/main" id="{CEDE476B-E527-3555-31CD-F5B3F847D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87029C63-A33A-E862-C11E-B3CD6B73AD98}"/>
              </a:ext>
            </a:extLst>
          </p:cNvPr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4A18C88-A6FC-4EEA-4A0A-85220A663CC0}"/>
              </a:ext>
            </a:extLst>
          </p:cNvPr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4ED824A-A0A2-A47E-0767-E555D455F985}"/>
              </a:ext>
            </a:extLst>
          </p:cNvPr>
          <p:cNvSpPr/>
          <p:nvPr/>
        </p:nvSpPr>
        <p:spPr>
          <a:xfrm>
            <a:off x="8439814" y="158378"/>
            <a:ext cx="3421673" cy="5477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62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39814" y="158378"/>
            <a:ext cx="3421673" cy="547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23742" y="928827"/>
            <a:ext cx="6168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u="none" spc="-5" dirty="0">
                <a:solidFill>
                  <a:srgbClr val="000000"/>
                </a:solidFill>
                <a:latin typeface="Calibri"/>
                <a:cs typeface="Calibri"/>
              </a:rPr>
              <a:t>Irish Hip </a:t>
            </a:r>
            <a:r>
              <a:rPr sz="4400" b="0" u="none" spc="-15" dirty="0">
                <a:solidFill>
                  <a:srgbClr val="000000"/>
                </a:solidFill>
                <a:latin typeface="Calibri"/>
                <a:cs typeface="Calibri"/>
              </a:rPr>
              <a:t>Fracture</a:t>
            </a:r>
            <a:r>
              <a:rPr sz="4400" b="0" u="none" spc="-10" dirty="0">
                <a:solidFill>
                  <a:srgbClr val="000000"/>
                </a:solidFill>
                <a:latin typeface="Calibri"/>
                <a:cs typeface="Calibri"/>
              </a:rPr>
              <a:t> Database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77874" y="2076450"/>
            <a:ext cx="6906895" cy="1324610"/>
          </a:xfrm>
          <a:custGeom>
            <a:avLst/>
            <a:gdLst/>
            <a:ahLst/>
            <a:cxnLst/>
            <a:rect l="l" t="t" r="r" b="b"/>
            <a:pathLst>
              <a:path w="6906895" h="1324610">
                <a:moveTo>
                  <a:pt x="0" y="220725"/>
                </a:moveTo>
                <a:lnTo>
                  <a:pt x="4483" y="176237"/>
                </a:lnTo>
                <a:lnTo>
                  <a:pt x="17343" y="134802"/>
                </a:lnTo>
                <a:lnTo>
                  <a:pt x="37692" y="97308"/>
                </a:lnTo>
                <a:lnTo>
                  <a:pt x="64643" y="64642"/>
                </a:lnTo>
                <a:lnTo>
                  <a:pt x="97308" y="37692"/>
                </a:lnTo>
                <a:lnTo>
                  <a:pt x="134802" y="17343"/>
                </a:lnTo>
                <a:lnTo>
                  <a:pt x="176237" y="4483"/>
                </a:lnTo>
                <a:lnTo>
                  <a:pt x="220725" y="0"/>
                </a:lnTo>
                <a:lnTo>
                  <a:pt x="6686042" y="0"/>
                </a:lnTo>
                <a:lnTo>
                  <a:pt x="6730530" y="4483"/>
                </a:lnTo>
                <a:lnTo>
                  <a:pt x="6771965" y="17343"/>
                </a:lnTo>
                <a:lnTo>
                  <a:pt x="6809459" y="37692"/>
                </a:lnTo>
                <a:lnTo>
                  <a:pt x="6842125" y="64642"/>
                </a:lnTo>
                <a:lnTo>
                  <a:pt x="6869075" y="97308"/>
                </a:lnTo>
                <a:lnTo>
                  <a:pt x="6889424" y="134802"/>
                </a:lnTo>
                <a:lnTo>
                  <a:pt x="6902284" y="176237"/>
                </a:lnTo>
                <a:lnTo>
                  <a:pt x="6906768" y="220725"/>
                </a:lnTo>
                <a:lnTo>
                  <a:pt x="6906768" y="1103629"/>
                </a:lnTo>
                <a:lnTo>
                  <a:pt x="6902284" y="1148118"/>
                </a:lnTo>
                <a:lnTo>
                  <a:pt x="6889424" y="1189553"/>
                </a:lnTo>
                <a:lnTo>
                  <a:pt x="6869075" y="1227047"/>
                </a:lnTo>
                <a:lnTo>
                  <a:pt x="6842125" y="1259713"/>
                </a:lnTo>
                <a:lnTo>
                  <a:pt x="6809459" y="1286663"/>
                </a:lnTo>
                <a:lnTo>
                  <a:pt x="6771965" y="1307012"/>
                </a:lnTo>
                <a:lnTo>
                  <a:pt x="6730530" y="1319872"/>
                </a:lnTo>
                <a:lnTo>
                  <a:pt x="6686042" y="1324355"/>
                </a:lnTo>
                <a:lnTo>
                  <a:pt x="220725" y="1324355"/>
                </a:lnTo>
                <a:lnTo>
                  <a:pt x="176237" y="1319872"/>
                </a:lnTo>
                <a:lnTo>
                  <a:pt x="134802" y="1307012"/>
                </a:lnTo>
                <a:lnTo>
                  <a:pt x="97308" y="1286663"/>
                </a:lnTo>
                <a:lnTo>
                  <a:pt x="64643" y="1259713"/>
                </a:lnTo>
                <a:lnTo>
                  <a:pt x="37692" y="1227047"/>
                </a:lnTo>
                <a:lnTo>
                  <a:pt x="17343" y="1189553"/>
                </a:lnTo>
                <a:lnTo>
                  <a:pt x="4483" y="1148118"/>
                </a:lnTo>
                <a:lnTo>
                  <a:pt x="0" y="1103629"/>
                </a:lnTo>
                <a:lnTo>
                  <a:pt x="0" y="220725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78785" y="3518153"/>
            <a:ext cx="8731250" cy="1252855"/>
          </a:xfrm>
          <a:custGeom>
            <a:avLst/>
            <a:gdLst/>
            <a:ahLst/>
            <a:cxnLst/>
            <a:rect l="l" t="t" r="r" b="b"/>
            <a:pathLst>
              <a:path w="8731250" h="1252854">
                <a:moveTo>
                  <a:pt x="0" y="208788"/>
                </a:moveTo>
                <a:lnTo>
                  <a:pt x="5513" y="160913"/>
                </a:lnTo>
                <a:lnTo>
                  <a:pt x="21220" y="116965"/>
                </a:lnTo>
                <a:lnTo>
                  <a:pt x="45866" y="78199"/>
                </a:lnTo>
                <a:lnTo>
                  <a:pt x="78199" y="45866"/>
                </a:lnTo>
                <a:lnTo>
                  <a:pt x="116965" y="21220"/>
                </a:lnTo>
                <a:lnTo>
                  <a:pt x="160913" y="5513"/>
                </a:lnTo>
                <a:lnTo>
                  <a:pt x="208787" y="0"/>
                </a:lnTo>
                <a:lnTo>
                  <a:pt x="8522208" y="0"/>
                </a:lnTo>
                <a:lnTo>
                  <a:pt x="8570082" y="5513"/>
                </a:lnTo>
                <a:lnTo>
                  <a:pt x="8614030" y="21220"/>
                </a:lnTo>
                <a:lnTo>
                  <a:pt x="8652796" y="45866"/>
                </a:lnTo>
                <a:lnTo>
                  <a:pt x="8685129" y="78199"/>
                </a:lnTo>
                <a:lnTo>
                  <a:pt x="8709775" y="116965"/>
                </a:lnTo>
                <a:lnTo>
                  <a:pt x="8725482" y="160913"/>
                </a:lnTo>
                <a:lnTo>
                  <a:pt x="8730996" y="208788"/>
                </a:lnTo>
                <a:lnTo>
                  <a:pt x="8730996" y="1043940"/>
                </a:lnTo>
                <a:lnTo>
                  <a:pt x="8725482" y="1091814"/>
                </a:lnTo>
                <a:lnTo>
                  <a:pt x="8709775" y="1135762"/>
                </a:lnTo>
                <a:lnTo>
                  <a:pt x="8685129" y="1174528"/>
                </a:lnTo>
                <a:lnTo>
                  <a:pt x="8652796" y="1206861"/>
                </a:lnTo>
                <a:lnTo>
                  <a:pt x="8614030" y="1231507"/>
                </a:lnTo>
                <a:lnTo>
                  <a:pt x="8570082" y="1247214"/>
                </a:lnTo>
                <a:lnTo>
                  <a:pt x="8522208" y="1252728"/>
                </a:lnTo>
                <a:lnTo>
                  <a:pt x="208787" y="1252728"/>
                </a:lnTo>
                <a:lnTo>
                  <a:pt x="160913" y="1247214"/>
                </a:lnTo>
                <a:lnTo>
                  <a:pt x="116965" y="1231507"/>
                </a:lnTo>
                <a:lnTo>
                  <a:pt x="78199" y="1206861"/>
                </a:lnTo>
                <a:lnTo>
                  <a:pt x="45866" y="1174528"/>
                </a:lnTo>
                <a:lnTo>
                  <a:pt x="21220" y="1135762"/>
                </a:lnTo>
                <a:lnTo>
                  <a:pt x="5513" y="1091814"/>
                </a:lnTo>
                <a:lnTo>
                  <a:pt x="0" y="1043940"/>
                </a:lnTo>
                <a:lnTo>
                  <a:pt x="0" y="20878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97686" y="4868417"/>
            <a:ext cx="7031990" cy="1292860"/>
          </a:xfrm>
          <a:custGeom>
            <a:avLst/>
            <a:gdLst/>
            <a:ahLst/>
            <a:cxnLst/>
            <a:rect l="l" t="t" r="r" b="b"/>
            <a:pathLst>
              <a:path w="7031990" h="1292860">
                <a:moveTo>
                  <a:pt x="0" y="215391"/>
                </a:moveTo>
                <a:lnTo>
                  <a:pt x="5686" y="165991"/>
                </a:lnTo>
                <a:lnTo>
                  <a:pt x="21885" y="120649"/>
                </a:lnTo>
                <a:lnTo>
                  <a:pt x="47306" y="80657"/>
                </a:lnTo>
                <a:lnTo>
                  <a:pt x="80657" y="47306"/>
                </a:lnTo>
                <a:lnTo>
                  <a:pt x="120649" y="21885"/>
                </a:lnTo>
                <a:lnTo>
                  <a:pt x="165991" y="5686"/>
                </a:lnTo>
                <a:lnTo>
                  <a:pt x="215391" y="0"/>
                </a:lnTo>
                <a:lnTo>
                  <a:pt x="6816344" y="0"/>
                </a:lnTo>
                <a:lnTo>
                  <a:pt x="6865744" y="5686"/>
                </a:lnTo>
                <a:lnTo>
                  <a:pt x="6911086" y="21885"/>
                </a:lnTo>
                <a:lnTo>
                  <a:pt x="6951078" y="47306"/>
                </a:lnTo>
                <a:lnTo>
                  <a:pt x="6984429" y="80657"/>
                </a:lnTo>
                <a:lnTo>
                  <a:pt x="7009850" y="120649"/>
                </a:lnTo>
                <a:lnTo>
                  <a:pt x="7026049" y="165991"/>
                </a:lnTo>
                <a:lnTo>
                  <a:pt x="7031736" y="215391"/>
                </a:lnTo>
                <a:lnTo>
                  <a:pt x="7031736" y="1076959"/>
                </a:lnTo>
                <a:lnTo>
                  <a:pt x="7026049" y="1126348"/>
                </a:lnTo>
                <a:lnTo>
                  <a:pt x="7009850" y="1171685"/>
                </a:lnTo>
                <a:lnTo>
                  <a:pt x="6984429" y="1211678"/>
                </a:lnTo>
                <a:lnTo>
                  <a:pt x="6951078" y="1245033"/>
                </a:lnTo>
                <a:lnTo>
                  <a:pt x="6911085" y="1270459"/>
                </a:lnTo>
                <a:lnTo>
                  <a:pt x="6865744" y="1286663"/>
                </a:lnTo>
                <a:lnTo>
                  <a:pt x="6816344" y="1292351"/>
                </a:lnTo>
                <a:lnTo>
                  <a:pt x="215391" y="1292351"/>
                </a:lnTo>
                <a:lnTo>
                  <a:pt x="165991" y="1286663"/>
                </a:lnTo>
                <a:lnTo>
                  <a:pt x="120650" y="1270459"/>
                </a:lnTo>
                <a:lnTo>
                  <a:pt x="80657" y="1245033"/>
                </a:lnTo>
                <a:lnTo>
                  <a:pt x="47306" y="1211678"/>
                </a:lnTo>
                <a:lnTo>
                  <a:pt x="21885" y="1171685"/>
                </a:lnTo>
                <a:lnTo>
                  <a:pt x="5686" y="1126348"/>
                </a:lnTo>
                <a:lnTo>
                  <a:pt x="0" y="1076959"/>
                </a:lnTo>
                <a:lnTo>
                  <a:pt x="0" y="21539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66417" y="2240102"/>
            <a:ext cx="3332479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The IHFD </a:t>
            </a:r>
            <a:r>
              <a:rPr sz="1600" b="1" spc="-10" dirty="0">
                <a:latin typeface="Calibri"/>
                <a:cs typeface="Calibri"/>
              </a:rPr>
              <a:t>was </a:t>
            </a:r>
            <a:r>
              <a:rPr sz="1600" b="1" spc="-5" dirty="0">
                <a:latin typeface="Calibri"/>
                <a:cs typeface="Calibri"/>
              </a:rPr>
              <a:t>Established in </a:t>
            </a:r>
            <a:r>
              <a:rPr sz="1600" b="1" spc="-10" dirty="0">
                <a:latin typeface="Calibri"/>
                <a:cs typeface="Calibri"/>
              </a:rPr>
              <a:t>2012.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Calibri"/>
                <a:cs typeface="Calibri"/>
              </a:rPr>
              <a:t>It </a:t>
            </a:r>
            <a:r>
              <a:rPr sz="1600" b="1" spc="-5" dirty="0">
                <a:latin typeface="Calibri"/>
                <a:cs typeface="Calibri"/>
              </a:rPr>
              <a:t>is a clinically led </a:t>
            </a:r>
            <a:r>
              <a:rPr sz="1600" b="1" spc="-10" dirty="0">
                <a:latin typeface="Calibri"/>
                <a:cs typeface="Calibri"/>
              </a:rPr>
              <a:t>web-based database  focusing </a:t>
            </a:r>
            <a:r>
              <a:rPr sz="1600" b="1" spc="-5" dirty="0">
                <a:latin typeface="Calibri"/>
                <a:cs typeface="Calibri"/>
              </a:rPr>
              <a:t>on clinical </a:t>
            </a:r>
            <a:r>
              <a:rPr sz="1600" b="1" spc="-10" dirty="0">
                <a:latin typeface="Calibri"/>
                <a:cs typeface="Calibri"/>
              </a:rPr>
              <a:t>standards </a:t>
            </a:r>
            <a:r>
              <a:rPr sz="1600" b="1" spc="-5" dirty="0">
                <a:latin typeface="Calibri"/>
                <a:cs typeface="Calibri"/>
              </a:rPr>
              <a:t>and  </a:t>
            </a:r>
            <a:r>
              <a:rPr sz="1600" b="1" spc="-10" dirty="0">
                <a:latin typeface="Calibri"/>
                <a:cs typeface="Calibri"/>
              </a:rPr>
              <a:t>outcomes.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18507" y="2408001"/>
            <a:ext cx="1630134" cy="6316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926830" y="3749802"/>
            <a:ext cx="19754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8</a:t>
            </a:r>
            <a:r>
              <a:rPr lang="en-GB" sz="1600" b="1" spc="-5" dirty="0">
                <a:latin typeface="Calibri"/>
                <a:cs typeface="Calibri"/>
              </a:rPr>
              <a:t>+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reports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published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25,000+ cases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reported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66417" y="5059171"/>
            <a:ext cx="377571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Best </a:t>
            </a:r>
            <a:r>
              <a:rPr sz="1600" b="1" spc="-10" dirty="0">
                <a:latin typeface="Calibri"/>
                <a:cs typeface="Calibri"/>
              </a:rPr>
              <a:t>practice </a:t>
            </a:r>
            <a:r>
              <a:rPr sz="1600" b="1" spc="-5" dirty="0">
                <a:latin typeface="Calibri"/>
                <a:cs typeface="Calibri"/>
              </a:rPr>
              <a:t>tariff </a:t>
            </a:r>
            <a:r>
              <a:rPr sz="1600" b="1" spc="-10" dirty="0">
                <a:latin typeface="Calibri"/>
                <a:cs typeface="Calibri"/>
              </a:rPr>
              <a:t>was introduced </a:t>
            </a:r>
            <a:r>
              <a:rPr sz="1600" b="1" spc="-5" dirty="0">
                <a:latin typeface="Calibri"/>
                <a:cs typeface="Calibri"/>
              </a:rPr>
              <a:t>in </a:t>
            </a:r>
            <a:r>
              <a:rPr sz="1600" b="1" spc="-10" dirty="0">
                <a:latin typeface="Calibri"/>
                <a:cs typeface="Calibri"/>
              </a:rPr>
              <a:t>2018  Meet </a:t>
            </a:r>
            <a:r>
              <a:rPr sz="1600" b="1" spc="-5" dirty="0">
                <a:latin typeface="Calibri"/>
                <a:cs typeface="Calibri"/>
              </a:rPr>
              <a:t>all six clinical </a:t>
            </a:r>
            <a:r>
              <a:rPr sz="1600" b="1" spc="-10" dirty="0">
                <a:latin typeface="Calibri"/>
                <a:cs typeface="Calibri"/>
              </a:rPr>
              <a:t>standards </a:t>
            </a:r>
            <a:r>
              <a:rPr sz="1600" b="1" spc="-5" dirty="0">
                <a:latin typeface="Calibri"/>
                <a:cs typeface="Calibri"/>
              </a:rPr>
              <a:t>and </a:t>
            </a:r>
            <a:r>
              <a:rPr sz="1600" b="1" spc="-10" dirty="0">
                <a:latin typeface="Calibri"/>
                <a:cs typeface="Calibri"/>
              </a:rPr>
              <a:t>two </a:t>
            </a:r>
            <a:r>
              <a:rPr sz="1600" b="1" spc="-15" dirty="0">
                <a:latin typeface="Calibri"/>
                <a:cs typeface="Calibri"/>
              </a:rPr>
              <a:t>data  </a:t>
            </a:r>
            <a:r>
              <a:rPr sz="1600" b="1" spc="-5" dirty="0">
                <a:latin typeface="Calibri"/>
                <a:cs typeface="Calibri"/>
              </a:rPr>
              <a:t>quality </a:t>
            </a:r>
            <a:r>
              <a:rPr sz="1600" b="1" spc="-10" dirty="0">
                <a:latin typeface="Calibri"/>
                <a:cs typeface="Calibri"/>
              </a:rPr>
              <a:t>standards </a:t>
            </a:r>
            <a:r>
              <a:rPr sz="1600" b="1" spc="-5" dirty="0">
                <a:latin typeface="Calibri"/>
                <a:cs typeface="Calibri"/>
              </a:rPr>
              <a:t>and hospitals </a:t>
            </a:r>
            <a:r>
              <a:rPr sz="1600" b="1" spc="-10" dirty="0">
                <a:latin typeface="Calibri"/>
                <a:cs typeface="Calibri"/>
              </a:rPr>
              <a:t>receive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extra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€1000 per</a:t>
            </a:r>
            <a:r>
              <a:rPr sz="1600" b="1" spc="4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case.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43433" y="5068012"/>
            <a:ext cx="2292675" cy="883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56332" y="3625596"/>
            <a:ext cx="508050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2" descr="University College Dublin - Wikipedia">
            <a:extLst>
              <a:ext uri="{FF2B5EF4-FFF2-40B4-BE49-F238E27FC236}">
                <a16:creationId xmlns:a16="http://schemas.microsoft.com/office/drawing/2014/main" id="{A571E7E7-6301-4D8E-A075-3A987E099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RCSI - YouTube">
            <a:extLst>
              <a:ext uri="{FF2B5EF4-FFF2-40B4-BE49-F238E27FC236}">
                <a16:creationId xmlns:a16="http://schemas.microsoft.com/office/drawing/2014/main" id="{29D32925-0AD0-4D4D-B96D-88B0F6D61C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ookie policy - National Ambulance Service">
            <a:extLst>
              <a:ext uri="{FF2B5EF4-FFF2-40B4-BE49-F238E27FC236}">
                <a16:creationId xmlns:a16="http://schemas.microsoft.com/office/drawing/2014/main" id="{EFC71DF7-C511-4A12-A4CC-AE4249C12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UCC Ireland (@UCC) / Twitter">
            <a:extLst>
              <a:ext uri="{FF2B5EF4-FFF2-40B4-BE49-F238E27FC236}">
                <a16:creationId xmlns:a16="http://schemas.microsoft.com/office/drawing/2014/main" id="{49D480BD-4645-421D-9D66-DD1F341B26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Trinity College Dublin (@tcddublin) / Twitter">
            <a:extLst>
              <a:ext uri="{FF2B5EF4-FFF2-40B4-BE49-F238E27FC236}">
                <a16:creationId xmlns:a16="http://schemas.microsoft.com/office/drawing/2014/main" id="{555D33F0-FFC9-4B8B-8414-8B7DF20E02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University College Dublin - Wikipedia">
            <a:extLst>
              <a:ext uri="{FF2B5EF4-FFF2-40B4-BE49-F238E27FC236}">
                <a16:creationId xmlns:a16="http://schemas.microsoft.com/office/drawing/2014/main" id="{7DA025E3-5A77-406B-9765-59D08D33F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CSI - YouTube">
            <a:extLst>
              <a:ext uri="{FF2B5EF4-FFF2-40B4-BE49-F238E27FC236}">
                <a16:creationId xmlns:a16="http://schemas.microsoft.com/office/drawing/2014/main" id="{ACC1B22C-005D-4293-910E-F7FCD3FC3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okie policy - National Ambulance Service">
            <a:extLst>
              <a:ext uri="{FF2B5EF4-FFF2-40B4-BE49-F238E27FC236}">
                <a16:creationId xmlns:a16="http://schemas.microsoft.com/office/drawing/2014/main" id="{8C7C70E2-7BC8-4BD8-9AD3-C5046F7E2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CC Ireland (@UCC) / Twitter">
            <a:extLst>
              <a:ext uri="{FF2B5EF4-FFF2-40B4-BE49-F238E27FC236}">
                <a16:creationId xmlns:a16="http://schemas.microsoft.com/office/drawing/2014/main" id="{33C269E5-B8D2-4AA1-9CF9-9E1A18727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inity College Dublin (@tcddublin) / Twitter">
            <a:extLst>
              <a:ext uri="{FF2B5EF4-FFF2-40B4-BE49-F238E27FC236}">
                <a16:creationId xmlns:a16="http://schemas.microsoft.com/office/drawing/2014/main" id="{29039C55-5027-4F18-901A-B1EBE0974B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44C92D-D541-4C68-A38C-98AACB1B9BB5}"/>
              </a:ext>
            </a:extLst>
          </p:cNvPr>
          <p:cNvSpPr txBox="1"/>
          <p:nvPr/>
        </p:nvSpPr>
        <p:spPr>
          <a:xfrm>
            <a:off x="1095046" y="2133600"/>
            <a:ext cx="1033495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In older people, hip fracture can lead to adverse outcomes.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Frailty, capturing biological age and vulnerability to stressors, can indicate those at higher risk.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We aimed to derive a </a:t>
            </a:r>
            <a:r>
              <a:rPr lang="en-IE" sz="2000" b="1" dirty="0"/>
              <a:t>frailty index (FI)</a:t>
            </a:r>
            <a:r>
              <a:rPr lang="en-IE" sz="2000" dirty="0"/>
              <a:t> in the </a:t>
            </a:r>
            <a:r>
              <a:rPr lang="en-IE" sz="2000" b="1" dirty="0"/>
              <a:t>Irish Hip Fracture Database (IHFD)</a:t>
            </a:r>
            <a:r>
              <a:rPr lang="en-IE" sz="2000" dirty="0"/>
              <a:t>, to explore associations with: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Prolonged length of hospital stay (LOS ≥ 30 days)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Delirium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Inpatient mortality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New nursing home (NH) admission </a:t>
            </a:r>
          </a:p>
          <a:p>
            <a:pPr lvl="1"/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We also assessed whether the FI added value to those predictions above and beyond age, sex, and pre-operative American Society of Anaesthesiology (ASA) score.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F37899E-75C5-45FE-A7F2-5D4809A6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130" y="1106463"/>
            <a:ext cx="10154259" cy="738664"/>
          </a:xfrm>
        </p:spPr>
        <p:txBody>
          <a:bodyPr/>
          <a:lstStyle/>
          <a:p>
            <a:r>
              <a:rPr lang="en-IE" u="none" dirty="0"/>
              <a:t>Background &amp; aims 1</a:t>
            </a:r>
            <a:endParaRPr lang="es-ES" u="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6DC0FF-F173-566C-CFBB-1C25114401E8}"/>
              </a:ext>
            </a:extLst>
          </p:cNvPr>
          <p:cNvSpPr txBox="1"/>
          <p:nvPr/>
        </p:nvSpPr>
        <p:spPr>
          <a:xfrm>
            <a:off x="6705600" y="1198796"/>
            <a:ext cx="501536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200" i="0" dirty="0">
                <a:solidFill>
                  <a:srgbClr val="1B1B1B"/>
                </a:solidFill>
                <a:effectLst/>
                <a:latin typeface="Roboto Mono Web"/>
              </a:rPr>
              <a:t>Walsh M, Ferris H, Brent L, Ahern E, </a:t>
            </a:r>
            <a:r>
              <a:rPr lang="es-ES" sz="1200" i="0" dirty="0" err="1">
                <a:solidFill>
                  <a:srgbClr val="1B1B1B"/>
                </a:solidFill>
                <a:effectLst/>
                <a:latin typeface="Roboto Mono Web"/>
              </a:rPr>
              <a:t>Coughlan</a:t>
            </a:r>
            <a:r>
              <a:rPr lang="es-ES" sz="1200" i="0" dirty="0">
                <a:solidFill>
                  <a:srgbClr val="1B1B1B"/>
                </a:solidFill>
                <a:effectLst/>
                <a:latin typeface="Roboto Mono Web"/>
              </a:rPr>
              <a:t> T, Romero-Ortuno R. </a:t>
            </a:r>
            <a:b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</a:br>
            <a: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  <a:t>Development of a </a:t>
            </a:r>
            <a:r>
              <a:rPr lang="es-ES" sz="1200" b="1" i="0" dirty="0" err="1">
                <a:solidFill>
                  <a:srgbClr val="1B1B1B"/>
                </a:solidFill>
                <a:effectLst/>
                <a:latin typeface="Roboto Mono Web"/>
              </a:rPr>
              <a:t>Frailty</a:t>
            </a:r>
            <a: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  <a:t> </a:t>
            </a:r>
            <a:r>
              <a:rPr lang="es-ES" sz="1200" b="1" i="0" dirty="0" err="1">
                <a:solidFill>
                  <a:srgbClr val="1B1B1B"/>
                </a:solidFill>
                <a:effectLst/>
                <a:latin typeface="Roboto Mono Web"/>
              </a:rPr>
              <a:t>Index</a:t>
            </a:r>
            <a: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  <a:t> in the </a:t>
            </a:r>
            <a:r>
              <a:rPr lang="es-ES" sz="1200" b="1" i="0" dirty="0" err="1">
                <a:solidFill>
                  <a:srgbClr val="1B1B1B"/>
                </a:solidFill>
                <a:effectLst/>
                <a:latin typeface="Roboto Mono Web"/>
              </a:rPr>
              <a:t>Irish</a:t>
            </a:r>
            <a: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  <a:t> Hip Fracture </a:t>
            </a:r>
            <a:r>
              <a:rPr lang="es-ES" sz="1200" b="1" i="0" dirty="0" err="1">
                <a:solidFill>
                  <a:srgbClr val="1B1B1B"/>
                </a:solidFill>
                <a:effectLst/>
                <a:latin typeface="Roboto Mono Web"/>
              </a:rPr>
              <a:t>Database</a:t>
            </a:r>
            <a:r>
              <a:rPr lang="es-ES" sz="1200" b="0" i="0" dirty="0">
                <a:solidFill>
                  <a:srgbClr val="1B1B1B"/>
                </a:solidFill>
                <a:effectLst/>
                <a:latin typeface="Roboto Mono Web"/>
              </a:rPr>
              <a:t>. </a:t>
            </a:r>
            <a:br>
              <a:rPr lang="es-ES" sz="1200" b="0" i="0" dirty="0">
                <a:solidFill>
                  <a:srgbClr val="1B1B1B"/>
                </a:solidFill>
                <a:effectLst/>
                <a:latin typeface="Roboto Mono Web"/>
              </a:rPr>
            </a:br>
            <a:r>
              <a:rPr lang="es-ES" sz="1200" b="0" i="1" dirty="0" err="1">
                <a:solidFill>
                  <a:srgbClr val="1B1B1B"/>
                </a:solidFill>
                <a:effectLst/>
                <a:latin typeface="Roboto Mono Web"/>
              </a:rPr>
              <a:t>Arch</a:t>
            </a:r>
            <a:r>
              <a:rPr lang="es-ES" sz="1200" b="0" i="1" dirty="0">
                <a:solidFill>
                  <a:srgbClr val="1B1B1B"/>
                </a:solidFill>
                <a:effectLst/>
                <a:latin typeface="Roboto Mono Web"/>
              </a:rPr>
              <a:t> </a:t>
            </a:r>
            <a:r>
              <a:rPr lang="es-ES" sz="1200" b="0" i="1" dirty="0" err="1">
                <a:solidFill>
                  <a:srgbClr val="1B1B1B"/>
                </a:solidFill>
                <a:effectLst/>
                <a:latin typeface="Roboto Mono Web"/>
              </a:rPr>
              <a:t>Orthop</a:t>
            </a:r>
            <a:r>
              <a:rPr lang="es-ES" sz="1200" b="0" i="1" dirty="0">
                <a:solidFill>
                  <a:srgbClr val="1B1B1B"/>
                </a:solidFill>
                <a:effectLst/>
                <a:latin typeface="Roboto Mono Web"/>
              </a:rPr>
              <a:t> Trauma </a:t>
            </a:r>
            <a:r>
              <a:rPr lang="es-ES" sz="1200" b="0" i="1" dirty="0" err="1">
                <a:solidFill>
                  <a:srgbClr val="1B1B1B"/>
                </a:solidFill>
                <a:effectLst/>
                <a:latin typeface="Roboto Mono Web"/>
              </a:rPr>
              <a:t>Surg</a:t>
            </a:r>
            <a:r>
              <a:rPr lang="es-ES" sz="1200" b="0" i="0" dirty="0">
                <a:solidFill>
                  <a:srgbClr val="1B1B1B"/>
                </a:solidFill>
                <a:effectLst/>
                <a:latin typeface="Roboto Mono Web"/>
              </a:rPr>
              <a:t>. 2023 Jul;143(7):4447-4454.</a:t>
            </a:r>
            <a:endParaRPr lang="es-E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918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University College Dublin - Wikipedia">
            <a:extLst>
              <a:ext uri="{FF2B5EF4-FFF2-40B4-BE49-F238E27FC236}">
                <a16:creationId xmlns:a16="http://schemas.microsoft.com/office/drawing/2014/main" id="{7DA025E3-5A77-406B-9765-59D08D33F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CSI - YouTube">
            <a:extLst>
              <a:ext uri="{FF2B5EF4-FFF2-40B4-BE49-F238E27FC236}">
                <a16:creationId xmlns:a16="http://schemas.microsoft.com/office/drawing/2014/main" id="{ACC1B22C-005D-4293-910E-F7FCD3FC3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okie policy - National Ambulance Service">
            <a:extLst>
              <a:ext uri="{FF2B5EF4-FFF2-40B4-BE49-F238E27FC236}">
                <a16:creationId xmlns:a16="http://schemas.microsoft.com/office/drawing/2014/main" id="{8C7C70E2-7BC8-4BD8-9AD3-C5046F7E2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CC Ireland (@UCC) / Twitter">
            <a:extLst>
              <a:ext uri="{FF2B5EF4-FFF2-40B4-BE49-F238E27FC236}">
                <a16:creationId xmlns:a16="http://schemas.microsoft.com/office/drawing/2014/main" id="{33C269E5-B8D2-4AA1-9CF9-9E1A18727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inity College Dublin (@tcddublin) / Twitter">
            <a:extLst>
              <a:ext uri="{FF2B5EF4-FFF2-40B4-BE49-F238E27FC236}">
                <a16:creationId xmlns:a16="http://schemas.microsoft.com/office/drawing/2014/main" id="{29039C55-5027-4F18-901A-B1EBE0974B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44C92D-D541-4C68-A38C-98AACB1B9BB5}"/>
              </a:ext>
            </a:extLst>
          </p:cNvPr>
          <p:cNvSpPr txBox="1"/>
          <p:nvPr/>
        </p:nvSpPr>
        <p:spPr>
          <a:xfrm>
            <a:off x="1062678" y="2042523"/>
            <a:ext cx="972535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A </a:t>
            </a:r>
            <a:r>
              <a:rPr lang="en-IE" sz="2000" b="1" dirty="0"/>
              <a:t>21-item FI </a:t>
            </a:r>
            <a:r>
              <a:rPr lang="en-IE" sz="2000" dirty="0"/>
              <a:t>was constructed with:</a:t>
            </a:r>
            <a:br>
              <a:rPr lang="en-IE" sz="2000" dirty="0"/>
            </a:br>
            <a:endParaRPr lang="en-IE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16 dichotomous comorbidities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three 4-level ordinal pre-morbid functional variables (New Mobility Score)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and nursing home provenance (yes/no) </a:t>
            </a:r>
          </a:p>
          <a:p>
            <a:pPr lvl="1"/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The FI was computed as the proportion of items present, and divided into tertiles.</a:t>
            </a:r>
          </a:p>
          <a:p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Independent associations between FI and outcomes were explored with logistic regression, from which we extracted adjusted Odds Ratios (aOR) and areas </a:t>
            </a:r>
            <a:br>
              <a:rPr lang="en-IE" sz="2000" dirty="0"/>
            </a:br>
            <a:r>
              <a:rPr lang="en-IE" sz="2000" dirty="0"/>
              <a:t>under the curve (AUC).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F37899E-75C5-45FE-A7F2-5D4809A6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130" y="1106463"/>
            <a:ext cx="10154259" cy="738664"/>
          </a:xfrm>
        </p:spPr>
        <p:txBody>
          <a:bodyPr/>
          <a:lstStyle/>
          <a:p>
            <a:r>
              <a:rPr lang="en-IE" u="none" dirty="0"/>
              <a:t>Methods</a:t>
            </a:r>
            <a:endParaRPr lang="es-ES" u="non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802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8F7BC0A-D28D-48F9-9C24-EB6B2D74A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482375"/>
              </p:ext>
            </p:extLst>
          </p:nvPr>
        </p:nvGraphicFramePr>
        <p:xfrm>
          <a:off x="885825" y="148057"/>
          <a:ext cx="10420350" cy="6561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2505">
                  <a:extLst>
                    <a:ext uri="{9D8B030D-6E8A-4147-A177-3AD203B41FA5}">
                      <a16:colId xmlns:a16="http://schemas.microsoft.com/office/drawing/2014/main" val="1445824877"/>
                    </a:ext>
                  </a:extLst>
                </a:gridCol>
                <a:gridCol w="6577845">
                  <a:extLst>
                    <a:ext uri="{9D8B030D-6E8A-4147-A177-3AD203B41FA5}">
                      <a16:colId xmlns:a16="http://schemas.microsoft.com/office/drawing/2014/main" val="3038874520"/>
                    </a:ext>
                  </a:extLst>
                </a:gridCol>
              </a:tblGrid>
              <a:tr h="149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E" sz="1600" dirty="0">
                          <a:effectLst/>
                        </a:rPr>
                        <a:t>IHFD FI21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600" dirty="0">
                          <a:effectLst/>
                        </a:rPr>
                        <a:t>Scoring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/>
                </a:tc>
                <a:extLst>
                  <a:ext uri="{0D108BD9-81ED-4DB2-BD59-A6C34878D82A}">
                    <a16:rowId xmlns:a16="http://schemas.microsoft.com/office/drawing/2014/main" val="1828730219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IE" sz="1200" dirty="0">
                          <a:effectLst/>
                        </a:rPr>
                        <a:t>Ischemic heart disease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No = 0</a:t>
                      </a:r>
                      <a:r>
                        <a:rPr lang="es-ES" sz="1200" dirty="0">
                          <a:effectLst/>
                        </a:rPr>
                        <a:t>     </a:t>
                      </a:r>
                      <a:r>
                        <a:rPr lang="en-IE" sz="1200" dirty="0">
                          <a:effectLst/>
                        </a:rPr>
                        <a:t>Yes = 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320397651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IE" sz="1200" dirty="0">
                          <a:effectLst/>
                        </a:rPr>
                        <a:t>Peripheral vascular disease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1147687998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en-IE" sz="1200" dirty="0">
                          <a:effectLst/>
                        </a:rPr>
                        <a:t>Congestive heart failure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881738781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IE" sz="1200" dirty="0">
                          <a:effectLst/>
                        </a:rPr>
                        <a:t>Chronic obstructive pulmonary disease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6666137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5"/>
                      </a:pPr>
                      <a:r>
                        <a:rPr lang="en-IE" sz="1200" dirty="0">
                          <a:effectLst/>
                        </a:rPr>
                        <a:t>Hypertension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590243978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6"/>
                      </a:pPr>
                      <a:r>
                        <a:rPr lang="en-IE" sz="1200" dirty="0">
                          <a:effectLst/>
                        </a:rPr>
                        <a:t>Diabetes mellitus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180945676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7"/>
                      </a:pPr>
                      <a:r>
                        <a:rPr lang="en-IE" sz="1200" dirty="0">
                          <a:effectLst/>
                        </a:rPr>
                        <a:t>Dementia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024297843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8"/>
                      </a:pPr>
                      <a:r>
                        <a:rPr lang="en-IE" sz="1200" dirty="0">
                          <a:effectLst/>
                        </a:rPr>
                        <a:t>Stroke/ hemiplegia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2327723839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9"/>
                      </a:pPr>
                      <a:r>
                        <a:rPr lang="en-IE" sz="1200" dirty="0">
                          <a:effectLst/>
                        </a:rPr>
                        <a:t>Chronic renal disease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978585051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0"/>
                      </a:pPr>
                      <a:r>
                        <a:rPr lang="en-IE" sz="1200" dirty="0">
                          <a:effectLst/>
                        </a:rPr>
                        <a:t>Cancer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1750185808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1"/>
                      </a:pPr>
                      <a:r>
                        <a:rPr lang="en-IE" sz="1200" dirty="0">
                          <a:effectLst/>
                        </a:rPr>
                        <a:t>Parkinson’s disease 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319263022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2"/>
                      </a:pPr>
                      <a:r>
                        <a:rPr lang="en-IE" sz="1200" dirty="0">
                          <a:effectLst/>
                        </a:rPr>
                        <a:t>Arthritis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1646220647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3"/>
                      </a:pPr>
                      <a:r>
                        <a:rPr lang="en-IE" sz="1200" dirty="0">
                          <a:effectLst/>
                        </a:rPr>
                        <a:t>Reflux/ peptic ulcer disease 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2427070574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4"/>
                      </a:pPr>
                      <a:r>
                        <a:rPr lang="en-IE" sz="1200" dirty="0">
                          <a:effectLst/>
                        </a:rPr>
                        <a:t>Chronic liver disease 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741820827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5"/>
                      </a:pPr>
                      <a:r>
                        <a:rPr lang="en-IE" sz="1200" dirty="0">
                          <a:effectLst/>
                        </a:rPr>
                        <a:t>Atrial fibrillation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2925650152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6"/>
                      </a:pPr>
                      <a:r>
                        <a:rPr lang="en-IE" sz="1200" dirty="0">
                          <a:effectLst/>
                        </a:rPr>
                        <a:t>Previous fragility fracture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149814962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7"/>
                      </a:pPr>
                      <a:r>
                        <a:rPr lang="en-IE" sz="1200" dirty="0">
                          <a:effectLst/>
                        </a:rPr>
                        <a:t>Pre-admission pressure ulcer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= 0</a:t>
                      </a:r>
                      <a:r>
                        <a:rPr kumimoji="0" lang="es-ES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IE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 = 1</a:t>
                      </a:r>
                      <a:endParaRPr kumimoji="0" lang="es-E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4067525359"/>
                  </a:ext>
                </a:extLst>
              </a:tr>
              <a:tr h="311985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8"/>
                      </a:pPr>
                      <a:r>
                        <a:rPr lang="en-IE" sz="1200" dirty="0">
                          <a:effectLst/>
                        </a:rPr>
                        <a:t>Indoor mobility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No difficulty and no aid = 0; with a walking aid = 0.33; with help from another person = 0.67; unable = 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383616235"/>
                  </a:ext>
                </a:extLst>
              </a:tr>
              <a:tr h="311985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19"/>
                      </a:pPr>
                      <a:r>
                        <a:rPr lang="en-IE" sz="1200" dirty="0">
                          <a:effectLst/>
                        </a:rPr>
                        <a:t>Outdoor mobility 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No difficulty and no aid = 0; with a walking aid = 0.33; with help from another person = 0.67; unable = 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385804431"/>
                  </a:ext>
                </a:extLst>
              </a:tr>
              <a:tr h="311985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20"/>
                      </a:pPr>
                      <a:r>
                        <a:rPr lang="en-IE" sz="1200" dirty="0">
                          <a:effectLst/>
                        </a:rPr>
                        <a:t>Shopping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No difficulty and no aid = 0; with a walking aid = 0.33; with help from another person = 0.67; unable = 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73458297"/>
                  </a:ext>
                </a:extLst>
              </a:tr>
              <a:tr h="298858">
                <a:tc>
                  <a:txBody>
                    <a:bodyPr/>
                    <a:lstStyle/>
                    <a:p>
                      <a:pPr marL="228600" lvl="0" indent="-228600" algn="l">
                        <a:spcAft>
                          <a:spcPts val="0"/>
                        </a:spcAft>
                        <a:buFont typeface="+mj-lt"/>
                        <a:buAutoNum type="arabicPeriod" startAt="21"/>
                      </a:pPr>
                      <a:r>
                        <a:rPr lang="en-IE" sz="1200" dirty="0">
                          <a:effectLst/>
                        </a:rPr>
                        <a:t>Nursing home resident pre-fracture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200" dirty="0">
                          <a:effectLst/>
                        </a:rPr>
                        <a:t>No = 0</a:t>
                      </a:r>
                      <a:r>
                        <a:rPr lang="es-ES" sz="1200" dirty="0">
                          <a:effectLst/>
                        </a:rPr>
                        <a:t>     </a:t>
                      </a:r>
                      <a:r>
                        <a:rPr lang="en-IE" sz="1200" dirty="0">
                          <a:effectLst/>
                        </a:rPr>
                        <a:t>Yes = 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6716" marR="36716" marT="0" marB="0" anchor="ctr"/>
                </a:tc>
                <a:extLst>
                  <a:ext uri="{0D108BD9-81ED-4DB2-BD59-A6C34878D82A}">
                    <a16:rowId xmlns:a16="http://schemas.microsoft.com/office/drawing/2014/main" val="31208088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9678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University College Dublin - Wikipedia">
            <a:extLst>
              <a:ext uri="{FF2B5EF4-FFF2-40B4-BE49-F238E27FC236}">
                <a16:creationId xmlns:a16="http://schemas.microsoft.com/office/drawing/2014/main" id="{7DA025E3-5A77-406B-9765-59D08D33F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CSI - YouTube">
            <a:extLst>
              <a:ext uri="{FF2B5EF4-FFF2-40B4-BE49-F238E27FC236}">
                <a16:creationId xmlns:a16="http://schemas.microsoft.com/office/drawing/2014/main" id="{ACC1B22C-005D-4293-910E-F7FCD3FC3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okie policy - National Ambulance Service">
            <a:extLst>
              <a:ext uri="{FF2B5EF4-FFF2-40B4-BE49-F238E27FC236}">
                <a16:creationId xmlns:a16="http://schemas.microsoft.com/office/drawing/2014/main" id="{8C7C70E2-7BC8-4BD8-9AD3-C5046F7E2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CC Ireland (@UCC) / Twitter">
            <a:extLst>
              <a:ext uri="{FF2B5EF4-FFF2-40B4-BE49-F238E27FC236}">
                <a16:creationId xmlns:a16="http://schemas.microsoft.com/office/drawing/2014/main" id="{33C269E5-B8D2-4AA1-9CF9-9E1A18727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inity College Dublin (@tcddublin) / Twitter">
            <a:extLst>
              <a:ext uri="{FF2B5EF4-FFF2-40B4-BE49-F238E27FC236}">
                <a16:creationId xmlns:a16="http://schemas.microsoft.com/office/drawing/2014/main" id="{29039C55-5027-4F18-901A-B1EBE0974B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44C92D-D541-4C68-A38C-98AACB1B9BB5}"/>
              </a:ext>
            </a:extLst>
          </p:cNvPr>
          <p:cNvSpPr txBox="1"/>
          <p:nvPr/>
        </p:nvSpPr>
        <p:spPr>
          <a:xfrm>
            <a:off x="2745483" y="1074302"/>
            <a:ext cx="7543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From </a:t>
            </a:r>
            <a:r>
              <a:rPr lang="en-IE" sz="2000" b="1" dirty="0"/>
              <a:t>2017-2020</a:t>
            </a:r>
            <a:r>
              <a:rPr lang="en-IE" sz="2000" dirty="0"/>
              <a:t>, the IHFD included 14,615 hip fracture admissions: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mean (SD) age 80.4 (8.8)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000" dirty="0"/>
              <a:t>68.9% women.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Complete FI data was available for </a:t>
            </a:r>
            <a:r>
              <a:rPr lang="en-IE" sz="2000" b="1" dirty="0"/>
              <a:t>12,502</a:t>
            </a:r>
            <a:r>
              <a:rPr lang="en-IE" sz="2000" dirty="0"/>
              <a:t> (85.5%).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F37899E-75C5-45FE-A7F2-5D4809A6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225" y="1008053"/>
            <a:ext cx="10154259" cy="738664"/>
          </a:xfrm>
        </p:spPr>
        <p:txBody>
          <a:bodyPr/>
          <a:lstStyle/>
          <a:p>
            <a:r>
              <a:rPr lang="en-IE" u="none" dirty="0"/>
              <a:t>Results</a:t>
            </a:r>
            <a:endParaRPr lang="es-ES" u="none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E1BB99-E519-47BB-991C-ACFD09E52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230463"/>
              </p:ext>
            </p:extLst>
          </p:nvPr>
        </p:nvGraphicFramePr>
        <p:xfrm>
          <a:off x="2706676" y="2458106"/>
          <a:ext cx="6778648" cy="424339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94662">
                  <a:extLst>
                    <a:ext uri="{9D8B030D-6E8A-4147-A177-3AD203B41FA5}">
                      <a16:colId xmlns:a16="http://schemas.microsoft.com/office/drawing/2014/main" val="2622678946"/>
                    </a:ext>
                  </a:extLst>
                </a:gridCol>
                <a:gridCol w="1694662">
                  <a:extLst>
                    <a:ext uri="{9D8B030D-6E8A-4147-A177-3AD203B41FA5}">
                      <a16:colId xmlns:a16="http://schemas.microsoft.com/office/drawing/2014/main" val="3989919237"/>
                    </a:ext>
                  </a:extLst>
                </a:gridCol>
                <a:gridCol w="1694662">
                  <a:extLst>
                    <a:ext uri="{9D8B030D-6E8A-4147-A177-3AD203B41FA5}">
                      <a16:colId xmlns:a16="http://schemas.microsoft.com/office/drawing/2014/main" val="3728117581"/>
                    </a:ext>
                  </a:extLst>
                </a:gridCol>
                <a:gridCol w="1694662">
                  <a:extLst>
                    <a:ext uri="{9D8B030D-6E8A-4147-A177-3AD203B41FA5}">
                      <a16:colId xmlns:a16="http://schemas.microsoft.com/office/drawing/2014/main" val="107212823"/>
                    </a:ext>
                  </a:extLst>
                </a:gridCol>
              </a:tblGrid>
              <a:tr h="535320">
                <a:tc>
                  <a:txBody>
                    <a:bodyPr/>
                    <a:lstStyle/>
                    <a:p>
                      <a:pPr algn="ctr" fontAlgn="t"/>
                      <a:endParaRPr lang="es-ES" sz="1000" dirty="0">
                        <a:effectLst/>
                        <a:latin typeface="+mn-lt"/>
                      </a:endParaRP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200" b="1" dirty="0">
                          <a:effectLst/>
                          <a:latin typeface="+mn-lt"/>
                        </a:rPr>
                        <a:t>Low tertile</a:t>
                      </a:r>
                      <a:br>
                        <a:rPr lang="es-ES" sz="1200" b="1" dirty="0">
                          <a:effectLst/>
                          <a:latin typeface="+mn-lt"/>
                        </a:rPr>
                      </a:br>
                      <a:r>
                        <a:rPr lang="es-ES" sz="1200" b="1" dirty="0">
                          <a:effectLst/>
                          <a:latin typeface="+mn-lt"/>
                        </a:rPr>
                        <a:t>N = 4830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200" b="1" dirty="0">
                          <a:effectLst/>
                          <a:latin typeface="+mn-lt"/>
                        </a:rPr>
                        <a:t>Medium tertile</a:t>
                      </a:r>
                      <a:br>
                        <a:rPr lang="es-ES" sz="1200" b="1" dirty="0">
                          <a:effectLst/>
                          <a:latin typeface="+mn-lt"/>
                        </a:rPr>
                      </a:br>
                      <a:r>
                        <a:rPr lang="es-ES" sz="1200" b="1" dirty="0">
                          <a:effectLst/>
                          <a:latin typeface="+mn-lt"/>
                        </a:rPr>
                        <a:t>N = 3981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200" b="1" dirty="0">
                          <a:effectLst/>
                          <a:latin typeface="+mn-lt"/>
                        </a:rPr>
                        <a:t>High tertile</a:t>
                      </a:r>
                      <a:br>
                        <a:rPr lang="es-ES" sz="1200" b="1" dirty="0">
                          <a:effectLst/>
                          <a:latin typeface="+mn-lt"/>
                        </a:rPr>
                      </a:br>
                      <a:r>
                        <a:rPr lang="es-ES" sz="1200" b="1" dirty="0">
                          <a:effectLst/>
                          <a:latin typeface="+mn-lt"/>
                        </a:rPr>
                        <a:t>N = 3691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2803140402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algn="l" fontAlgn="t"/>
                      <a:r>
                        <a:rPr lang="es-ES" sz="1000" b="1" dirty="0">
                          <a:effectLst/>
                          <a:latin typeface="+mn-lt"/>
                        </a:rPr>
                        <a:t>Mean </a:t>
                      </a:r>
                      <a:r>
                        <a:rPr lang="es-ES" sz="1000" b="1" dirty="0" err="1">
                          <a:effectLst/>
                          <a:latin typeface="+mn-lt"/>
                        </a:rPr>
                        <a:t>age</a:t>
                      </a:r>
                      <a:r>
                        <a:rPr lang="es-ES" sz="1000" b="1" dirty="0">
                          <a:effectLst/>
                          <a:latin typeface="+mn-lt"/>
                        </a:rPr>
                        <a:t> (SD)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76.9 (8.6)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81.7 (8.4)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83.7 (7.8)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834189726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algn="l" fontAlgn="t"/>
                      <a:r>
                        <a:rPr lang="es-ES" sz="1000" b="1" dirty="0" err="1">
                          <a:effectLst/>
                          <a:latin typeface="+mn-lt"/>
                        </a:rPr>
                        <a:t>Female</a:t>
                      </a:r>
                      <a:r>
                        <a:rPr lang="es-ES" sz="1000" b="1" dirty="0">
                          <a:effectLst/>
                          <a:latin typeface="+mn-lt"/>
                        </a:rPr>
                        <a:t> sex [n (%)]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3453 (71.5)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2788 (70.0)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2454 (66.5)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2346486510"/>
                  </a:ext>
                </a:extLst>
              </a:tr>
              <a:tr h="221962">
                <a:tc gridSpan="4">
                  <a:txBody>
                    <a:bodyPr/>
                    <a:lstStyle/>
                    <a:p>
                      <a:pPr algn="l" fontAlgn="t"/>
                      <a:r>
                        <a:rPr lang="es-ES" sz="1000" b="1" dirty="0">
                          <a:effectLst/>
                          <a:latin typeface="+mn-lt"/>
                        </a:rPr>
                        <a:t>ASA grade (n %)</a:t>
                      </a:r>
                    </a:p>
                  </a:txBody>
                  <a:tcPr marL="32641" marR="32641" marT="32641" marB="32641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36990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I 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or</a:t>
                      </a:r>
                      <a:r>
                        <a:rPr lang="es-ES" sz="1000" dirty="0">
                          <a:effectLst/>
                          <a:latin typeface="+mn-lt"/>
                        </a:rPr>
                        <a:t> II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2790 (57.8)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1211 (30.4)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547 (14.8)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3723845745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III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1593 (33.0)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2203 (55.3)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2264 (61.3)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2908959070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IV 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or</a:t>
                      </a:r>
                      <a:r>
                        <a:rPr lang="es-ES" sz="1000" dirty="0">
                          <a:effectLst/>
                          <a:latin typeface="+mn-lt"/>
                        </a:rPr>
                        <a:t> V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83 (1.7)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226 (5.7)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513 (13.9)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1694520931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Unknown</a:t>
                      </a:r>
                      <a:endParaRPr lang="es-ES" sz="1000" dirty="0">
                        <a:effectLst/>
                        <a:latin typeface="+mn-lt"/>
                      </a:endParaRP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364 (7.5)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341 (8.6)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367 (9.9)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380833147"/>
                  </a:ext>
                </a:extLst>
              </a:tr>
              <a:tr h="221962">
                <a:tc gridSpan="4">
                  <a:txBody>
                    <a:bodyPr/>
                    <a:lstStyle/>
                    <a:p>
                      <a:pPr algn="l" fontAlgn="t"/>
                      <a:r>
                        <a:rPr lang="es-ES" sz="1000" b="1" dirty="0" err="1">
                          <a:effectLst/>
                          <a:latin typeface="+mn-lt"/>
                        </a:rPr>
                        <a:t>Type</a:t>
                      </a:r>
                      <a:r>
                        <a:rPr lang="es-ES" sz="1000" b="1" dirty="0">
                          <a:effectLst/>
                          <a:latin typeface="+mn-lt"/>
                        </a:rPr>
                        <a:t> of fracture (n %)</a:t>
                      </a:r>
                    </a:p>
                  </a:txBody>
                  <a:tcPr marL="32641" marR="32641" marT="32641" marB="32641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37310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Intracapsular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2679 (55.5)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1898 (47.7)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1795 (48.6)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4138841652"/>
                  </a:ext>
                </a:extLst>
              </a:tr>
              <a:tr h="378641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Intertrochanteric</a:t>
                      </a:r>
                      <a:r>
                        <a:rPr lang="es-ES" sz="1000" dirty="0">
                          <a:effectLst/>
                          <a:latin typeface="+mn-lt"/>
                        </a:rPr>
                        <a:t>/</a:t>
                      </a:r>
                      <a:br>
                        <a:rPr lang="es-ES" sz="1000" dirty="0">
                          <a:effectLst/>
                          <a:latin typeface="+mn-lt"/>
                        </a:rPr>
                      </a:br>
                      <a:r>
                        <a:rPr lang="es-ES" sz="1000" dirty="0" err="1">
                          <a:effectLst/>
                          <a:latin typeface="+mn-lt"/>
                        </a:rPr>
                        <a:t>Subtrochanteric</a:t>
                      </a:r>
                      <a:endParaRPr lang="es-ES" sz="1000" dirty="0">
                        <a:effectLst/>
                        <a:latin typeface="+mn-lt"/>
                      </a:endParaRP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1837 (38.0)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1808 (45.4)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1636 (44.3)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2650096582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Other</a:t>
                      </a:r>
                      <a:endParaRPr lang="es-ES" sz="1000" dirty="0">
                        <a:effectLst/>
                        <a:latin typeface="+mn-lt"/>
                      </a:endParaRP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314 (6.5)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175 (4.4)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260 (7.0)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3534564869"/>
                  </a:ext>
                </a:extLst>
              </a:tr>
              <a:tr h="221962">
                <a:tc gridSpan="4">
                  <a:txBody>
                    <a:bodyPr/>
                    <a:lstStyle/>
                    <a:p>
                      <a:pPr algn="l" fontAlgn="t"/>
                      <a:r>
                        <a:rPr lang="es-ES" sz="1000" b="1" dirty="0" err="1">
                          <a:effectLst/>
                          <a:latin typeface="+mn-lt"/>
                        </a:rPr>
                        <a:t>Type</a:t>
                      </a:r>
                      <a:r>
                        <a:rPr lang="es-ES" sz="1000" b="1" dirty="0">
                          <a:effectLst/>
                          <a:latin typeface="+mn-lt"/>
                        </a:rPr>
                        <a:t> of </a:t>
                      </a:r>
                      <a:r>
                        <a:rPr lang="es-ES" sz="1000" b="1" dirty="0" err="1">
                          <a:effectLst/>
                          <a:latin typeface="+mn-lt"/>
                        </a:rPr>
                        <a:t>surgery</a:t>
                      </a:r>
                      <a:r>
                        <a:rPr lang="es-ES" sz="1000" b="1" dirty="0">
                          <a:effectLst/>
                          <a:latin typeface="+mn-lt"/>
                        </a:rPr>
                        <a:t> (n %)</a:t>
                      </a:r>
                    </a:p>
                  </a:txBody>
                  <a:tcPr marL="32641" marR="32641" marT="32641" marB="32641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62069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Arthroplasty</a:t>
                      </a:r>
                      <a:endParaRPr lang="es-ES" sz="1000" dirty="0">
                        <a:effectLst/>
                        <a:latin typeface="+mn-lt"/>
                      </a:endParaRP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2576 (53.3)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1907 (47.9)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1751 (47.4)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2059737808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Internal 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fixation</a:t>
                      </a:r>
                      <a:endParaRPr lang="es-ES" sz="1000" dirty="0">
                        <a:effectLst/>
                        <a:latin typeface="+mn-lt"/>
                      </a:endParaRP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2038 (42.2)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1839 (46.2)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1676 (45.4)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4116204280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Other</a:t>
                      </a:r>
                      <a:r>
                        <a:rPr lang="es-ES" sz="1000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000" dirty="0" err="1">
                          <a:effectLst/>
                          <a:latin typeface="+mn-lt"/>
                        </a:rPr>
                        <a:t>surgery</a:t>
                      </a:r>
                      <a:endParaRPr lang="es-ES" sz="1000" dirty="0">
                        <a:effectLst/>
                        <a:latin typeface="+mn-lt"/>
                      </a:endParaRP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92 (1.9)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97 (2.4)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74 (2.0)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3182335429"/>
                  </a:ext>
                </a:extLst>
              </a:tr>
              <a:tr h="221962"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+mn-lt"/>
                        </a:rPr>
                        <a:t> Non-operative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124 (2.6)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>
                          <a:effectLst/>
                          <a:latin typeface="+mn-lt"/>
                        </a:rPr>
                        <a:t>138 (3.5)</a:t>
                      </a:r>
                    </a:p>
                  </a:txBody>
                  <a:tcPr marL="32641" marR="32641" marT="32641" marB="32641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dirty="0">
                          <a:effectLst/>
                          <a:latin typeface="+mn-lt"/>
                        </a:rPr>
                        <a:t>190 (5.2)</a:t>
                      </a:r>
                    </a:p>
                  </a:txBody>
                  <a:tcPr marL="32641" marR="32641" marT="32641" marB="32641" anchor="ctr"/>
                </a:tc>
                <a:extLst>
                  <a:ext uri="{0D108BD9-81ED-4DB2-BD59-A6C34878D82A}">
                    <a16:rowId xmlns:a16="http://schemas.microsoft.com/office/drawing/2014/main" val="7154119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5933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2" descr="University College Dublin - Wikipedia">
            <a:extLst>
              <a:ext uri="{FF2B5EF4-FFF2-40B4-BE49-F238E27FC236}">
                <a16:creationId xmlns:a16="http://schemas.microsoft.com/office/drawing/2014/main" id="{AE4169E7-FF62-4646-9D73-8C2DAE4CE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CSI - YouTube">
            <a:extLst>
              <a:ext uri="{FF2B5EF4-FFF2-40B4-BE49-F238E27FC236}">
                <a16:creationId xmlns:a16="http://schemas.microsoft.com/office/drawing/2014/main" id="{D9C305AE-549A-4500-8336-50A6F272F9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ookie policy - National Ambulance Service">
            <a:extLst>
              <a:ext uri="{FF2B5EF4-FFF2-40B4-BE49-F238E27FC236}">
                <a16:creationId xmlns:a16="http://schemas.microsoft.com/office/drawing/2014/main" id="{D190F1E7-68DF-4656-B3B0-87101C9DB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UCC Ireland (@UCC) / Twitter">
            <a:extLst>
              <a:ext uri="{FF2B5EF4-FFF2-40B4-BE49-F238E27FC236}">
                <a16:creationId xmlns:a16="http://schemas.microsoft.com/office/drawing/2014/main" id="{B06A8664-A13D-4348-AD95-09E41FFAC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Trinity College Dublin (@tcddublin) / Twitter">
            <a:extLst>
              <a:ext uri="{FF2B5EF4-FFF2-40B4-BE49-F238E27FC236}">
                <a16:creationId xmlns:a16="http://schemas.microsoft.com/office/drawing/2014/main" id="{16643E32-256A-4F67-BE16-A81D1D2E6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4144C1-064C-402D-AB47-76F47897D01D}"/>
              </a:ext>
            </a:extLst>
          </p:cNvPr>
          <p:cNvSpPr txBox="1"/>
          <p:nvPr/>
        </p:nvSpPr>
        <p:spPr>
          <a:xfrm>
            <a:off x="2029006" y="6172200"/>
            <a:ext cx="8252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/>
              <a:t>All associations were statistically significant (</a:t>
            </a:r>
            <a:r>
              <a:rPr lang="en-IE" i="1" dirty="0"/>
              <a:t>p </a:t>
            </a:r>
            <a:r>
              <a:rPr lang="en-IE" dirty="0"/>
              <a:t>&lt; 0.001) independently of age and sex. </a:t>
            </a:r>
            <a:endParaRPr lang="es-ES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88384C-A272-4ED6-BDD5-A8A43FA5F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432444"/>
              </p:ext>
            </p:extLst>
          </p:nvPr>
        </p:nvGraphicFramePr>
        <p:xfrm>
          <a:off x="133048" y="1586107"/>
          <a:ext cx="6267756" cy="420168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19552">
                  <a:extLst>
                    <a:ext uri="{9D8B030D-6E8A-4147-A177-3AD203B41FA5}">
                      <a16:colId xmlns:a16="http://schemas.microsoft.com/office/drawing/2014/main" val="265920667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84560861"/>
                    </a:ext>
                  </a:extLst>
                </a:gridCol>
                <a:gridCol w="971551">
                  <a:extLst>
                    <a:ext uri="{9D8B030D-6E8A-4147-A177-3AD203B41FA5}">
                      <a16:colId xmlns:a16="http://schemas.microsoft.com/office/drawing/2014/main" val="2317057781"/>
                    </a:ext>
                  </a:extLst>
                </a:gridCol>
                <a:gridCol w="971551">
                  <a:extLst>
                    <a:ext uri="{9D8B030D-6E8A-4147-A177-3AD203B41FA5}">
                      <a16:colId xmlns:a16="http://schemas.microsoft.com/office/drawing/2014/main" val="2864883030"/>
                    </a:ext>
                  </a:extLst>
                </a:gridCol>
                <a:gridCol w="971551">
                  <a:extLst>
                    <a:ext uri="{9D8B030D-6E8A-4147-A177-3AD203B41FA5}">
                      <a16:colId xmlns:a16="http://schemas.microsoft.com/office/drawing/2014/main" val="2605439990"/>
                    </a:ext>
                  </a:extLst>
                </a:gridCol>
                <a:gridCol w="971551">
                  <a:extLst>
                    <a:ext uri="{9D8B030D-6E8A-4147-A177-3AD203B41FA5}">
                      <a16:colId xmlns:a16="http://schemas.microsoft.com/office/drawing/2014/main" val="3805903133"/>
                    </a:ext>
                  </a:extLst>
                </a:gridCol>
              </a:tblGrid>
              <a:tr h="565531">
                <a:tc>
                  <a:txBody>
                    <a:bodyPr/>
                    <a:lstStyle/>
                    <a:p>
                      <a:pPr algn="l" fontAlgn="t"/>
                      <a:endParaRPr lang="es-ES" sz="1100" dirty="0">
                        <a:effectLst/>
                      </a:endParaRPr>
                    </a:p>
                  </a:txBody>
                  <a:tcPr marL="34484" marR="34484" marT="34484" marB="34484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b="1" dirty="0">
                          <a:effectLst/>
                        </a:rPr>
                        <a:t>Low tertile</a:t>
                      </a:r>
                      <a:br>
                        <a:rPr lang="es-ES" sz="1100" b="1" dirty="0">
                          <a:effectLst/>
                        </a:rPr>
                      </a:br>
                      <a:r>
                        <a:rPr lang="es-ES" sz="1100" b="1" dirty="0">
                          <a:effectLst/>
                        </a:rPr>
                        <a:t>N = 4830</a:t>
                      </a:r>
                    </a:p>
                  </a:txBody>
                  <a:tcPr marL="34484" marR="34484" marT="34484" marB="34484" anchor="ctr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s-ES" sz="1100" b="1" dirty="0">
                          <a:effectLst/>
                        </a:rPr>
                        <a:t>Medium tertile</a:t>
                      </a:r>
                      <a:br>
                        <a:rPr lang="es-ES" sz="1100" b="1" dirty="0">
                          <a:effectLst/>
                        </a:rPr>
                      </a:br>
                      <a:r>
                        <a:rPr lang="es-ES" sz="1100" b="1" dirty="0">
                          <a:effectLst/>
                        </a:rPr>
                        <a:t>N = 3981</a:t>
                      </a:r>
                    </a:p>
                  </a:txBody>
                  <a:tcPr marL="34484" marR="34484" marT="34484" marB="34484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s-ES" sz="1100" b="1" dirty="0">
                          <a:effectLst/>
                        </a:rPr>
                        <a:t>High tertile</a:t>
                      </a:r>
                      <a:br>
                        <a:rPr lang="es-ES" sz="1100" b="1" dirty="0">
                          <a:effectLst/>
                        </a:rPr>
                      </a:br>
                      <a:r>
                        <a:rPr lang="es-ES" sz="1100" b="1" dirty="0">
                          <a:effectLst/>
                        </a:rPr>
                        <a:t>N = 3691</a:t>
                      </a:r>
                    </a:p>
                  </a:txBody>
                  <a:tcPr marL="34484" marR="34484" marT="34484" marB="34484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954671"/>
                  </a:ext>
                </a:extLst>
              </a:tr>
              <a:tr h="400010">
                <a:tc>
                  <a:txBody>
                    <a:bodyPr/>
                    <a:lstStyle/>
                    <a:p>
                      <a:pPr algn="l" fontAlgn="t"/>
                      <a:endParaRPr lang="es-ES" sz="1100" dirty="0">
                        <a:effectLst/>
                      </a:endParaRPr>
                    </a:p>
                  </a:txBody>
                  <a:tcPr marL="34484" marR="34484" marT="34484" marB="3448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%</a:t>
                      </a:r>
                    </a:p>
                  </a:txBody>
                  <a:tcPr marL="34484" marR="34484" marT="34484" marB="3448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%</a:t>
                      </a:r>
                    </a:p>
                  </a:txBody>
                  <a:tcPr marL="34484" marR="34484" marT="34484" marB="3448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aOR</a:t>
                      </a:r>
                      <a:br>
                        <a:rPr lang="es-ES" sz="1100" dirty="0">
                          <a:effectLst/>
                        </a:rPr>
                      </a:br>
                      <a:r>
                        <a:rPr lang="es-ES" sz="1100" dirty="0">
                          <a:effectLst/>
                        </a:rPr>
                        <a:t>(95% CI)</a:t>
                      </a:r>
                    </a:p>
                  </a:txBody>
                  <a:tcPr marL="34484" marR="34484" marT="34484" marB="3448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%</a:t>
                      </a:r>
                    </a:p>
                  </a:txBody>
                  <a:tcPr marL="34484" marR="34484" marT="34484" marB="3448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aOR</a:t>
                      </a:r>
                      <a:br>
                        <a:rPr lang="es-ES" sz="1100" dirty="0">
                          <a:effectLst/>
                        </a:rPr>
                      </a:br>
                      <a:r>
                        <a:rPr lang="es-ES" sz="1100" dirty="0">
                          <a:effectLst/>
                        </a:rPr>
                        <a:t>(95% CI)</a:t>
                      </a:r>
                    </a:p>
                  </a:txBody>
                  <a:tcPr marL="34484" marR="34484" marT="34484" marB="3448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857815"/>
                  </a:ext>
                </a:extLst>
              </a:tr>
              <a:tr h="400010"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b="1" dirty="0">
                          <a:effectLst/>
                        </a:rPr>
                        <a:t>Development of delirium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5.5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13.5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2.20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(1.88–2.57)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17.6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2.74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(2.34–3.20)</a:t>
                      </a:r>
                    </a:p>
                  </a:txBody>
                  <a:tcPr marL="34484" marR="34484" marT="34484" marB="3448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966443"/>
                  </a:ext>
                </a:extLst>
              </a:tr>
              <a:tr h="565531">
                <a:tc>
                  <a:txBody>
                    <a:bodyPr/>
                    <a:lstStyle/>
                    <a:p>
                      <a:pPr algn="l" fontAlgn="t"/>
                      <a:r>
                        <a:rPr lang="en-IE" sz="1100" b="1" dirty="0">
                          <a:effectLst/>
                        </a:rPr>
                        <a:t>Prolonged length of stay (≥ 30 days)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5.9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16.1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2.88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(2.48–3.35) 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23.1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4.38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(3.77–5.08) </a:t>
                      </a:r>
                    </a:p>
                  </a:txBody>
                  <a:tcPr marL="34484" marR="34484" marT="34484" marB="3448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284802"/>
                  </a:ext>
                </a:extLst>
              </a:tr>
              <a:tr h="565531"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b="1" dirty="0">
                          <a:effectLst/>
                        </a:rPr>
                        <a:t>New </a:t>
                      </a:r>
                      <a:r>
                        <a:rPr lang="es-ES" sz="1100" b="1" dirty="0" err="1">
                          <a:effectLst/>
                        </a:rPr>
                        <a:t>nursing</a:t>
                      </a:r>
                      <a:r>
                        <a:rPr lang="es-ES" sz="1100" b="1" dirty="0">
                          <a:effectLst/>
                        </a:rPr>
                        <a:t> home </a:t>
                      </a:r>
                      <a:r>
                        <a:rPr lang="es-ES" sz="1100" b="1" dirty="0" err="1">
                          <a:effectLst/>
                        </a:rPr>
                        <a:t>admission</a:t>
                      </a:r>
                      <a:r>
                        <a:rPr lang="es-ES" sz="1100" b="1" dirty="0">
                          <a:effectLst/>
                        </a:rPr>
                        <a:t>*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2.2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5.9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2.22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(1.74–2.84)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11.3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4.38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(3.43–5.59)</a:t>
                      </a:r>
                    </a:p>
                  </a:txBody>
                  <a:tcPr marL="34484" marR="34484" marT="34484" marB="3448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763756"/>
                  </a:ext>
                </a:extLst>
              </a:tr>
              <a:tr h="565531"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b="1" dirty="0">
                          <a:effectLst/>
                        </a:rPr>
                        <a:t>7-day </a:t>
                      </a:r>
                      <a:r>
                        <a:rPr lang="es-ES" sz="1100" b="1" dirty="0" err="1">
                          <a:effectLst/>
                        </a:rPr>
                        <a:t>inpatient</a:t>
                      </a:r>
                      <a:r>
                        <a:rPr lang="es-ES" sz="1100" b="1" dirty="0">
                          <a:effectLst/>
                        </a:rPr>
                        <a:t> </a:t>
                      </a:r>
                      <a:r>
                        <a:rPr lang="es-ES" sz="1100" b="1" dirty="0" err="1">
                          <a:effectLst/>
                        </a:rPr>
                        <a:t>mortality</a:t>
                      </a:r>
                      <a:endParaRPr lang="es-ES" sz="1100" b="1" dirty="0">
                        <a:effectLst/>
                      </a:endParaRP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0.2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0.9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2.89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(1.49–5.61)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2.8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8.30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(4.50–15.32)</a:t>
                      </a:r>
                    </a:p>
                  </a:txBody>
                  <a:tcPr marL="34484" marR="34484" marT="34484" marB="3448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941400"/>
                  </a:ext>
                </a:extLst>
              </a:tr>
              <a:tr h="565531"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b="1" dirty="0">
                          <a:effectLst/>
                        </a:rPr>
                        <a:t>14-day </a:t>
                      </a:r>
                      <a:r>
                        <a:rPr lang="es-ES" sz="1100" b="1" dirty="0" err="1">
                          <a:effectLst/>
                        </a:rPr>
                        <a:t>inpatient</a:t>
                      </a:r>
                      <a:r>
                        <a:rPr lang="es-ES" sz="1100" b="1" dirty="0">
                          <a:effectLst/>
                        </a:rPr>
                        <a:t> </a:t>
                      </a:r>
                      <a:r>
                        <a:rPr lang="es-ES" sz="1100" b="1" dirty="0" err="1">
                          <a:effectLst/>
                        </a:rPr>
                        <a:t>mortality</a:t>
                      </a:r>
                      <a:endParaRPr lang="es-ES" sz="1100" b="1" dirty="0">
                        <a:effectLst/>
                      </a:endParaRP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0.3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1.6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4.16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(2.39–7.24)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5.0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12.13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(7.20–20.45)</a:t>
                      </a:r>
                    </a:p>
                  </a:txBody>
                  <a:tcPr marL="34484" marR="34484" marT="34484" marB="3448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319541"/>
                  </a:ext>
                </a:extLst>
              </a:tr>
              <a:tr h="565531"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b="1" dirty="0" err="1">
                          <a:effectLst/>
                        </a:rPr>
                        <a:t>Overall</a:t>
                      </a:r>
                      <a:r>
                        <a:rPr lang="es-ES" sz="1100" b="1" dirty="0">
                          <a:effectLst/>
                        </a:rPr>
                        <a:t> </a:t>
                      </a:r>
                      <a:r>
                        <a:rPr lang="es-ES" sz="1100" b="1" dirty="0" err="1">
                          <a:effectLst/>
                        </a:rPr>
                        <a:t>inpatient</a:t>
                      </a:r>
                      <a:r>
                        <a:rPr lang="es-ES" sz="1100" b="1" dirty="0">
                          <a:effectLst/>
                        </a:rPr>
                        <a:t> </a:t>
                      </a:r>
                      <a:r>
                        <a:rPr lang="es-ES" sz="1100" b="1" dirty="0" err="1">
                          <a:effectLst/>
                        </a:rPr>
                        <a:t>mortality</a:t>
                      </a:r>
                      <a:endParaRPr lang="es-ES" sz="1100" b="1" dirty="0">
                        <a:effectLst/>
                      </a:endParaRP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0.6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3.3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4.75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(3.17–7.10)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dirty="0">
                          <a:effectLst/>
                        </a:rPr>
                        <a:t>10.1</a:t>
                      </a:r>
                    </a:p>
                  </a:txBody>
                  <a:tcPr marL="34484" marR="34484" marT="34484" marB="3448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dirty="0">
                          <a:effectLst/>
                        </a:rPr>
                        <a:t>14.74 </a:t>
                      </a:r>
                    </a:p>
                    <a:p>
                      <a:pPr algn="ctr" fontAlgn="t"/>
                      <a:r>
                        <a:rPr lang="es-ES" sz="1100" dirty="0">
                          <a:effectLst/>
                        </a:rPr>
                        <a:t>(10.07–21.59)</a:t>
                      </a:r>
                    </a:p>
                  </a:txBody>
                  <a:tcPr marL="34484" marR="34484" marT="34484" marB="3448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104701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CBE4E04B-79E1-4986-83B3-04EB6388FDC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3376"/>
          <a:stretch/>
        </p:blipFill>
        <p:spPr>
          <a:xfrm>
            <a:off x="6451575" y="1776799"/>
            <a:ext cx="5607377" cy="38202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480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C00335-AAF3-4B00-A871-100E356500E9}"/>
              </a:ext>
            </a:extLst>
          </p:cNvPr>
          <p:cNvSpPr txBox="1"/>
          <p:nvPr/>
        </p:nvSpPr>
        <p:spPr>
          <a:xfrm>
            <a:off x="952500" y="5415616"/>
            <a:ext cx="1028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AUC analyses suggested that the FI score, added to age, sex, and ASA score, added value to the prediction of delirium and new NH admission (p&lt;0.05), and especially to prolonged LOS and inpatient mortality (p&lt;0.001).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University College Dublin - Wikipedia">
            <a:extLst>
              <a:ext uri="{FF2B5EF4-FFF2-40B4-BE49-F238E27FC236}">
                <a16:creationId xmlns:a16="http://schemas.microsoft.com/office/drawing/2014/main" id="{AE4169E7-FF62-4646-9D73-8C2DAE4CE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CSI - YouTube">
            <a:extLst>
              <a:ext uri="{FF2B5EF4-FFF2-40B4-BE49-F238E27FC236}">
                <a16:creationId xmlns:a16="http://schemas.microsoft.com/office/drawing/2014/main" id="{D9C305AE-549A-4500-8336-50A6F272F9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ookie policy - National Ambulance Service">
            <a:extLst>
              <a:ext uri="{FF2B5EF4-FFF2-40B4-BE49-F238E27FC236}">
                <a16:creationId xmlns:a16="http://schemas.microsoft.com/office/drawing/2014/main" id="{D190F1E7-68DF-4656-B3B0-87101C9DB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UCC Ireland (@UCC) / Twitter">
            <a:extLst>
              <a:ext uri="{FF2B5EF4-FFF2-40B4-BE49-F238E27FC236}">
                <a16:creationId xmlns:a16="http://schemas.microsoft.com/office/drawing/2014/main" id="{B06A8664-A13D-4348-AD95-09E41FFAC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Trinity College Dublin (@tcddublin) / Twitter">
            <a:extLst>
              <a:ext uri="{FF2B5EF4-FFF2-40B4-BE49-F238E27FC236}">
                <a16:creationId xmlns:a16="http://schemas.microsoft.com/office/drawing/2014/main" id="{16643E32-256A-4F67-BE16-A81D1D2E6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790FFD9-D5F3-4F25-8A08-5120B10C2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064392"/>
              </p:ext>
            </p:extLst>
          </p:nvPr>
        </p:nvGraphicFramePr>
        <p:xfrm>
          <a:off x="800100" y="1474196"/>
          <a:ext cx="10591800" cy="35814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118360">
                  <a:extLst>
                    <a:ext uri="{9D8B030D-6E8A-4147-A177-3AD203B41FA5}">
                      <a16:colId xmlns:a16="http://schemas.microsoft.com/office/drawing/2014/main" val="190759611"/>
                    </a:ext>
                  </a:extLst>
                </a:gridCol>
                <a:gridCol w="2118360">
                  <a:extLst>
                    <a:ext uri="{9D8B030D-6E8A-4147-A177-3AD203B41FA5}">
                      <a16:colId xmlns:a16="http://schemas.microsoft.com/office/drawing/2014/main" val="3607112391"/>
                    </a:ext>
                  </a:extLst>
                </a:gridCol>
                <a:gridCol w="2118360">
                  <a:extLst>
                    <a:ext uri="{9D8B030D-6E8A-4147-A177-3AD203B41FA5}">
                      <a16:colId xmlns:a16="http://schemas.microsoft.com/office/drawing/2014/main" val="1596711613"/>
                    </a:ext>
                  </a:extLst>
                </a:gridCol>
                <a:gridCol w="2118360">
                  <a:extLst>
                    <a:ext uri="{9D8B030D-6E8A-4147-A177-3AD203B41FA5}">
                      <a16:colId xmlns:a16="http://schemas.microsoft.com/office/drawing/2014/main" val="1448792241"/>
                    </a:ext>
                  </a:extLst>
                </a:gridCol>
                <a:gridCol w="2118360">
                  <a:extLst>
                    <a:ext uri="{9D8B030D-6E8A-4147-A177-3AD203B41FA5}">
                      <a16:colId xmlns:a16="http://schemas.microsoft.com/office/drawing/2014/main" val="942741422"/>
                    </a:ext>
                  </a:extLst>
                </a:gridCol>
              </a:tblGrid>
              <a:tr h="811245"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 </a:t>
                      </a:r>
                    </a:p>
                  </a:txBody>
                  <a:tcPr marL="34484" marR="34484" marT="34484" marB="3448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b="1" dirty="0">
                          <a:effectLst/>
                        </a:rPr>
                        <a:t>Delirium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b="1" dirty="0" err="1">
                          <a:effectLst/>
                        </a:rPr>
                        <a:t>Prolonged</a:t>
                      </a:r>
                      <a:r>
                        <a:rPr lang="es-ES" sz="1600" b="1" dirty="0">
                          <a:effectLst/>
                        </a:rPr>
                        <a:t> LOS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b="1" dirty="0" err="1">
                          <a:effectLst/>
                        </a:rPr>
                        <a:t>Inpatient</a:t>
                      </a:r>
                      <a:r>
                        <a:rPr lang="es-ES" sz="1600" b="1" dirty="0">
                          <a:effectLst/>
                        </a:rPr>
                        <a:t> </a:t>
                      </a:r>
                      <a:r>
                        <a:rPr lang="es-ES" sz="1600" b="1" dirty="0" err="1">
                          <a:effectLst/>
                        </a:rPr>
                        <a:t>death</a:t>
                      </a:r>
                      <a:endParaRPr lang="es-ES" sz="1600" b="1" dirty="0">
                        <a:effectLst/>
                      </a:endParaRP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b="1" dirty="0">
                          <a:effectLst/>
                        </a:rPr>
                        <a:t>New </a:t>
                      </a:r>
                      <a:r>
                        <a:rPr lang="es-ES" sz="1600" b="1" dirty="0" err="1">
                          <a:effectLst/>
                        </a:rPr>
                        <a:t>nursing</a:t>
                      </a:r>
                      <a:r>
                        <a:rPr lang="es-ES" sz="1600" b="1" dirty="0">
                          <a:effectLst/>
                        </a:rPr>
                        <a:t> home </a:t>
                      </a:r>
                      <a:r>
                        <a:rPr lang="es-ES" sz="1600" b="1" dirty="0" err="1">
                          <a:effectLst/>
                        </a:rPr>
                        <a:t>admission</a:t>
                      </a:r>
                      <a:endParaRPr lang="es-ES" sz="1600" b="1" dirty="0">
                        <a:effectLst/>
                      </a:endParaRP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3085911"/>
                  </a:ext>
                </a:extLst>
              </a:tr>
              <a:tr h="811245">
                <a:tc>
                  <a:txBody>
                    <a:bodyPr/>
                    <a:lstStyle/>
                    <a:p>
                      <a:pPr algn="l" fontAlgn="t"/>
                      <a:r>
                        <a:rPr lang="en-IE" sz="1600" b="1" dirty="0">
                          <a:effectLst/>
                        </a:rPr>
                        <a:t>Model 1:</a:t>
                      </a:r>
                      <a:br>
                        <a:rPr lang="en-IE" sz="1600" b="1" dirty="0">
                          <a:effectLst/>
                        </a:rPr>
                      </a:br>
                      <a:r>
                        <a:rPr lang="en-IE" sz="1600" b="1" dirty="0">
                          <a:effectLst/>
                        </a:rPr>
                        <a:t>Age, sex and ASA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0.66 (0.65–0.68)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0.64 (0.62–0.65)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0.75 (0.73–0.77)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0.64 (0.62–0.66)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16905554"/>
                  </a:ext>
                </a:extLst>
              </a:tr>
              <a:tr h="811245">
                <a:tc>
                  <a:txBody>
                    <a:bodyPr/>
                    <a:lstStyle/>
                    <a:p>
                      <a:pPr algn="l" fontAlgn="t"/>
                      <a:r>
                        <a:rPr lang="en-IE" sz="1600" b="1" dirty="0">
                          <a:effectLst/>
                        </a:rPr>
                        <a:t>Model 2:</a:t>
                      </a:r>
                      <a:br>
                        <a:rPr lang="en-IE" sz="1600" b="1" dirty="0">
                          <a:effectLst/>
                        </a:rPr>
                      </a:br>
                      <a:r>
                        <a:rPr lang="en-IE" sz="1600" b="1" dirty="0">
                          <a:effectLst/>
                        </a:rPr>
                        <a:t>Age, sex, ASA + FI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0.69 (0.67–0.70)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0.70 (0.68–0.71)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0.81 (0.79–0.83)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0.67 (0.65–0.69)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99203651"/>
                  </a:ext>
                </a:extLst>
              </a:tr>
              <a:tr h="1147665">
                <a:tc>
                  <a:txBody>
                    <a:bodyPr/>
                    <a:lstStyle/>
                    <a:p>
                      <a:pPr algn="l" fontAlgn="t"/>
                      <a:r>
                        <a:rPr lang="en-IE" sz="1600" b="1" dirty="0">
                          <a:effectLst/>
                        </a:rPr>
                        <a:t>Model 1 vs 2:</a:t>
                      </a:r>
                      <a:br>
                        <a:rPr lang="en-IE" sz="1600" b="1" dirty="0">
                          <a:effectLst/>
                        </a:rPr>
                      </a:br>
                      <a:r>
                        <a:rPr lang="en-IE" sz="1600" b="1" dirty="0">
                          <a:effectLst/>
                        </a:rPr>
                        <a:t>p value for statistical comparison of AUCs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p = 0.011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p &lt; 0.001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p &lt; 0.001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600" dirty="0">
                          <a:effectLst/>
                        </a:rPr>
                        <a:t>p = 0.047</a:t>
                      </a:r>
                    </a:p>
                  </a:txBody>
                  <a:tcPr marL="34484" marR="34484" marT="34484" marB="344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3278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3479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D147DD7-25C4-703A-990A-0E942C244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26FF99E-BAC3-55CB-4D94-89DB51C2DCBC}"/>
              </a:ext>
            </a:extLst>
          </p:cNvPr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1E8DB4C-3331-6792-EF56-71AA97429532}"/>
              </a:ext>
            </a:extLst>
          </p:cNvPr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D2B9588-F82B-67D2-AFC8-FB8962CA4557}"/>
              </a:ext>
            </a:extLst>
          </p:cNvPr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University College Dublin - Wikipedia">
            <a:extLst>
              <a:ext uri="{FF2B5EF4-FFF2-40B4-BE49-F238E27FC236}">
                <a16:creationId xmlns:a16="http://schemas.microsoft.com/office/drawing/2014/main" id="{FD59E579-8AF6-7233-58D7-5EE5792C8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CSI - YouTube">
            <a:extLst>
              <a:ext uri="{FF2B5EF4-FFF2-40B4-BE49-F238E27FC236}">
                <a16:creationId xmlns:a16="http://schemas.microsoft.com/office/drawing/2014/main" id="{CB821613-447A-0E75-4C08-918DBFFAF3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okie policy - National Ambulance Service">
            <a:extLst>
              <a:ext uri="{FF2B5EF4-FFF2-40B4-BE49-F238E27FC236}">
                <a16:creationId xmlns:a16="http://schemas.microsoft.com/office/drawing/2014/main" id="{6ED4491D-B0AD-11EB-44F2-E3FCECEA4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CC Ireland (@UCC) / Twitter">
            <a:extLst>
              <a:ext uri="{FF2B5EF4-FFF2-40B4-BE49-F238E27FC236}">
                <a16:creationId xmlns:a16="http://schemas.microsoft.com/office/drawing/2014/main" id="{47FA9AAE-81DA-0273-37CB-96058389EE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inity College Dublin (@tcddublin) / Twitter">
            <a:extLst>
              <a:ext uri="{FF2B5EF4-FFF2-40B4-BE49-F238E27FC236}">
                <a16:creationId xmlns:a16="http://schemas.microsoft.com/office/drawing/2014/main" id="{4BCB2A33-B6E4-DBB6-19DA-F63193E42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B14E662-8962-A645-CAEE-B389C35E40B4}"/>
              </a:ext>
            </a:extLst>
          </p:cNvPr>
          <p:cNvSpPr txBox="1"/>
          <p:nvPr/>
        </p:nvSpPr>
        <p:spPr>
          <a:xfrm>
            <a:off x="1225691" y="2581438"/>
            <a:ext cx="974061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Hip fracture in older adults is linked to high risks (delirium, prolonged stay, mortality), with frailty a key driver of poor outcomes.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Frailty can be measured using the Clinical Frailty Scale </a:t>
            </a:r>
            <a:r>
              <a:rPr lang="en-IE" sz="2000" b="1" dirty="0"/>
              <a:t>(CFS) </a:t>
            </a:r>
            <a:r>
              <a:rPr lang="en-IE" sz="2000" dirty="0"/>
              <a:t>or the Irish Hip Fracture Database Frailty Index (</a:t>
            </a:r>
            <a:r>
              <a:rPr lang="en-IE" sz="2000" b="1" dirty="0"/>
              <a:t>IHFD FI</a:t>
            </a:r>
            <a:r>
              <a:rPr lang="en-IE" sz="2000" dirty="0"/>
              <a:t>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Study compared these two frailty measures in a subsample of patients from 2 hospitals. </a:t>
            </a:r>
          </a:p>
          <a:p>
            <a:pPr lvl="1"/>
            <a:endParaRPr lang="en-I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Outcomes examined included delirium, inpatient mortality, prolonged hospital stay, and timely discharge home.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020B660-7071-EF68-DC03-76C5237FD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130" y="1106463"/>
            <a:ext cx="10154259" cy="738664"/>
          </a:xfrm>
        </p:spPr>
        <p:txBody>
          <a:bodyPr/>
          <a:lstStyle/>
          <a:p>
            <a:r>
              <a:rPr lang="en-IE" u="none" dirty="0"/>
              <a:t>Background &amp; aims 2</a:t>
            </a:r>
            <a:endParaRPr lang="es-ES" u="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49F14C-8ED0-0E11-8035-E0B14455BC82}"/>
              </a:ext>
            </a:extLst>
          </p:cNvPr>
          <p:cNvSpPr txBox="1"/>
          <p:nvPr/>
        </p:nvSpPr>
        <p:spPr>
          <a:xfrm>
            <a:off x="6705600" y="1125243"/>
            <a:ext cx="533400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E" sz="1200" i="0" dirty="0">
                <a:solidFill>
                  <a:srgbClr val="1B1B1B"/>
                </a:solidFill>
                <a:effectLst/>
                <a:latin typeface="Roboto Mono Web"/>
              </a:rPr>
              <a:t>Ferris HA, Walsh ME, Merriman NA, Brent L, Hickey P, Regan NO', Coughlan T, Romero-Ortuno R. </a:t>
            </a:r>
            <a:r>
              <a:rPr lang="en-IE" sz="1200" b="1" i="0" dirty="0">
                <a:solidFill>
                  <a:srgbClr val="1B1B1B"/>
                </a:solidFill>
                <a:effectLst/>
                <a:latin typeface="Roboto Mono Web"/>
              </a:rPr>
              <a:t>Identifying frailty in acutely hospitalised patients with hip fracture: are the clinical frailty scale and </a:t>
            </a:r>
            <a:r>
              <a:rPr lang="en-IE" sz="1200" b="1" i="0" dirty="0" err="1">
                <a:solidFill>
                  <a:srgbClr val="1B1B1B"/>
                </a:solidFill>
                <a:effectLst/>
                <a:latin typeface="Roboto Mono Web"/>
              </a:rPr>
              <a:t>irish</a:t>
            </a:r>
            <a:r>
              <a:rPr lang="en-IE" sz="1200" b="1" i="0" dirty="0">
                <a:solidFill>
                  <a:srgbClr val="1B1B1B"/>
                </a:solidFill>
                <a:effectLst/>
                <a:latin typeface="Roboto Mono Web"/>
              </a:rPr>
              <a:t> hip fracture database frailty index comparable for predicting adverse outcomes? </a:t>
            </a:r>
            <a:r>
              <a:rPr lang="en-IE" sz="1200" i="0" dirty="0" err="1">
                <a:solidFill>
                  <a:srgbClr val="1B1B1B"/>
                </a:solidFill>
                <a:effectLst/>
                <a:latin typeface="Roboto Mono Web"/>
              </a:rPr>
              <a:t>Eur</a:t>
            </a:r>
            <a:r>
              <a:rPr lang="en-IE" sz="1200" i="0" dirty="0">
                <a:solidFill>
                  <a:srgbClr val="1B1B1B"/>
                </a:solidFill>
                <a:effectLst/>
                <a:latin typeface="Roboto Mono Web"/>
              </a:rPr>
              <a:t> </a:t>
            </a:r>
            <a:r>
              <a:rPr lang="en-IE" sz="1200" i="0" dirty="0" err="1">
                <a:solidFill>
                  <a:srgbClr val="1B1B1B"/>
                </a:solidFill>
                <a:effectLst/>
                <a:latin typeface="Roboto Mono Web"/>
              </a:rPr>
              <a:t>Geriatr</a:t>
            </a:r>
            <a:r>
              <a:rPr lang="en-IE" sz="1200" i="0" dirty="0">
                <a:solidFill>
                  <a:srgbClr val="1B1B1B"/>
                </a:solidFill>
                <a:effectLst/>
                <a:latin typeface="Roboto Mono Web"/>
              </a:rPr>
              <a:t> Med. 2025 Jul 2.</a:t>
            </a:r>
            <a:endParaRPr lang="en-IE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44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F0EE1CA-FF4F-F88F-2B35-A5EE8B123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019307B-D16D-45D3-0C75-4AF08D9A763B}"/>
              </a:ext>
            </a:extLst>
          </p:cNvPr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AA8C837-24A3-50EE-FB7D-3D4A4B100B17}"/>
              </a:ext>
            </a:extLst>
          </p:cNvPr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142CFDD-F507-DEBE-02C7-F8179C694AFD}"/>
              </a:ext>
            </a:extLst>
          </p:cNvPr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University College Dublin - Wikipedia">
            <a:extLst>
              <a:ext uri="{FF2B5EF4-FFF2-40B4-BE49-F238E27FC236}">
                <a16:creationId xmlns:a16="http://schemas.microsoft.com/office/drawing/2014/main" id="{112703DE-63EB-C614-76FC-DE7B487B4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CSI - YouTube">
            <a:extLst>
              <a:ext uri="{FF2B5EF4-FFF2-40B4-BE49-F238E27FC236}">
                <a16:creationId xmlns:a16="http://schemas.microsoft.com/office/drawing/2014/main" id="{4B53908F-7C15-9FFB-4999-9696CB3B3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okie policy - National Ambulance Service">
            <a:extLst>
              <a:ext uri="{FF2B5EF4-FFF2-40B4-BE49-F238E27FC236}">
                <a16:creationId xmlns:a16="http://schemas.microsoft.com/office/drawing/2014/main" id="{62BF26DD-3371-36DA-791F-D7B678E0D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CC Ireland (@UCC) / Twitter">
            <a:extLst>
              <a:ext uri="{FF2B5EF4-FFF2-40B4-BE49-F238E27FC236}">
                <a16:creationId xmlns:a16="http://schemas.microsoft.com/office/drawing/2014/main" id="{8093BA28-58F5-76C4-7809-C55615996B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inity College Dublin (@tcddublin) / Twitter">
            <a:extLst>
              <a:ext uri="{FF2B5EF4-FFF2-40B4-BE49-F238E27FC236}">
                <a16:creationId xmlns:a16="http://schemas.microsoft.com/office/drawing/2014/main" id="{8D4CB6DB-6A10-3E85-D5BD-C235A0E70F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C09BCF-AEBD-DAEC-1323-D99544B2304C}"/>
              </a:ext>
            </a:extLst>
          </p:cNvPr>
          <p:cNvSpPr txBox="1"/>
          <p:nvPr/>
        </p:nvSpPr>
        <p:spPr>
          <a:xfrm>
            <a:off x="124408" y="1447800"/>
            <a:ext cx="398175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The study included </a:t>
            </a:r>
            <a:r>
              <a:rPr lang="en-IE" b="1" i="0" dirty="0">
                <a:solidFill>
                  <a:srgbClr val="212121"/>
                </a:solidFill>
                <a:effectLst/>
                <a:latin typeface="BlinkMacSystemFont"/>
              </a:rPr>
              <a:t>1,388 patients </a:t>
            </a: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(mean age 80.0, 68.4% female). </a:t>
            </a:r>
            <a:b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</a:br>
            <a:endParaRPr lang="en-IE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i="0" dirty="0">
                <a:solidFill>
                  <a:srgbClr val="212121"/>
                </a:solidFill>
                <a:effectLst/>
                <a:latin typeface="BlinkMacSystemFont"/>
              </a:rPr>
              <a:t>Delirium occurred in 39.1%</a:t>
            </a: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, </a:t>
            </a:r>
            <a:r>
              <a:rPr lang="en-IE" b="1" i="0" dirty="0">
                <a:solidFill>
                  <a:srgbClr val="212121"/>
                </a:solidFill>
                <a:effectLst/>
                <a:latin typeface="BlinkMacSystemFont"/>
              </a:rPr>
              <a:t>inpatient mortality in 5.2%</a:t>
            </a: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, prolonged LOS in 22.2%, and 33.6% were discharged home within 14 days. </a:t>
            </a:r>
            <a:b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</a:br>
            <a:endParaRPr lang="en-IE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i="0" dirty="0">
                <a:solidFill>
                  <a:srgbClr val="212121"/>
                </a:solidFill>
                <a:effectLst/>
                <a:latin typeface="BlinkMacSystemFont"/>
              </a:rPr>
              <a:t>CFS data were available for 84.4%</a:t>
            </a: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n-IE" b="1" i="0" dirty="0">
                <a:solidFill>
                  <a:srgbClr val="212121"/>
                </a:solidFill>
                <a:effectLst/>
                <a:latin typeface="BlinkMacSystemFont"/>
              </a:rPr>
              <a:t>and IHFD FI for 86.5%</a:t>
            </a: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. </a:t>
            </a:r>
            <a:b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</a:br>
            <a:endParaRPr lang="en-IE" b="0" i="0" dirty="0">
              <a:solidFill>
                <a:srgbClr val="212121"/>
              </a:solidFill>
              <a:effectLst/>
              <a:latin typeface="BlinkMacSystemFon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019E58-3334-0C2D-D2AD-47376A1071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6916" y="1135551"/>
            <a:ext cx="7966046" cy="40728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83CF83D-E5B6-5013-55B8-0BFCF6B763B7}"/>
              </a:ext>
            </a:extLst>
          </p:cNvPr>
          <p:cNvSpPr txBox="1"/>
          <p:nvPr/>
        </p:nvSpPr>
        <p:spPr>
          <a:xfrm>
            <a:off x="457200" y="5410200"/>
            <a:ext cx="11277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When added to age, sex and ASA, the </a:t>
            </a:r>
            <a:r>
              <a:rPr lang="en-IE" b="1" i="0" dirty="0">
                <a:solidFill>
                  <a:srgbClr val="212121"/>
                </a:solidFill>
                <a:effectLst/>
                <a:latin typeface="BlinkMacSystemFont"/>
              </a:rPr>
              <a:t>CFS outperformed the IHFD FI for predicting delirium </a:t>
            </a: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(AUC 0.816 vs. 0.790), </a:t>
            </a:r>
            <a:r>
              <a:rPr lang="en-IE" b="1" i="0" dirty="0">
                <a:solidFill>
                  <a:srgbClr val="212121"/>
                </a:solidFill>
                <a:effectLst/>
                <a:latin typeface="BlinkMacSystemFont"/>
              </a:rPr>
              <a:t>while the IHFD FI was </a:t>
            </a:r>
            <a:r>
              <a:rPr lang="en-IE" i="0" dirty="0">
                <a:solidFill>
                  <a:srgbClr val="212121"/>
                </a:solidFill>
                <a:effectLst/>
                <a:latin typeface="BlinkMacSystemFont"/>
              </a:rPr>
              <a:t>marginally </a:t>
            </a:r>
            <a:r>
              <a:rPr lang="en-IE" b="1" i="0" dirty="0">
                <a:solidFill>
                  <a:srgbClr val="212121"/>
                </a:solidFill>
                <a:effectLst/>
                <a:latin typeface="BlinkMacSystemFont"/>
              </a:rPr>
              <a:t>better for mortality </a:t>
            </a: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(AUC 0.778 vs. 0.744). </a:t>
            </a:r>
            <a:b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</a:br>
            <a:endParaRPr lang="en-IE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212121"/>
                </a:solidFill>
                <a:effectLst/>
                <a:latin typeface="BlinkMacSystemFont"/>
              </a:rPr>
              <a:t>Both tools performed similarly for prolonged LOS and discharge home.</a:t>
            </a:r>
            <a:endParaRPr lang="es-E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422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6400B9D-A1FC-3E04-EEFD-172FD7613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E094874-DF8C-CFC6-359F-0463A5EB75F7}"/>
              </a:ext>
            </a:extLst>
          </p:cNvPr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65BC6CD-B24C-224D-83F4-7CE831718E2A}"/>
              </a:ext>
            </a:extLst>
          </p:cNvPr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B22E341-4986-7F2F-F794-C5CD52D70E3C}"/>
              </a:ext>
            </a:extLst>
          </p:cNvPr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University College Dublin - Wikipedia">
            <a:extLst>
              <a:ext uri="{FF2B5EF4-FFF2-40B4-BE49-F238E27FC236}">
                <a16:creationId xmlns:a16="http://schemas.microsoft.com/office/drawing/2014/main" id="{7A3CA1CF-E617-E297-5F04-2F2D423B2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CSI - YouTube">
            <a:extLst>
              <a:ext uri="{FF2B5EF4-FFF2-40B4-BE49-F238E27FC236}">
                <a16:creationId xmlns:a16="http://schemas.microsoft.com/office/drawing/2014/main" id="{86961ECC-D8BB-863B-5EBD-536AB3981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okie policy - National Ambulance Service">
            <a:extLst>
              <a:ext uri="{FF2B5EF4-FFF2-40B4-BE49-F238E27FC236}">
                <a16:creationId xmlns:a16="http://schemas.microsoft.com/office/drawing/2014/main" id="{0F01C796-C567-1FC0-5BA6-DD6308C9B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CC Ireland (@UCC) / Twitter">
            <a:extLst>
              <a:ext uri="{FF2B5EF4-FFF2-40B4-BE49-F238E27FC236}">
                <a16:creationId xmlns:a16="http://schemas.microsoft.com/office/drawing/2014/main" id="{2758973A-C9D2-0B6E-B69B-275FD2D94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inity College Dublin (@tcddublin) / Twitter">
            <a:extLst>
              <a:ext uri="{FF2B5EF4-FFF2-40B4-BE49-F238E27FC236}">
                <a16:creationId xmlns:a16="http://schemas.microsoft.com/office/drawing/2014/main" id="{0B73C1C2-9638-26ED-029E-32CEBADD13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1B96F8C-919E-2238-5941-92E9F02BC087}"/>
              </a:ext>
            </a:extLst>
          </p:cNvPr>
          <p:cNvSpPr txBox="1"/>
          <p:nvPr/>
        </p:nvSpPr>
        <p:spPr>
          <a:xfrm>
            <a:off x="848225" y="2845051"/>
            <a:ext cx="1015426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000" b="1" dirty="0"/>
              <a:t>Frailty strongly predicts poor outcomes after hip fracture </a:t>
            </a:r>
            <a:r>
              <a:rPr lang="en-IE" sz="2000" dirty="0"/>
              <a:t>(delirium, prolonged stay, mortality, new nursing home admission).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000" dirty="0"/>
              <a:t>IHFD Frailty Index (21 items) adds predictive value beyond age, sex, and ASA—especially for inpatient mortality.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000" dirty="0"/>
              <a:t>Clinical Frailty Scale (CFS) outperforms IHFD FI in predicting delirium due to its bedside cognitive/functional assessment.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000" dirty="0"/>
              <a:t>Both tools perform similarly for prolonged hospital stay and early discharge home.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000" b="1" dirty="0"/>
              <a:t>CFS (prospective use) = best for early delirium detection and timely intervention</a:t>
            </a:r>
            <a:r>
              <a:rPr lang="en-IE" sz="2000" dirty="0"/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000" b="1" dirty="0"/>
              <a:t>IHFD FI (audit data) = best for mortality risk and system-level monitoring.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000" dirty="0"/>
              <a:t>Complementary use of both tools can optimise patient care and resource </a:t>
            </a:r>
            <a:br>
              <a:rPr lang="en-IE" sz="2000" dirty="0"/>
            </a:br>
            <a:r>
              <a:rPr lang="en-IE" sz="2000" dirty="0"/>
              <a:t>allocation in hip fracture services.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447EC1-6EBF-CF4E-FDD4-0A689ED2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130" y="1106463"/>
            <a:ext cx="10154259" cy="738664"/>
          </a:xfrm>
        </p:spPr>
        <p:txBody>
          <a:bodyPr/>
          <a:lstStyle/>
          <a:p>
            <a:r>
              <a:rPr lang="en-IE" u="none" dirty="0"/>
              <a:t>Conclusions</a:t>
            </a:r>
            <a:endParaRPr lang="es-ES" u="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19909F-7829-73F1-E659-8EE2713CFC08}"/>
              </a:ext>
            </a:extLst>
          </p:cNvPr>
          <p:cNvSpPr txBox="1"/>
          <p:nvPr/>
        </p:nvSpPr>
        <p:spPr>
          <a:xfrm>
            <a:off x="6705600" y="1713006"/>
            <a:ext cx="533400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E" sz="1200" i="0" dirty="0">
                <a:solidFill>
                  <a:srgbClr val="1B1B1B"/>
                </a:solidFill>
                <a:effectLst/>
                <a:latin typeface="Roboto Mono Web"/>
              </a:rPr>
              <a:t>Ferris HA, Walsh ME, Merriman NA, Brent L, Hickey P, Regan NO', Coughlan T, Romero-Ortuno R. </a:t>
            </a:r>
            <a:r>
              <a:rPr lang="en-IE" sz="1200" b="1" i="0" dirty="0">
                <a:solidFill>
                  <a:srgbClr val="1B1B1B"/>
                </a:solidFill>
                <a:effectLst/>
                <a:latin typeface="Roboto Mono Web"/>
              </a:rPr>
              <a:t>Identifying frailty in acutely hospitalised patients with hip fracture: are the clinical frailty scale and </a:t>
            </a:r>
            <a:r>
              <a:rPr lang="en-IE" sz="1200" b="1" i="0" dirty="0" err="1">
                <a:solidFill>
                  <a:srgbClr val="1B1B1B"/>
                </a:solidFill>
                <a:effectLst/>
                <a:latin typeface="Roboto Mono Web"/>
              </a:rPr>
              <a:t>irish</a:t>
            </a:r>
            <a:r>
              <a:rPr lang="en-IE" sz="1200" b="1" i="0" dirty="0">
                <a:solidFill>
                  <a:srgbClr val="1B1B1B"/>
                </a:solidFill>
                <a:effectLst/>
                <a:latin typeface="Roboto Mono Web"/>
              </a:rPr>
              <a:t> hip fracture database frailty index comparable for predicting adverse outcomes? </a:t>
            </a:r>
            <a:r>
              <a:rPr lang="en-IE" sz="1200" i="0" dirty="0" err="1">
                <a:solidFill>
                  <a:srgbClr val="1B1B1B"/>
                </a:solidFill>
                <a:effectLst/>
                <a:latin typeface="Roboto Mono Web"/>
              </a:rPr>
              <a:t>Eur</a:t>
            </a:r>
            <a:r>
              <a:rPr lang="en-IE" sz="1200" i="0" dirty="0">
                <a:solidFill>
                  <a:srgbClr val="1B1B1B"/>
                </a:solidFill>
                <a:effectLst/>
                <a:latin typeface="Roboto Mono Web"/>
              </a:rPr>
              <a:t> </a:t>
            </a:r>
            <a:r>
              <a:rPr lang="en-IE" sz="1200" i="0" dirty="0" err="1">
                <a:solidFill>
                  <a:srgbClr val="1B1B1B"/>
                </a:solidFill>
                <a:effectLst/>
                <a:latin typeface="Roboto Mono Web"/>
              </a:rPr>
              <a:t>Geriatr</a:t>
            </a:r>
            <a:r>
              <a:rPr lang="en-IE" sz="1200" i="0" dirty="0">
                <a:solidFill>
                  <a:srgbClr val="1B1B1B"/>
                </a:solidFill>
                <a:effectLst/>
                <a:latin typeface="Roboto Mono Web"/>
              </a:rPr>
              <a:t> Med. 2025 Jul 2.</a:t>
            </a:r>
            <a:endParaRPr lang="en-IE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82605-6468-5B74-C153-019EA314FB18}"/>
              </a:ext>
            </a:extLst>
          </p:cNvPr>
          <p:cNvSpPr txBox="1"/>
          <p:nvPr/>
        </p:nvSpPr>
        <p:spPr>
          <a:xfrm>
            <a:off x="6705600" y="1026842"/>
            <a:ext cx="53340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200" i="0" dirty="0">
                <a:solidFill>
                  <a:srgbClr val="1B1B1B"/>
                </a:solidFill>
                <a:effectLst/>
                <a:latin typeface="Roboto Mono Web"/>
              </a:rPr>
              <a:t>Walsh M, Ferris H, Brent L, Ahern E, </a:t>
            </a:r>
            <a:r>
              <a:rPr lang="es-ES" sz="1200" i="0" dirty="0" err="1">
                <a:solidFill>
                  <a:srgbClr val="1B1B1B"/>
                </a:solidFill>
                <a:effectLst/>
                <a:latin typeface="Roboto Mono Web"/>
              </a:rPr>
              <a:t>Coughlan</a:t>
            </a:r>
            <a:r>
              <a:rPr lang="es-ES" sz="1200" i="0" dirty="0">
                <a:solidFill>
                  <a:srgbClr val="1B1B1B"/>
                </a:solidFill>
                <a:effectLst/>
                <a:latin typeface="Roboto Mono Web"/>
              </a:rPr>
              <a:t> T, Romero-Ortuno R. </a:t>
            </a:r>
            <a:b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</a:br>
            <a: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  <a:t>Development of a </a:t>
            </a:r>
            <a:r>
              <a:rPr lang="es-ES" sz="1200" b="1" i="0" dirty="0" err="1">
                <a:solidFill>
                  <a:srgbClr val="1B1B1B"/>
                </a:solidFill>
                <a:effectLst/>
                <a:latin typeface="Roboto Mono Web"/>
              </a:rPr>
              <a:t>Frailty</a:t>
            </a:r>
            <a: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  <a:t> </a:t>
            </a:r>
            <a:r>
              <a:rPr lang="es-ES" sz="1200" b="1" i="0" dirty="0" err="1">
                <a:solidFill>
                  <a:srgbClr val="1B1B1B"/>
                </a:solidFill>
                <a:effectLst/>
                <a:latin typeface="Roboto Mono Web"/>
              </a:rPr>
              <a:t>Index</a:t>
            </a:r>
            <a: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  <a:t> in the </a:t>
            </a:r>
            <a:r>
              <a:rPr lang="es-ES" sz="1200" b="1" i="0" dirty="0" err="1">
                <a:solidFill>
                  <a:srgbClr val="1B1B1B"/>
                </a:solidFill>
                <a:effectLst/>
                <a:latin typeface="Roboto Mono Web"/>
              </a:rPr>
              <a:t>Irish</a:t>
            </a:r>
            <a:r>
              <a:rPr lang="es-ES" sz="1200" b="1" i="0" dirty="0">
                <a:solidFill>
                  <a:srgbClr val="1B1B1B"/>
                </a:solidFill>
                <a:effectLst/>
                <a:latin typeface="Roboto Mono Web"/>
              </a:rPr>
              <a:t> Hip Fracture </a:t>
            </a:r>
            <a:r>
              <a:rPr lang="es-ES" sz="1200" b="1" i="0" dirty="0" err="1">
                <a:solidFill>
                  <a:srgbClr val="1B1B1B"/>
                </a:solidFill>
                <a:effectLst/>
                <a:latin typeface="Roboto Mono Web"/>
              </a:rPr>
              <a:t>Database</a:t>
            </a:r>
            <a:r>
              <a:rPr lang="es-ES" sz="1200" b="0" i="0" dirty="0">
                <a:solidFill>
                  <a:srgbClr val="1B1B1B"/>
                </a:solidFill>
                <a:effectLst/>
                <a:latin typeface="Roboto Mono Web"/>
              </a:rPr>
              <a:t>. </a:t>
            </a:r>
            <a:br>
              <a:rPr lang="es-ES" sz="1200" b="0" i="0" dirty="0">
                <a:solidFill>
                  <a:srgbClr val="1B1B1B"/>
                </a:solidFill>
                <a:effectLst/>
                <a:latin typeface="Roboto Mono Web"/>
              </a:rPr>
            </a:br>
            <a:r>
              <a:rPr lang="es-ES" sz="1200" b="0" i="1" dirty="0" err="1">
                <a:solidFill>
                  <a:srgbClr val="1B1B1B"/>
                </a:solidFill>
                <a:effectLst/>
                <a:latin typeface="Roboto Mono Web"/>
              </a:rPr>
              <a:t>Arch</a:t>
            </a:r>
            <a:r>
              <a:rPr lang="es-ES" sz="1200" b="0" i="1" dirty="0">
                <a:solidFill>
                  <a:srgbClr val="1B1B1B"/>
                </a:solidFill>
                <a:effectLst/>
                <a:latin typeface="Roboto Mono Web"/>
              </a:rPr>
              <a:t> </a:t>
            </a:r>
            <a:r>
              <a:rPr lang="es-ES" sz="1200" b="0" i="1" dirty="0" err="1">
                <a:solidFill>
                  <a:srgbClr val="1B1B1B"/>
                </a:solidFill>
                <a:effectLst/>
                <a:latin typeface="Roboto Mono Web"/>
              </a:rPr>
              <a:t>Orthop</a:t>
            </a:r>
            <a:r>
              <a:rPr lang="es-ES" sz="1200" b="0" i="1" dirty="0">
                <a:solidFill>
                  <a:srgbClr val="1B1B1B"/>
                </a:solidFill>
                <a:effectLst/>
                <a:latin typeface="Roboto Mono Web"/>
              </a:rPr>
              <a:t> Trauma </a:t>
            </a:r>
            <a:r>
              <a:rPr lang="es-ES" sz="1200" b="0" i="1" dirty="0" err="1">
                <a:solidFill>
                  <a:srgbClr val="1B1B1B"/>
                </a:solidFill>
                <a:effectLst/>
                <a:latin typeface="Roboto Mono Web"/>
              </a:rPr>
              <a:t>Surg</a:t>
            </a:r>
            <a:r>
              <a:rPr lang="es-ES" sz="1200" b="0" i="0" dirty="0">
                <a:solidFill>
                  <a:srgbClr val="1B1B1B"/>
                </a:solidFill>
                <a:effectLst/>
                <a:latin typeface="Roboto Mono Web"/>
              </a:rPr>
              <a:t>. 2023 Jul;143(7):4447-4454.</a:t>
            </a:r>
            <a:endParaRPr lang="es-E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727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18" y="909066"/>
            <a:ext cx="11809730" cy="0"/>
          </a:xfrm>
          <a:custGeom>
            <a:avLst/>
            <a:gdLst/>
            <a:ahLst/>
            <a:cxnLst/>
            <a:rect l="l" t="t" r="r" b="b"/>
            <a:pathLst>
              <a:path w="11809730">
                <a:moveTo>
                  <a:pt x="0" y="0"/>
                </a:moveTo>
                <a:lnTo>
                  <a:pt x="11809349" y="0"/>
                </a:lnTo>
              </a:path>
            </a:pathLst>
          </a:custGeom>
          <a:ln w="25908">
            <a:solidFill>
              <a:srgbClr val="368E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0613" y="156503"/>
            <a:ext cx="3323492" cy="532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049" y="150349"/>
            <a:ext cx="3791914" cy="5322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2" descr="University College Dublin - Wikipedia">
            <a:extLst>
              <a:ext uri="{FF2B5EF4-FFF2-40B4-BE49-F238E27FC236}">
                <a16:creationId xmlns:a16="http://schemas.microsoft.com/office/drawing/2014/main" id="{4E6BF3FE-F57A-44A9-AEFD-A4883097D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42" y="129264"/>
            <a:ext cx="407592" cy="59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CSI - YouTube">
            <a:extLst>
              <a:ext uri="{FF2B5EF4-FFF2-40B4-BE49-F238E27FC236}">
                <a16:creationId xmlns:a16="http://schemas.microsoft.com/office/drawing/2014/main" id="{4F079AEF-054F-4DCA-AA7C-A45ABD56A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7" t="10741" r="15499" b="8779"/>
          <a:stretch/>
        </p:blipFill>
        <p:spPr bwMode="auto">
          <a:xfrm>
            <a:off x="4734639" y="70919"/>
            <a:ext cx="536995" cy="67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ookie policy - National Ambulance Service">
            <a:extLst>
              <a:ext uri="{FF2B5EF4-FFF2-40B4-BE49-F238E27FC236}">
                <a16:creationId xmlns:a16="http://schemas.microsoft.com/office/drawing/2014/main" id="{C348C7AF-CC77-4C8C-A91A-CD53BFE7F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32" y="103203"/>
            <a:ext cx="731878" cy="5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UCC Ireland (@UCC) / Twitter">
            <a:extLst>
              <a:ext uri="{FF2B5EF4-FFF2-40B4-BE49-F238E27FC236}">
                <a16:creationId xmlns:a16="http://schemas.microsoft.com/office/drawing/2014/main" id="{EE796297-CF37-408E-AC35-5465EBADB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5940"/>
          <a:stretch/>
        </p:blipFill>
        <p:spPr bwMode="auto">
          <a:xfrm>
            <a:off x="5333327" y="110619"/>
            <a:ext cx="1184056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rinity College Dublin (@tcddublin) / Twitter">
            <a:extLst>
              <a:ext uri="{FF2B5EF4-FFF2-40B4-BE49-F238E27FC236}">
                <a16:creationId xmlns:a16="http://schemas.microsoft.com/office/drawing/2014/main" id="{1AA1F7C1-B895-4314-A278-E740B716F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20000"/>
          <a:stretch/>
        </p:blipFill>
        <p:spPr bwMode="auto">
          <a:xfrm>
            <a:off x="6579076" y="127473"/>
            <a:ext cx="927363" cy="59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F26E08-A18D-4EB9-A22B-257B27F96AF9}"/>
              </a:ext>
            </a:extLst>
          </p:cNvPr>
          <p:cNvSpPr txBox="1"/>
          <p:nvPr/>
        </p:nvSpPr>
        <p:spPr>
          <a:xfrm>
            <a:off x="971753" y="2362200"/>
            <a:ext cx="107442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We would like to acknowledge the assistance and continued support of </a:t>
            </a:r>
          </a:p>
          <a:p>
            <a:endParaRPr lang="en-IE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National Office of Clinical Audit</a:t>
            </a:r>
            <a:endParaRPr lang="en-IE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Healthcare Pricing Office</a:t>
            </a:r>
            <a:endParaRPr lang="en-IE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Irish Gerontological Society</a:t>
            </a:r>
            <a:endParaRPr lang="en-IE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Irish Institute of Trauma and Orthopaedic Surgery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all clinical leads, local governance committees, local audit co-ordinators, National Irish Hip Fracture Database Governance committee, and all patients who have participated in the audit.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6D8D401-39B9-4B79-8819-7D534066E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753" y="1268456"/>
            <a:ext cx="10154259" cy="738664"/>
          </a:xfrm>
        </p:spPr>
        <p:txBody>
          <a:bodyPr/>
          <a:lstStyle/>
          <a:p>
            <a:r>
              <a:rPr lang="en-IE" u="none" dirty="0"/>
              <a:t>Thank you!</a:t>
            </a:r>
            <a:endParaRPr lang="es-ES" u="non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C75612-4559-42AC-8358-E91EF00D6C0A}"/>
              </a:ext>
            </a:extLst>
          </p:cNvPr>
          <p:cNvSpPr txBox="1"/>
          <p:nvPr/>
        </p:nvSpPr>
        <p:spPr>
          <a:xfrm>
            <a:off x="5588763" y="557960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10"/>
              </a:rPr>
              <a:t>https://www.noca.ie/audits/irish-hip-fracture-database</a:t>
            </a:r>
            <a:r>
              <a:rPr lang="es-E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92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3"/>
  <p:tag name="PRESGUID" val="e68b8c0f-0d55-4615-8a5f-2502f9bcef6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1818</Words>
  <Application>Microsoft Office PowerPoint</Application>
  <PresentationFormat>Widescreen</PresentationFormat>
  <Paragraphs>262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BlinkMacSystemFont</vt:lpstr>
      <vt:lpstr>Calibri</vt:lpstr>
      <vt:lpstr>Calibri Light</vt:lpstr>
      <vt:lpstr>Georgia</vt:lpstr>
      <vt:lpstr>Roboto Mono Web</vt:lpstr>
      <vt:lpstr>Times New Roman</vt:lpstr>
      <vt:lpstr>Office Theme</vt:lpstr>
      <vt:lpstr>Operationalising Frailty in the Irish Hip Fracture Database  Mary Walsh1, Helena Ferris2, Louise Brent3, Emer Ahern4, Tara Coughlan5, Roman Romero-Ortuno5</vt:lpstr>
      <vt:lpstr>Orthogeriatric Care</vt:lpstr>
      <vt:lpstr>Irish Hip Fracture Database</vt:lpstr>
      <vt:lpstr>Background &amp; aims 1</vt:lpstr>
      <vt:lpstr>Methods</vt:lpstr>
      <vt:lpstr>PowerPoint Presentation</vt:lpstr>
      <vt:lpstr>Results</vt:lpstr>
      <vt:lpstr>PowerPoint Presentation</vt:lpstr>
      <vt:lpstr>PowerPoint Presentation</vt:lpstr>
      <vt:lpstr>Background &amp; aims 2</vt:lpstr>
      <vt:lpstr>PowerPoint Presentation</vt:lpstr>
      <vt:lpstr>Conclusions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ICU Audit  Senior Management Team Presentation</dc:title>
  <dc:creator>Windows User</dc:creator>
  <cp:lastModifiedBy>Amy Dougan</cp:lastModifiedBy>
  <cp:revision>92</cp:revision>
  <dcterms:created xsi:type="dcterms:W3CDTF">2022-10-09T17:29:14Z</dcterms:created>
  <dcterms:modified xsi:type="dcterms:W3CDTF">2025-09-24T10:11:01Z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2022-09-29T00:00:00Z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2022-10-09T00:00:00Z</vt:filetime>
  </property>
  <property fmtid="{D5CDD505-2E9C-101B-9397-08002B2CF9AE}" pid="5" name="ArticulateGUID">
    <vt:lpwstr>7D33B235-9D8F-41EC-B58A-71BEED2D5278</vt:lpwstr>
  </property>
  <property fmtid="{D5CDD505-2E9C-101B-9397-08002B2CF9AE}" pid="6" name="ArticulatePath">
    <vt:lpwstr>OG network meeting Final  Sept</vt:lpwstr>
  </property>
</Properties>
</file>