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13"/>
  </p:notesMasterIdLst>
  <p:sldIdLst>
    <p:sldId id="257" r:id="rId2"/>
    <p:sldId id="258" r:id="rId3"/>
    <p:sldId id="259" r:id="rId4"/>
    <p:sldId id="292" r:id="rId5"/>
    <p:sldId id="276" r:id="rId6"/>
    <p:sldId id="285" r:id="rId7"/>
    <p:sldId id="278" r:id="rId8"/>
    <p:sldId id="260" r:id="rId9"/>
    <p:sldId id="289" r:id="rId10"/>
    <p:sldId id="291"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Spiers" initials="RS" lastIdx="1" clrIdx="0">
    <p:extLst>
      <p:ext uri="{19B8F6BF-5375-455C-9EA6-DF929625EA0E}">
        <p15:presenceInfo xmlns:p15="http://schemas.microsoft.com/office/powerpoint/2012/main" userId="S-1-5-21-1087248158-1645291680-3373200396-10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7" autoAdjust="0"/>
  </p:normalViewPr>
  <p:slideViewPr>
    <p:cSldViewPr>
      <p:cViewPr varScale="1">
        <p:scale>
          <a:sx n="67" d="100"/>
          <a:sy n="67" d="100"/>
        </p:scale>
        <p:origin x="83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35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92DEEBC-3E3F-4E3D-9566-9F832A348857}"/>
              </a:ext>
            </a:extLst>
          </p:cNvPr>
          <p:cNvSpPr>
            <a:spLocks noGrp="1" noChangeArrowheads="1"/>
          </p:cNvSpPr>
          <p:nvPr>
            <p:ph type="hdr" sz="quarter"/>
          </p:nvPr>
        </p:nvSpPr>
        <p:spPr bwMode="auto">
          <a:xfrm>
            <a:off x="1295400" y="12192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spcBef>
                <a:spcPct val="0"/>
              </a:spcBef>
              <a:buClrTx/>
              <a:defRPr sz="1200">
                <a:solidFill>
                  <a:schemeClr val="tx1"/>
                </a:solidFill>
                <a:latin typeface="Times New Roman" panose="02020603050405020304" pitchFamily="18" charset="0"/>
              </a:defRPr>
            </a:lvl1pPr>
          </a:lstStyle>
          <a:p>
            <a:endParaRPr lang="en-US" altLang="en-US"/>
          </a:p>
        </p:txBody>
      </p:sp>
      <p:sp>
        <p:nvSpPr>
          <p:cNvPr id="20483" name="Rectangle 3">
            <a:extLst>
              <a:ext uri="{FF2B5EF4-FFF2-40B4-BE49-F238E27FC236}">
                <a16:creationId xmlns:a16="http://schemas.microsoft.com/office/drawing/2014/main" id="{3C4E5EFC-1F5F-49DC-A10D-4CDAAA8628E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lvl1pPr algn="r">
              <a:spcBef>
                <a:spcPct val="0"/>
              </a:spcBef>
              <a:buClrTx/>
              <a:defRPr sz="1200">
                <a:solidFill>
                  <a:schemeClr val="tx1"/>
                </a:solidFill>
                <a:latin typeface="Times New Roman" panose="02020603050405020304" pitchFamily="18" charset="0"/>
              </a:defRPr>
            </a:lvl1pPr>
          </a:lstStyle>
          <a:p>
            <a:endParaRPr lang="en-US" altLang="en-US"/>
          </a:p>
        </p:txBody>
      </p:sp>
      <p:sp>
        <p:nvSpPr>
          <p:cNvPr id="20484" name="Rectangle 4">
            <a:extLst>
              <a:ext uri="{FF2B5EF4-FFF2-40B4-BE49-F238E27FC236}">
                <a16:creationId xmlns:a16="http://schemas.microsoft.com/office/drawing/2014/main" id="{8985EAA6-3208-4FF3-BB31-B432EA657645}"/>
              </a:ext>
            </a:extLst>
          </p:cNvPr>
          <p:cNvSpPr>
            <a:spLocks noGrp="1" noRot="1" noChangeAspect="1" noChangeArrowheads="1" noTextEdit="1"/>
          </p:cNvSpPr>
          <p:nvPr>
            <p:ph type="sldImg" idx="2"/>
          </p:nvPr>
        </p:nvSpPr>
        <p:spPr bwMode="auto">
          <a:xfrm>
            <a:off x="381000" y="4572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985A9F96-851C-44E0-A20A-06864E1F325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a:extLst>
              <a:ext uri="{FF2B5EF4-FFF2-40B4-BE49-F238E27FC236}">
                <a16:creationId xmlns:a16="http://schemas.microsoft.com/office/drawing/2014/main" id="{BC55A8D0-FA1F-41E0-8B3B-0BAE9197E2C7}"/>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spcBef>
                <a:spcPct val="0"/>
              </a:spcBef>
              <a:buClrTx/>
              <a:defRPr sz="1200">
                <a:solidFill>
                  <a:schemeClr val="tx1"/>
                </a:solidFill>
                <a:latin typeface="Times New Roman" panose="02020603050405020304" pitchFamily="18" charset="0"/>
              </a:defRPr>
            </a:lvl1pPr>
          </a:lstStyle>
          <a:p>
            <a:endParaRPr lang="en-US" altLang="en-US"/>
          </a:p>
        </p:txBody>
      </p:sp>
      <p:sp>
        <p:nvSpPr>
          <p:cNvPr id="20487" name="Rectangle 7">
            <a:extLst>
              <a:ext uri="{FF2B5EF4-FFF2-40B4-BE49-F238E27FC236}">
                <a16:creationId xmlns:a16="http://schemas.microsoft.com/office/drawing/2014/main" id="{DF704364-4C89-4DC1-93CD-4C0CF50AA79B}"/>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spcBef>
                <a:spcPct val="0"/>
              </a:spcBef>
              <a:buClrTx/>
              <a:defRPr sz="1200">
                <a:solidFill>
                  <a:schemeClr val="tx1"/>
                </a:solidFill>
                <a:latin typeface="Times New Roman" panose="02020603050405020304" pitchFamily="18" charset="0"/>
              </a:defRPr>
            </a:lvl1pPr>
          </a:lstStyle>
          <a:p>
            <a:fld id="{74675041-9AC4-4FAC-BA6D-384E6174BDF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1905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3810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5715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7620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ublichealth.hscni.net/seasonal-influenza-vaccination-surveillance-northern-ireland-autumnwinter-202425#fig:figure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ublichealth.hscni.net/seasonal-influenza-vaccination-surveillance-northern-ireland-autumnwinter-202425#fig:figure1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364735-6B97-4C81-B62B-730B132ED5F7}"/>
              </a:ext>
            </a:extLst>
          </p:cNvPr>
          <p:cNvSpPr>
            <a:spLocks noGrp="1" noChangeArrowheads="1"/>
          </p:cNvSpPr>
          <p:nvPr>
            <p:ph type="sldNum" sz="quarter" idx="5"/>
          </p:nvPr>
        </p:nvSpPr>
        <p:spPr>
          <a:ln/>
        </p:spPr>
        <p:txBody>
          <a:bodyPr/>
          <a:lstStyle/>
          <a:p>
            <a:fld id="{722F7C59-B6B9-4FB1-83B7-836FE1E1DF42}" type="slidenum">
              <a:rPr lang="en-US" altLang="en-US"/>
              <a:pPr/>
              <a:t>1</a:t>
            </a:fld>
            <a:endParaRPr lang="en-US" altLang="en-US"/>
          </a:p>
        </p:txBody>
      </p:sp>
      <p:sp>
        <p:nvSpPr>
          <p:cNvPr id="115714" name="Rectangle 2">
            <a:extLst>
              <a:ext uri="{FF2B5EF4-FFF2-40B4-BE49-F238E27FC236}">
                <a16:creationId xmlns:a16="http://schemas.microsoft.com/office/drawing/2014/main" id="{D9514CF7-09A1-46FD-83D1-D36839610D4B}"/>
              </a:ext>
            </a:extLst>
          </p:cNvPr>
          <p:cNvSpPr>
            <a:spLocks noGrp="1" noRot="1" noChangeAspect="1" noChangeArrowheads="1" noTextEdit="1"/>
          </p:cNvSpPr>
          <p:nvPr>
            <p:ph type="sldImg"/>
          </p:nvPr>
        </p:nvSpPr>
        <p:spPr>
          <a:xfrm>
            <a:off x="381000" y="457200"/>
            <a:ext cx="6096000" cy="3429000"/>
          </a:xfrm>
          <a:ln/>
        </p:spPr>
      </p:sp>
      <p:sp>
        <p:nvSpPr>
          <p:cNvPr id="115715" name="Rectangle 3">
            <a:extLst>
              <a:ext uri="{FF2B5EF4-FFF2-40B4-BE49-F238E27FC236}">
                <a16:creationId xmlns:a16="http://schemas.microsoft.com/office/drawing/2014/main" id="{B47A8FE8-6706-4CA8-A312-4E11A42E2137}"/>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2</a:t>
            </a:fld>
            <a:endParaRPr lang="en-US" altLang="en-US"/>
          </a:p>
        </p:txBody>
      </p:sp>
    </p:spTree>
    <p:extLst>
      <p:ext uri="{BB962C8B-B14F-4D97-AF65-F5344CB8AC3E}">
        <p14:creationId xmlns:p14="http://schemas.microsoft.com/office/powerpoint/2010/main" val="343366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3</a:t>
            </a:fld>
            <a:endParaRPr lang="en-US" altLang="en-US"/>
          </a:p>
        </p:txBody>
      </p:sp>
    </p:spTree>
    <p:extLst>
      <p:ext uri="{BB962C8B-B14F-4D97-AF65-F5344CB8AC3E}">
        <p14:creationId xmlns:p14="http://schemas.microsoft.com/office/powerpoint/2010/main" val="347489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mn-cs"/>
              </a:rPr>
              <a:t>Influenza vaccination recording was introduced into the Northern Ireland Vaccine Management System (VMS) in 2021/22. Vaccine uptake in most eligible adult groups has decreased since 2022/23. Vaccine uptake has improved in individuals aged 18-49 years ‘at risk’, increasing from 11.9% in 2023/24 to 28.6% in 2024/25. Recording of ‘at risk’ eligibility criteria improved in 2024/25. Vaccine uptake remains highest in care home residents since 2022/23, however uptake has declined during this time from 82.5% in 2022/23 to 80% in 2024/25 (Figure </a:t>
            </a:r>
            <a:r>
              <a:rPr lang="en-GB" sz="1200" b="0" i="0" u="none" strike="noStrike" kern="1200" dirty="0">
                <a:solidFill>
                  <a:schemeClr val="tx1"/>
                </a:solidFill>
                <a:effectLst/>
                <a:latin typeface="Arial" panose="020B0604020202020204" pitchFamily="34" charset="0"/>
                <a:ea typeface="+mn-ea"/>
                <a:cs typeface="+mn-cs"/>
                <a:hlinkClick r:id="rId3"/>
              </a:rPr>
              <a:t>3.1</a:t>
            </a:r>
            <a:r>
              <a:rPr lang="en-GB" sz="1200" b="0" i="0" kern="1200" dirty="0">
                <a:solidFill>
                  <a:schemeClr val="tx1"/>
                </a:solidFill>
                <a:effectLst/>
                <a:latin typeface="Arial" panose="020B0604020202020204" pitchFamily="34" charset="0"/>
                <a:ea typeface="+mn-ea"/>
                <a:cs typeface="+mn-cs"/>
              </a:rPr>
              <a:t>).</a:t>
            </a:r>
            <a:endParaRPr lang="en-GB" dirty="0"/>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5</a:t>
            </a:fld>
            <a:endParaRPr lang="en-US" altLang="en-US"/>
          </a:p>
        </p:txBody>
      </p:sp>
    </p:spTree>
    <p:extLst>
      <p:ext uri="{BB962C8B-B14F-4D97-AF65-F5344CB8AC3E}">
        <p14:creationId xmlns:p14="http://schemas.microsoft.com/office/powerpoint/2010/main" val="23854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mn-cs"/>
              </a:rPr>
              <a:t>Individuals may have more than one eligibility criteria for vaccination, however most will only have one reason for vaccination recorded on VMS. This particularly impacts estimates of vaccine uptake in health and social care workers, including care home staff. Estimated vaccine uptake in eligible health and social care workers has decreased since 2021/22. Estimated vaccine uptake remained relatively similar between 2023/24 and 2024/25 for all Trust-employed health and social care workers (21.6-21.4%) and frontline-Trust employed health and social care workers (21.5-21.7%). Estimated vaccine uptake decreased in care home staff in 2024/25 (6.5%) compared to 2023/24 (10.2%) (Figure </a:t>
            </a:r>
            <a:r>
              <a:rPr lang="en-GB" sz="1200" b="0" i="0" u="none" strike="noStrike" kern="1200" dirty="0">
                <a:solidFill>
                  <a:schemeClr val="tx1"/>
                </a:solidFill>
                <a:effectLst/>
                <a:latin typeface="Arial" panose="020B0604020202020204" pitchFamily="34" charset="0"/>
                <a:ea typeface="+mn-ea"/>
                <a:cs typeface="+mn-cs"/>
                <a:hlinkClick r:id="rId3"/>
              </a:rPr>
              <a:t>5.1</a:t>
            </a:r>
            <a:r>
              <a:rPr lang="en-GB" sz="1200" b="0" i="0" kern="1200" dirty="0">
                <a:solidFill>
                  <a:schemeClr val="tx1"/>
                </a:solidFill>
                <a:effectLst/>
                <a:latin typeface="Arial" panose="020B0604020202020204" pitchFamily="34" charset="0"/>
                <a:ea typeface="+mn-ea"/>
                <a:cs typeface="+mn-cs"/>
              </a:rPr>
              <a:t>).</a:t>
            </a:r>
            <a:endParaRPr lang="en-GB" dirty="0"/>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6</a:t>
            </a:fld>
            <a:endParaRPr lang="en-US" altLang="en-US"/>
          </a:p>
        </p:txBody>
      </p:sp>
    </p:spTree>
    <p:extLst>
      <p:ext uri="{BB962C8B-B14F-4D97-AF65-F5344CB8AC3E}">
        <p14:creationId xmlns:p14="http://schemas.microsoft.com/office/powerpoint/2010/main" val="984109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Quote from Royal College of Paediatrics and Child health – Vaccination in the UK: access, uptake and equity (2024)</a:t>
            </a:r>
          </a:p>
          <a:p>
            <a:r>
              <a:rPr lang="en-GB" dirty="0"/>
              <a:t>Ensuring midwives are giving an evidence based message – vaccines are safe and protect against diseases</a:t>
            </a:r>
          </a:p>
          <a:p>
            <a:endParaRPr lang="en-GB" dirty="0"/>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7</a:t>
            </a:fld>
            <a:endParaRPr lang="en-US" altLang="en-US"/>
          </a:p>
        </p:txBody>
      </p:sp>
    </p:spTree>
    <p:extLst>
      <p:ext uri="{BB962C8B-B14F-4D97-AF65-F5344CB8AC3E}">
        <p14:creationId xmlns:p14="http://schemas.microsoft.com/office/powerpoint/2010/main" val="99061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8</a:t>
            </a:fld>
            <a:endParaRPr lang="en-US" altLang="en-US"/>
          </a:p>
        </p:txBody>
      </p:sp>
    </p:spTree>
    <p:extLst>
      <p:ext uri="{BB962C8B-B14F-4D97-AF65-F5344CB8AC3E}">
        <p14:creationId xmlns:p14="http://schemas.microsoft.com/office/powerpoint/2010/main" val="3911572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21C0-8A92-4227-B0F0-0588769AC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4D82AE-D5CB-4BA4-B0D6-0AFC6669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8891A0-2988-4FCC-A6B4-66791B57462F}"/>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451B6DC7-867C-4C01-A7DC-64EBDC3D9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F9D85-E3C5-4CBA-9FDE-DCE55DD9370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9631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6610-5143-4554-9344-D0B4DFE91E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D7CB95-0787-4936-B605-DB66932F5C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EC5A4-ACBB-4318-A88F-136B66F72836}"/>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51D4E08C-6F9B-4A78-9AF9-EDA594966F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67D6D6-1DC4-4C1F-8A36-AE9EB543E71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5597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2C02A-66AB-4324-8BA0-62D61B6599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A6255-C287-4894-9ECD-FC04FA44B9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0C5C-8D26-4656-A4CD-482CE756D9F3}"/>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3A648771-89E8-42B8-8237-2B09BBA158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7FE268-411B-41BD-A379-6191FF1EA0D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678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0238-305D-4E88-94E8-7181FEA949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54196F-C423-4FE7-8F33-1A95EBE0DC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3E2C4-8C01-4002-82E3-D7C52CD1A437}"/>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4B1A7747-437C-4E95-9C10-26FD8487F4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A05FB9-3DEF-4659-A440-D20EA8856CE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2694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BDA9-5E10-421B-B879-DFD2FFD48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163AD-016C-4811-B2CE-FF2CB82FF6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439C6-4545-48CA-AC43-6DAECCBCA58F}"/>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E02EC084-B599-438C-A489-3D26CB5BAD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BC2571-D82F-4343-9A9C-1B06710C9FE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5266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357-BD14-4D9F-9D2D-CDFE0B40A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8A2A9-D0D8-49B3-8CC8-0F36EEDA2A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27B165-5D1C-4311-B6CA-42F54D59D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FB5ABE-FB32-44B1-8EA4-1F144E803E35}"/>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6" name="Footer Placeholder 5">
            <a:extLst>
              <a:ext uri="{FF2B5EF4-FFF2-40B4-BE49-F238E27FC236}">
                <a16:creationId xmlns:a16="http://schemas.microsoft.com/office/drawing/2014/main" id="{BB150EEB-3A06-434E-80CF-50285045A3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D2A1A2-4CB7-4C04-B95A-E6116C99547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37722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60FE-424B-428F-9A87-643D90D76F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40F157-7861-47DD-9DCC-90030B755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EF3FF0-21CE-4998-A3DD-9A99B20D03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94D1DB-C3AD-4C8B-9401-2E6355FA7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68896F-3ECA-497B-BDB0-35FDD156A7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532FEC-FDDF-4E89-8E1B-CE9A22E0B956}"/>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8" name="Footer Placeholder 7">
            <a:extLst>
              <a:ext uri="{FF2B5EF4-FFF2-40B4-BE49-F238E27FC236}">
                <a16:creationId xmlns:a16="http://schemas.microsoft.com/office/drawing/2014/main" id="{07884525-6FD1-40FF-9F97-EB6515F9D5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7AA1CF-F867-4FCD-9B90-64655C20A9E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367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40D4-BAAE-4B9E-84AE-32BF66F1A5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C1C52-CED5-44CE-BE01-85E0933E9B73}"/>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4" name="Footer Placeholder 3">
            <a:extLst>
              <a:ext uri="{FF2B5EF4-FFF2-40B4-BE49-F238E27FC236}">
                <a16:creationId xmlns:a16="http://schemas.microsoft.com/office/drawing/2014/main" id="{45080F60-EEA0-4A93-ACA6-70EB48F36C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3522B1-32A0-4B6E-9F8C-B0EB9F54359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4584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AA1680-4D9C-406E-8EAF-4051D6D76D33}"/>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3" name="Footer Placeholder 2">
            <a:extLst>
              <a:ext uri="{FF2B5EF4-FFF2-40B4-BE49-F238E27FC236}">
                <a16:creationId xmlns:a16="http://schemas.microsoft.com/office/drawing/2014/main" id="{6CDD88A3-2DF5-4BDE-9006-114B2BFDEE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0AB290-CCF2-4EBF-B3BF-584257E1356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663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5D66-D827-4FE9-8EAD-1376A9D22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3F27-E221-4682-8A65-DB2E1711F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0C6CC2-B571-4C5F-883E-E2D043430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7F1D3-A66B-41DB-A495-4A7304456116}"/>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6" name="Footer Placeholder 5">
            <a:extLst>
              <a:ext uri="{FF2B5EF4-FFF2-40B4-BE49-F238E27FC236}">
                <a16:creationId xmlns:a16="http://schemas.microsoft.com/office/drawing/2014/main" id="{D87D1913-3817-42D6-A674-43993E7C07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75812B-F6F2-404D-912B-846DC613114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239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EE05-DA48-4662-8AE9-36BA469E5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099AF3-7235-44AF-9FDB-EF0FD5BF4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9DEB51-E0A9-4CFA-A3B0-691EE7CF4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F628E8-7745-4686-9E68-95ED9F084C69}"/>
              </a:ext>
            </a:extLst>
          </p:cNvPr>
          <p:cNvSpPr>
            <a:spLocks noGrp="1"/>
          </p:cNvSpPr>
          <p:nvPr>
            <p:ph type="dt" sz="half" idx="10"/>
          </p:nvPr>
        </p:nvSpPr>
        <p:spPr/>
        <p:txBody>
          <a:bodyPr/>
          <a:lstStyle/>
          <a:p>
            <a:fld id="{C764DE79-268F-4C1A-8933-263129D2AF90}" type="datetimeFigureOut">
              <a:rPr lang="en-US" smtClean="0"/>
              <a:t>2/24/2026</a:t>
            </a:fld>
            <a:endParaRPr lang="en-US" dirty="0"/>
          </a:p>
        </p:txBody>
      </p:sp>
      <p:sp>
        <p:nvSpPr>
          <p:cNvPr id="6" name="Footer Placeholder 5">
            <a:extLst>
              <a:ext uri="{FF2B5EF4-FFF2-40B4-BE49-F238E27FC236}">
                <a16:creationId xmlns:a16="http://schemas.microsoft.com/office/drawing/2014/main" id="{B9E5AE7C-CAA0-4912-ACCB-18A512C19B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69C3BD-F4EB-465A-BE53-335C1A62467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8030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70CF0-D799-4BEE-82A9-DBC7A4D91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731431-581C-4C30-A1BC-4832D2047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5041D-E9FA-4885-820A-D5ADDBF3F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2/24/2026</a:t>
            </a:fld>
            <a:endParaRPr lang="en-US" dirty="0"/>
          </a:p>
        </p:txBody>
      </p:sp>
      <p:sp>
        <p:nvSpPr>
          <p:cNvPr id="5" name="Footer Placeholder 4">
            <a:extLst>
              <a:ext uri="{FF2B5EF4-FFF2-40B4-BE49-F238E27FC236}">
                <a16:creationId xmlns:a16="http://schemas.microsoft.com/office/drawing/2014/main" id="{7723FBFC-395C-4E9D-A95F-1D970C228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3326F4-324A-49CD-AAC9-30C3D9DF6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24" descr="curves-blue-white bkg_sized">
            <a:extLst>
              <a:ext uri="{FF2B5EF4-FFF2-40B4-BE49-F238E27FC236}">
                <a16:creationId xmlns:a16="http://schemas.microsoft.com/office/drawing/2014/main" id="{28EE5935-3F57-42AE-A895-0F49E863177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52001" y="3962400"/>
            <a:ext cx="1858433" cy="199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descr="PHAlogo">
            <a:extLst>
              <a:ext uri="{FF2B5EF4-FFF2-40B4-BE49-F238E27FC236}">
                <a16:creationId xmlns:a16="http://schemas.microsoft.com/office/drawing/2014/main" id="{4C64D35F-5B9B-485E-9C27-EB6327210EC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5867401"/>
            <a:ext cx="3454400" cy="682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PHAstrapline">
            <a:extLst>
              <a:ext uri="{FF2B5EF4-FFF2-40B4-BE49-F238E27FC236}">
                <a16:creationId xmlns:a16="http://schemas.microsoft.com/office/drawing/2014/main" id="{9C5D8DF9-546E-448C-BE4E-534D6C38C1D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04000" y="6334126"/>
            <a:ext cx="4673600" cy="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04388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publichealth.hscni.net/seasonal-influenza-vaccination-surveillance-northern-ireland-autumnwinter-202425"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059D5D-4300-497A-A4F3-913149A82C97}"/>
              </a:ext>
            </a:extLst>
          </p:cNvPr>
          <p:cNvSpPr>
            <a:spLocks noGrp="1" noChangeArrowheads="1"/>
          </p:cNvSpPr>
          <p:nvPr>
            <p:ph type="ctrTitle"/>
          </p:nvPr>
        </p:nvSpPr>
        <p:spPr>
          <a:xfrm>
            <a:off x="623392" y="764704"/>
            <a:ext cx="11089232" cy="5688631"/>
          </a:xfrm>
        </p:spPr>
        <p:txBody>
          <a:bodyPr>
            <a:normAutofit fontScale="90000"/>
          </a:bodyPr>
          <a:lstStyle/>
          <a:p>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Autumn/Winter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Vaccination Programme </a:t>
            </a:r>
            <a:r>
              <a:rPr lang="en-GB" sz="5300" b="1" dirty="0">
                <a:latin typeface="Arial" panose="020B0604020202020204" pitchFamily="34" charset="0"/>
                <a:cs typeface="Arial" panose="020B0604020202020204" pitchFamily="34" charset="0"/>
              </a:rPr>
              <a:t>2025/26</a:t>
            </a:r>
            <a:br>
              <a:rPr lang="en-GB" sz="4400" b="1" dirty="0">
                <a:latin typeface="Arial" panose="020B0604020202020204" pitchFamily="34" charset="0"/>
                <a:cs typeface="Arial" panose="020B0604020202020204" pitchFamily="34" charset="0"/>
              </a:rPr>
            </a:br>
            <a:br>
              <a:rPr lang="en-GB" sz="4400" b="1" dirty="0">
                <a:latin typeface="Arial" panose="020B0604020202020204" pitchFamily="34" charset="0"/>
                <a:cs typeface="Arial" panose="020B0604020202020204" pitchFamily="34" charset="0"/>
              </a:rPr>
            </a:br>
            <a:r>
              <a:rPr lang="en-GB" sz="4000" b="1" i="1" dirty="0">
                <a:latin typeface="Arial" panose="020B0604020202020204" pitchFamily="34" charset="0"/>
                <a:cs typeface="Arial" panose="020B0604020202020204" pitchFamily="34" charset="0"/>
              </a:rPr>
              <a:t>Information for Care Home Managers</a:t>
            </a:r>
            <a:br>
              <a:rPr lang="en-GB" sz="4000" b="1" i="1" dirty="0">
                <a:latin typeface="Arial" panose="020B0604020202020204" pitchFamily="34" charset="0"/>
                <a:cs typeface="Arial" panose="020B0604020202020204" pitchFamily="34" charset="0"/>
              </a:rPr>
            </a:br>
            <a:br>
              <a:rPr lang="en-GB" sz="4000" b="1" i="1" dirty="0">
                <a:latin typeface="Arial" panose="020B0604020202020204" pitchFamily="34" charset="0"/>
                <a:cs typeface="Arial" panose="020B0604020202020204" pitchFamily="34" charset="0"/>
              </a:rPr>
            </a:br>
            <a:r>
              <a:rPr lang="en-GB" sz="3100" i="1" u="sng" dirty="0">
                <a:latin typeface="Arial" panose="020B0604020202020204" pitchFamily="34" charset="0"/>
                <a:cs typeface="Arial" panose="020B0604020202020204" pitchFamily="34" charset="0"/>
              </a:rPr>
              <a:t>23</a:t>
            </a:r>
            <a:r>
              <a:rPr lang="en-GB" sz="3100" i="1" u="sng" baseline="30000" dirty="0">
                <a:latin typeface="Arial" panose="020B0604020202020204" pitchFamily="34" charset="0"/>
                <a:cs typeface="Arial" panose="020B0604020202020204" pitchFamily="34" charset="0"/>
              </a:rPr>
              <a:t>rd</a:t>
            </a:r>
            <a:r>
              <a:rPr lang="en-GB" sz="3100" i="1" u="sng" dirty="0">
                <a:latin typeface="Arial" panose="020B0604020202020204" pitchFamily="34" charset="0"/>
                <a:cs typeface="Arial" panose="020B0604020202020204" pitchFamily="34" charset="0"/>
              </a:rPr>
              <a:t> September 2025</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Rachel Spiers - Immunisation and Vaccination Programme Manager</a:t>
            </a:r>
            <a:br>
              <a:rPr lang="en-GB" sz="2000" b="1" i="1" dirty="0">
                <a:solidFill>
                  <a:srgbClr val="00B5CC"/>
                </a:solidFill>
                <a:latin typeface="Arial" panose="020B0604020202020204" pitchFamily="34" charset="0"/>
                <a:cs typeface="Arial" panose="020B0604020202020204" pitchFamily="34" charset="0"/>
              </a:rPr>
            </a:br>
            <a:br>
              <a:rPr lang="en-GB" sz="3600" b="1" dirty="0">
                <a:solidFill>
                  <a:srgbClr val="00B5CC"/>
                </a:solidFill>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endParaRPr lang="en-GB" sz="4400" b="1" i="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8398-83D9-48B1-963B-65B0FAC1C183}"/>
              </a:ext>
            </a:extLst>
          </p:cNvPr>
          <p:cNvSpPr>
            <a:spLocks noGrp="1"/>
          </p:cNvSpPr>
          <p:nvPr>
            <p:ph type="title"/>
          </p:nvPr>
        </p:nvSpPr>
        <p:spPr>
          <a:xfrm>
            <a:off x="838200" y="365125"/>
            <a:ext cx="10515600" cy="759619"/>
          </a:xfrm>
        </p:spPr>
        <p:txBody>
          <a:bodyPr/>
          <a:lstStyle/>
          <a:p>
            <a:r>
              <a:rPr lang="en-GB" b="1" dirty="0">
                <a:solidFill>
                  <a:srgbClr val="00B5CC"/>
                </a:solidFill>
                <a:latin typeface="Arial" panose="020B0604020202020204" pitchFamily="34" charset="0"/>
                <a:cs typeface="Arial" panose="020B0604020202020204" pitchFamily="34" charset="0"/>
              </a:rPr>
              <a:t>5. Are you ready?</a:t>
            </a:r>
            <a:endParaRPr lang="en-GB" dirty="0"/>
          </a:p>
        </p:txBody>
      </p:sp>
      <p:sp>
        <p:nvSpPr>
          <p:cNvPr id="3" name="Content Placeholder 2">
            <a:extLst>
              <a:ext uri="{FF2B5EF4-FFF2-40B4-BE49-F238E27FC236}">
                <a16:creationId xmlns:a16="http://schemas.microsoft.com/office/drawing/2014/main" id="{AD6D3941-A69C-4F01-914C-AD928A79A28C}"/>
              </a:ext>
            </a:extLst>
          </p:cNvPr>
          <p:cNvSpPr>
            <a:spLocks noGrp="1"/>
          </p:cNvSpPr>
          <p:nvPr>
            <p:ph idx="1"/>
          </p:nvPr>
        </p:nvSpPr>
        <p:spPr>
          <a:xfrm>
            <a:off x="335360" y="1301846"/>
            <a:ext cx="10515600" cy="4980211"/>
          </a:xfrm>
        </p:spPr>
        <p:txBody>
          <a:bodyPr>
            <a:normAutofit/>
          </a:bodyPr>
          <a:lstStyle/>
          <a:p>
            <a:pPr>
              <a:lnSpc>
                <a:spcPct val="150000"/>
              </a:lnSpc>
            </a:pPr>
            <a:r>
              <a:rPr lang="en-GB" dirty="0"/>
              <a:t>Complete online form re: pharmacy pairing</a:t>
            </a:r>
          </a:p>
          <a:p>
            <a:pPr>
              <a:lnSpc>
                <a:spcPct val="150000"/>
              </a:lnSpc>
            </a:pPr>
            <a:r>
              <a:rPr lang="en-GB" dirty="0"/>
              <a:t>Read ‘Preparing for vaccination clinics’</a:t>
            </a:r>
          </a:p>
          <a:p>
            <a:pPr>
              <a:lnSpc>
                <a:spcPct val="150000"/>
              </a:lnSpc>
            </a:pPr>
            <a:r>
              <a:rPr lang="en-GB" dirty="0"/>
              <a:t>Complete Care Home Manager Checklist</a:t>
            </a:r>
          </a:p>
          <a:p>
            <a:pPr>
              <a:lnSpc>
                <a:spcPct val="150000"/>
              </a:lnSpc>
            </a:pPr>
            <a:r>
              <a:rPr lang="en-GB" dirty="0"/>
              <a:t>Guidance re: ‘Best Interest’ decisions</a:t>
            </a:r>
          </a:p>
          <a:p>
            <a:pPr>
              <a:lnSpc>
                <a:spcPct val="150000"/>
              </a:lnSpc>
            </a:pPr>
            <a:r>
              <a:rPr lang="en-GB" dirty="0"/>
              <a:t>Provide staff with RQIA registration number if they are being vaccinated in community pharmacy or GP to enable recording</a:t>
            </a:r>
          </a:p>
        </p:txBody>
      </p:sp>
      <p:pic>
        <p:nvPicPr>
          <p:cNvPr id="1028" name="Picture 4" descr="Vaccination of the elderly against coronavirus. Vector illustration of an  elderly woman vaccinated by a doctor 7534218 Vector Art at Vecteezy">
            <a:extLst>
              <a:ext uri="{FF2B5EF4-FFF2-40B4-BE49-F238E27FC236}">
                <a16:creationId xmlns:a16="http://schemas.microsoft.com/office/drawing/2014/main" id="{04741FB4-3E46-4720-8758-C0F73507C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9095" y="2658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69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3FB87A-F8C5-48D1-A141-782407F3D5F9}"/>
              </a:ext>
            </a:extLst>
          </p:cNvPr>
          <p:cNvSpPr>
            <a:spLocks noGrp="1"/>
          </p:cNvSpPr>
          <p:nvPr>
            <p:ph idx="1"/>
          </p:nvPr>
        </p:nvSpPr>
        <p:spPr>
          <a:xfrm>
            <a:off x="838200" y="1052736"/>
            <a:ext cx="10515600" cy="4351338"/>
          </a:xfrm>
        </p:spPr>
        <p:txBody>
          <a:bodyPr/>
          <a:lstStyle/>
          <a:p>
            <a:pPr marL="0" indent="0">
              <a:buNone/>
            </a:pPr>
            <a:r>
              <a:rPr lang="en-GB" sz="4000" b="1" dirty="0">
                <a:solidFill>
                  <a:srgbClr val="00B5CC"/>
                </a:solidFill>
                <a:latin typeface="Arial" panose="020B0604020202020204" pitchFamily="34" charset="0"/>
                <a:ea typeface="+mj-ea"/>
                <a:cs typeface="Arial" panose="020B0604020202020204" pitchFamily="34" charset="0"/>
              </a:rPr>
              <a:t>Thank you</a:t>
            </a:r>
          </a:p>
          <a:p>
            <a:pPr marL="0" indent="0">
              <a:buNone/>
            </a:pPr>
            <a:endParaRPr lang="en-GB" dirty="0"/>
          </a:p>
          <a:p>
            <a:pPr marL="0" indent="0">
              <a:buNone/>
            </a:pPr>
            <a:r>
              <a:rPr lang="en-GB"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156851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F264-8957-4913-B8E1-B56DFDBA1137}"/>
              </a:ext>
            </a:extLst>
          </p:cNvPr>
          <p:cNvSpPr>
            <a:spLocks noGrp="1"/>
          </p:cNvSpPr>
          <p:nvPr>
            <p:ph type="title"/>
          </p:nvPr>
        </p:nvSpPr>
        <p:spPr>
          <a:xfrm>
            <a:off x="767408" y="114995"/>
            <a:ext cx="10515600" cy="687611"/>
          </a:xfrm>
        </p:spPr>
        <p:txBody>
          <a:bodyPr>
            <a:normAutofit fontScale="90000"/>
          </a:bodyPr>
          <a:lstStyle/>
          <a:p>
            <a:r>
              <a:rPr lang="en-GB" sz="5400" b="1" dirty="0">
                <a:solidFill>
                  <a:srgbClr val="00B5CC"/>
                </a:solidFill>
                <a:latin typeface="Arial" panose="020B0604020202020204" pitchFamily="34" charset="0"/>
                <a:cs typeface="Arial" panose="020B0604020202020204" pitchFamily="34" charset="0"/>
              </a:rPr>
              <a:t>Agenda</a:t>
            </a:r>
            <a:endParaRPr lang="en-GB" sz="5400" dirty="0">
              <a:solidFill>
                <a:srgbClr val="00B5C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67C3944-3361-4C2E-80AB-3E25247887AB}"/>
              </a:ext>
            </a:extLst>
          </p:cNvPr>
          <p:cNvSpPr>
            <a:spLocks noGrp="1"/>
          </p:cNvSpPr>
          <p:nvPr>
            <p:ph idx="1"/>
          </p:nvPr>
        </p:nvSpPr>
        <p:spPr>
          <a:xfrm>
            <a:off x="767408" y="1196752"/>
            <a:ext cx="10873208" cy="4862435"/>
          </a:xfrm>
        </p:spPr>
        <p:txBody>
          <a:bodyPr>
            <a:normAutofit lnSpcReduction="10000"/>
          </a:bodyPr>
          <a:lstStyle/>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Overview of 2025/26 programme</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Seasonal vaccination uptake rates </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Role &amp; expectation of health care workers re: vaccination</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What you can do to improve vaccine uptake</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Are you ready</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Pharmacy</a:t>
            </a:r>
          </a:p>
          <a:p>
            <a:pPr marL="514350" indent="-514350">
              <a:lnSpc>
                <a:spcPct val="120000"/>
              </a:lnSpc>
              <a:buFont typeface="+mj-lt"/>
              <a:buAutoNum type="arabicPeriod"/>
            </a:pPr>
            <a:r>
              <a:rPr lang="en-GB" b="1" dirty="0">
                <a:latin typeface="Arial" panose="020B0604020202020204" pitchFamily="34" charset="0"/>
                <a:cs typeface="Arial" panose="020B0604020202020204" pitchFamily="34" charset="0"/>
              </a:rPr>
              <a:t>Managing an outbreak </a:t>
            </a:r>
          </a:p>
          <a:p>
            <a:pPr marL="0" indent="0">
              <a:buNone/>
            </a:pPr>
            <a:r>
              <a:rPr lang="en-GB" b="1" dirty="0">
                <a:latin typeface="Arial" panose="020B0604020202020204" pitchFamily="34" charset="0"/>
                <a:cs typeface="Arial" panose="020B0604020202020204" pitchFamily="34" charset="0"/>
              </a:rPr>
              <a:t> </a:t>
            </a:r>
          </a:p>
          <a:p>
            <a:pPr marL="0" indent="0">
              <a:buNone/>
            </a:pPr>
            <a:endParaRPr lang="en-GB" b="1" dirty="0">
              <a:latin typeface="Arial" panose="020B0604020202020204" pitchFamily="34" charset="0"/>
              <a:cs typeface="Arial" panose="020B0604020202020204" pitchFamily="34" charset="0"/>
            </a:endParaRPr>
          </a:p>
          <a:p>
            <a:pPr marL="0" indent="0">
              <a:buNone/>
            </a:pPr>
            <a:endParaRPr lang="en-GB" b="1" dirty="0"/>
          </a:p>
        </p:txBody>
      </p:sp>
    </p:spTree>
    <p:extLst>
      <p:ext uri="{BB962C8B-B14F-4D97-AF65-F5344CB8AC3E}">
        <p14:creationId xmlns:p14="http://schemas.microsoft.com/office/powerpoint/2010/main" val="108766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29E31-D3A0-4311-9FCE-75EB52B7B5E0}"/>
              </a:ext>
            </a:extLst>
          </p:cNvPr>
          <p:cNvSpPr>
            <a:spLocks noGrp="1"/>
          </p:cNvSpPr>
          <p:nvPr>
            <p:ph type="title"/>
          </p:nvPr>
        </p:nvSpPr>
        <p:spPr>
          <a:xfrm>
            <a:off x="335360" y="106947"/>
            <a:ext cx="4032448" cy="729766"/>
          </a:xfrm>
        </p:spPr>
        <p:txBody>
          <a:bodyPr>
            <a:normAutofit fontScale="90000"/>
          </a:bodyPr>
          <a:lstStyle/>
          <a:p>
            <a:r>
              <a:rPr lang="en-GB" sz="3200" b="1" dirty="0">
                <a:solidFill>
                  <a:srgbClr val="00B5CC"/>
                </a:solidFill>
                <a:latin typeface="Arial" panose="020B0604020202020204" pitchFamily="34" charset="0"/>
                <a:cs typeface="Arial" panose="020B0604020202020204" pitchFamily="34" charset="0"/>
              </a:rPr>
              <a:t>Overview of 2025/26 </a:t>
            </a:r>
            <a:br>
              <a:rPr lang="en-GB" sz="3200" b="1" dirty="0">
                <a:solidFill>
                  <a:srgbClr val="00B5CC"/>
                </a:solidFill>
                <a:latin typeface="Arial" panose="020B0604020202020204" pitchFamily="34" charset="0"/>
                <a:cs typeface="Arial" panose="020B0604020202020204" pitchFamily="34" charset="0"/>
              </a:rPr>
            </a:br>
            <a:r>
              <a:rPr lang="en-GB" sz="3200" b="1" dirty="0">
                <a:solidFill>
                  <a:srgbClr val="00B5CC"/>
                </a:solidFill>
                <a:latin typeface="Arial" panose="020B0604020202020204" pitchFamily="34" charset="0"/>
                <a:cs typeface="Arial" panose="020B0604020202020204" pitchFamily="34" charset="0"/>
              </a:rPr>
              <a:t>programme </a:t>
            </a:r>
          </a:p>
        </p:txBody>
      </p:sp>
      <p:sp>
        <p:nvSpPr>
          <p:cNvPr id="4" name="Content Placeholder 3">
            <a:extLst>
              <a:ext uri="{FF2B5EF4-FFF2-40B4-BE49-F238E27FC236}">
                <a16:creationId xmlns:a16="http://schemas.microsoft.com/office/drawing/2014/main" id="{B48DC13B-F4B5-4DCB-984B-D5596AEB3EC4}"/>
              </a:ext>
            </a:extLst>
          </p:cNvPr>
          <p:cNvSpPr>
            <a:spLocks noGrp="1"/>
          </p:cNvSpPr>
          <p:nvPr>
            <p:ph sz="half" idx="1"/>
          </p:nvPr>
        </p:nvSpPr>
        <p:spPr>
          <a:xfrm>
            <a:off x="253166" y="987872"/>
            <a:ext cx="6048672" cy="5776337"/>
          </a:xfrm>
          <a:solidFill>
            <a:schemeClr val="bg1"/>
          </a:solidFill>
        </p:spPr>
        <p:txBody>
          <a:bodyPr>
            <a:normAutofit/>
          </a:bodyPr>
          <a:lstStyle/>
          <a:p>
            <a:pPr marL="0" indent="0">
              <a:buNone/>
            </a:pPr>
            <a:endParaRPr lang="en-GB" sz="160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Delivery</a:t>
            </a:r>
          </a:p>
          <a:p>
            <a:pPr marL="0" indent="0">
              <a:buNone/>
            </a:pPr>
            <a:r>
              <a:rPr lang="en-GB" sz="1800" dirty="0">
                <a:latin typeface="Arial" panose="020B0604020202020204" pitchFamily="34" charset="0"/>
                <a:cs typeface="Arial" panose="020B0604020202020204" pitchFamily="34" charset="0"/>
              </a:rPr>
              <a:t>Community pharmacies – Care Home Residents and Staff</a:t>
            </a:r>
          </a:p>
          <a:p>
            <a:pPr marL="457200" lvl="1" indent="0">
              <a:buNone/>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Programme commences: </a:t>
            </a:r>
            <a:r>
              <a:rPr lang="en-GB" sz="1800" u="sng" dirty="0">
                <a:latin typeface="Arial" panose="020B0604020202020204" pitchFamily="34" charset="0"/>
                <a:cs typeface="Arial" panose="020B0604020202020204" pitchFamily="34" charset="0"/>
              </a:rPr>
              <a:t>6</a:t>
            </a:r>
            <a:r>
              <a:rPr lang="en-GB" sz="1800" u="sng" baseline="30000" dirty="0">
                <a:latin typeface="Arial" panose="020B0604020202020204" pitchFamily="34" charset="0"/>
                <a:cs typeface="Arial" panose="020B0604020202020204" pitchFamily="34" charset="0"/>
              </a:rPr>
              <a:t>th</a:t>
            </a:r>
            <a:r>
              <a:rPr lang="en-GB" sz="1800" u="sng" dirty="0">
                <a:latin typeface="Arial" panose="020B0604020202020204" pitchFamily="34" charset="0"/>
                <a:cs typeface="Arial" panose="020B0604020202020204" pitchFamily="34" charset="0"/>
              </a:rPr>
              <a:t> Oct 2025</a:t>
            </a:r>
          </a:p>
          <a:p>
            <a:r>
              <a:rPr lang="en-GB" sz="1800" dirty="0">
                <a:latin typeface="Arial" panose="020B0604020202020204" pitchFamily="34" charset="0"/>
                <a:cs typeface="Arial" panose="020B0604020202020204" pitchFamily="34" charset="0"/>
              </a:rPr>
              <a:t>Programme ends: </a:t>
            </a:r>
          </a:p>
          <a:p>
            <a:pPr marL="457200" lvl="1" indent="0">
              <a:buNone/>
            </a:pPr>
            <a:r>
              <a:rPr lang="en-GB" sz="1800" u="sng" dirty="0">
                <a:latin typeface="Arial" panose="020B0604020202020204" pitchFamily="34" charset="0"/>
                <a:cs typeface="Arial" panose="020B0604020202020204" pitchFamily="34" charset="0"/>
              </a:rPr>
              <a:t>31</a:t>
            </a:r>
            <a:r>
              <a:rPr lang="en-GB" sz="1800" u="sng" baseline="30000" dirty="0">
                <a:latin typeface="Arial" panose="020B0604020202020204" pitchFamily="34" charset="0"/>
                <a:cs typeface="Arial" panose="020B0604020202020204" pitchFamily="34" charset="0"/>
              </a:rPr>
              <a:t>st</a:t>
            </a:r>
            <a:r>
              <a:rPr lang="en-GB" sz="1800" u="sng" dirty="0">
                <a:latin typeface="Arial" panose="020B0604020202020204" pitchFamily="34" charset="0"/>
                <a:cs typeface="Arial" panose="020B0604020202020204" pitchFamily="34" charset="0"/>
              </a:rPr>
              <a:t> Jan 2026 (Covid-19) </a:t>
            </a:r>
          </a:p>
          <a:p>
            <a:pPr marL="457200" lvl="1" indent="0">
              <a:buNone/>
            </a:pPr>
            <a:r>
              <a:rPr lang="en-GB" sz="1800" u="sng" dirty="0">
                <a:latin typeface="Arial" panose="020B0604020202020204" pitchFamily="34" charset="0"/>
                <a:cs typeface="Arial" panose="020B0604020202020204" pitchFamily="34" charset="0"/>
              </a:rPr>
              <a:t>31</a:t>
            </a:r>
            <a:r>
              <a:rPr lang="en-GB" sz="1800" u="sng" baseline="30000" dirty="0">
                <a:latin typeface="Arial" panose="020B0604020202020204" pitchFamily="34" charset="0"/>
                <a:cs typeface="Arial" panose="020B0604020202020204" pitchFamily="34" charset="0"/>
              </a:rPr>
              <a:t>st</a:t>
            </a:r>
            <a:r>
              <a:rPr lang="en-GB" sz="1800" u="sng" dirty="0">
                <a:latin typeface="Arial" panose="020B0604020202020204" pitchFamily="34" charset="0"/>
                <a:cs typeface="Arial" panose="020B0604020202020204" pitchFamily="34" charset="0"/>
              </a:rPr>
              <a:t> March 2026 (flu)</a:t>
            </a:r>
          </a:p>
          <a:p>
            <a:pPr marL="0" indent="0">
              <a:buNone/>
            </a:pPr>
            <a:endParaRPr lang="en-GB" sz="1800" dirty="0"/>
          </a:p>
          <a:p>
            <a:pPr marL="0" indent="0">
              <a:buNone/>
            </a:pPr>
            <a:endParaRPr lang="en-GB" sz="1800" dirty="0"/>
          </a:p>
          <a:p>
            <a:pPr marL="0" indent="0">
              <a:buNone/>
            </a:pPr>
            <a:endParaRPr lang="en-GB" dirty="0"/>
          </a:p>
        </p:txBody>
      </p:sp>
      <p:sp>
        <p:nvSpPr>
          <p:cNvPr id="5" name="Content Placeholder 4">
            <a:extLst>
              <a:ext uri="{FF2B5EF4-FFF2-40B4-BE49-F238E27FC236}">
                <a16:creationId xmlns:a16="http://schemas.microsoft.com/office/drawing/2014/main" id="{2C1E8D13-1EA3-4D5D-B3D3-AC61961895FC}"/>
              </a:ext>
            </a:extLst>
          </p:cNvPr>
          <p:cNvSpPr>
            <a:spLocks noGrp="1"/>
          </p:cNvSpPr>
          <p:nvPr>
            <p:ph sz="half" idx="2"/>
          </p:nvPr>
        </p:nvSpPr>
        <p:spPr>
          <a:xfrm>
            <a:off x="6096000" y="731667"/>
            <a:ext cx="5113782" cy="5394666"/>
          </a:xfrm>
        </p:spPr>
        <p:txBody>
          <a:bodyPr>
            <a:normAutofit/>
          </a:bodyPr>
          <a:lstStyle/>
          <a:p>
            <a:pPr marL="0" indent="0">
              <a:buNone/>
            </a:pPr>
            <a:r>
              <a:rPr lang="en-GB" b="1" dirty="0"/>
              <a:t> </a:t>
            </a:r>
            <a:endParaRPr lang="en-GB" b="1" i="1" dirty="0">
              <a:solidFill>
                <a:srgbClr val="FF0000"/>
              </a:solidFill>
            </a:endParaRPr>
          </a:p>
          <a:p>
            <a:endParaRPr lang="en-GB" sz="2400" dirty="0"/>
          </a:p>
          <a:p>
            <a:endParaRPr lang="en-GB" sz="2400" dirty="0"/>
          </a:p>
          <a:p>
            <a:endParaRPr lang="en-GB" dirty="0"/>
          </a:p>
          <a:p>
            <a:endParaRPr lang="en-GB" dirty="0"/>
          </a:p>
        </p:txBody>
      </p:sp>
      <p:graphicFrame>
        <p:nvGraphicFramePr>
          <p:cNvPr id="2" name="Table 1">
            <a:extLst>
              <a:ext uri="{FF2B5EF4-FFF2-40B4-BE49-F238E27FC236}">
                <a16:creationId xmlns:a16="http://schemas.microsoft.com/office/drawing/2014/main" id="{C04BE7E0-E502-4482-8AD2-08253B7E5746}"/>
              </a:ext>
            </a:extLst>
          </p:cNvPr>
          <p:cNvGraphicFramePr>
            <a:graphicFrameLocks noGrp="1"/>
          </p:cNvGraphicFramePr>
          <p:nvPr>
            <p:extLst>
              <p:ext uri="{D42A27DB-BD31-4B8C-83A1-F6EECF244321}">
                <p14:modId xmlns:p14="http://schemas.microsoft.com/office/powerpoint/2010/main" val="4023808242"/>
              </p:ext>
            </p:extLst>
          </p:nvPr>
        </p:nvGraphicFramePr>
        <p:xfrm>
          <a:off x="6240016" y="518840"/>
          <a:ext cx="5578407" cy="8188960"/>
        </p:xfrm>
        <a:graphic>
          <a:graphicData uri="http://schemas.openxmlformats.org/drawingml/2006/table">
            <a:tbl>
              <a:tblPr firstRow="1" bandRow="1">
                <a:tableStyleId>{073A0DAA-6AF3-43AB-8588-CEC1D06C72B9}</a:tableStyleId>
              </a:tblPr>
              <a:tblGrid>
                <a:gridCol w="2770095">
                  <a:extLst>
                    <a:ext uri="{9D8B030D-6E8A-4147-A177-3AD203B41FA5}">
                      <a16:colId xmlns:a16="http://schemas.microsoft.com/office/drawing/2014/main" val="4024985831"/>
                    </a:ext>
                  </a:extLst>
                </a:gridCol>
                <a:gridCol w="2808312">
                  <a:extLst>
                    <a:ext uri="{9D8B030D-6E8A-4147-A177-3AD203B41FA5}">
                      <a16:colId xmlns:a16="http://schemas.microsoft.com/office/drawing/2014/main" val="3215642024"/>
                    </a:ext>
                  </a:extLst>
                </a:gridCol>
              </a:tblGrid>
              <a:tr h="182200">
                <a:tc>
                  <a:txBody>
                    <a:bodyPr/>
                    <a:lstStyle/>
                    <a:p>
                      <a:r>
                        <a:rPr lang="en-GB" sz="2000" dirty="0">
                          <a:latin typeface="Arial" panose="020B0604020202020204" pitchFamily="34" charset="0"/>
                          <a:cs typeface="Arial" panose="020B0604020202020204" pitchFamily="34" charset="0"/>
                        </a:rPr>
                        <a:t>Flu</a:t>
                      </a:r>
                    </a:p>
                  </a:txBody>
                  <a:tcPr/>
                </a:tc>
                <a:tc>
                  <a:txBody>
                    <a:bodyPr/>
                    <a:lstStyle/>
                    <a:p>
                      <a:r>
                        <a:rPr lang="en-GB" sz="2000" dirty="0">
                          <a:latin typeface="Arial" panose="020B0604020202020204" pitchFamily="34" charset="0"/>
                          <a:cs typeface="Arial" panose="020B0604020202020204" pitchFamily="34" charset="0"/>
                        </a:rPr>
                        <a:t>COVID-19</a:t>
                      </a:r>
                    </a:p>
                    <a:p>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90795814"/>
                  </a:ext>
                </a:extLst>
              </a:tr>
              <a:tr h="370840">
                <a:tc>
                  <a:txBody>
                    <a:bodyPr/>
                    <a:lstStyle/>
                    <a:p>
                      <a:r>
                        <a:rPr lang="en-GB" sz="1600" dirty="0">
                          <a:latin typeface="Arial" panose="020B0604020202020204" pitchFamily="34" charset="0"/>
                          <a:cs typeface="Arial" panose="020B0604020202020204" pitchFamily="34" charset="0"/>
                        </a:rPr>
                        <a:t>65’s and over</a:t>
                      </a:r>
                    </a:p>
                  </a:txBody>
                  <a:tcPr/>
                </a:tc>
                <a:tc>
                  <a:txBody>
                    <a:bodyPr/>
                    <a:lstStyle/>
                    <a:p>
                      <a:r>
                        <a:rPr lang="en-GB" sz="1600" dirty="0">
                          <a:latin typeface="Arial" panose="020B0604020202020204" pitchFamily="34" charset="0"/>
                          <a:cs typeface="Arial" panose="020B0604020202020204" pitchFamily="34" charset="0"/>
                        </a:rPr>
                        <a:t>75’s and over</a:t>
                      </a:r>
                    </a:p>
                  </a:txBody>
                  <a:tcPr/>
                </a:tc>
                <a:extLst>
                  <a:ext uri="{0D108BD9-81ED-4DB2-BD59-A6C34878D82A}">
                    <a16:rowId xmlns:a16="http://schemas.microsoft.com/office/drawing/2014/main" val="1843088104"/>
                  </a:ext>
                </a:extLst>
              </a:tr>
              <a:tr h="370840">
                <a:tc>
                  <a:txBody>
                    <a:bodyPr/>
                    <a:lstStyle/>
                    <a:p>
                      <a:r>
                        <a:rPr lang="en-GB" sz="1600" dirty="0">
                          <a:highlight>
                            <a:srgbClr val="FFFF00"/>
                          </a:highlight>
                          <a:latin typeface="Arial" panose="020B0604020202020204" pitchFamily="34" charset="0"/>
                          <a:cs typeface="Arial" panose="020B0604020202020204" pitchFamily="34" charset="0"/>
                        </a:rPr>
                        <a:t>All Care home residents &amp; staff</a:t>
                      </a:r>
                    </a:p>
                  </a:txBody>
                  <a:tcPr/>
                </a:tc>
                <a:tc>
                  <a:txBody>
                    <a:bodyPr/>
                    <a:lstStyle/>
                    <a:p>
                      <a:r>
                        <a:rPr lang="en-GB" sz="1800" kern="1200" dirty="0">
                          <a:solidFill>
                            <a:schemeClr val="dk1"/>
                          </a:solidFill>
                          <a:effectLst/>
                          <a:highlight>
                            <a:srgbClr val="FFFF00"/>
                          </a:highlight>
                          <a:latin typeface="+mn-lt"/>
                          <a:ea typeface="+mn-ea"/>
                          <a:cs typeface="+mn-cs"/>
                        </a:rPr>
                        <a:t>Where there is a resident over the age of 75 then all residents in that care home are eligible </a:t>
                      </a:r>
                    </a:p>
                    <a:p>
                      <a:endParaRPr lang="en-GB" sz="1800" kern="1200" dirty="0">
                        <a:solidFill>
                          <a:schemeClr val="dk1"/>
                        </a:solidFill>
                        <a:effectLst/>
                        <a:highlight>
                          <a:srgbClr val="FFFF00"/>
                        </a:highlight>
                        <a:latin typeface="+mn-lt"/>
                        <a:ea typeface="+mn-ea"/>
                        <a:cs typeface="+mn-cs"/>
                      </a:endParaRPr>
                    </a:p>
                    <a:p>
                      <a:r>
                        <a:rPr lang="en-GB" sz="1800" kern="1200" dirty="0">
                          <a:solidFill>
                            <a:schemeClr val="dk1"/>
                          </a:solidFill>
                          <a:effectLst/>
                          <a:highlight>
                            <a:srgbClr val="FFFF00"/>
                          </a:highlight>
                          <a:latin typeface="+mn-lt"/>
                          <a:ea typeface="+mn-ea"/>
                          <a:cs typeface="+mn-cs"/>
                        </a:rPr>
                        <a:t>If all the residents are under the age of 75 then only those who are immunosuppressed are eligible</a:t>
                      </a:r>
                    </a:p>
                    <a:p>
                      <a:r>
                        <a:rPr lang="en-GB" sz="1800" kern="1200" dirty="0">
                          <a:solidFill>
                            <a:schemeClr val="dk1"/>
                          </a:solidFill>
                          <a:effectLst/>
                          <a:highlight>
                            <a:srgbClr val="FFFF00"/>
                          </a:highlight>
                          <a:latin typeface="+mn-lt"/>
                          <a:ea typeface="+mn-ea"/>
                          <a:cs typeface="+mn-cs"/>
                        </a:rPr>
                        <a:t> </a:t>
                      </a:r>
                    </a:p>
                  </a:txBody>
                  <a:tcPr/>
                </a:tc>
                <a:extLst>
                  <a:ext uri="{0D108BD9-81ED-4DB2-BD59-A6C34878D82A}">
                    <a16:rowId xmlns:a16="http://schemas.microsoft.com/office/drawing/2014/main" val="1731380034"/>
                  </a:ext>
                </a:extLst>
              </a:tr>
              <a:tr h="370840">
                <a:tc>
                  <a:txBody>
                    <a:bodyPr/>
                    <a:lstStyle/>
                    <a:p>
                      <a:r>
                        <a:rPr lang="en-GB" sz="1600" dirty="0">
                          <a:latin typeface="Arial" panose="020B0604020202020204" pitchFamily="34" charset="0"/>
                          <a:cs typeface="Arial" panose="020B0604020202020204" pitchFamily="34" charset="0"/>
                        </a:rPr>
                        <a:t>Clinically at risk individuals (6mths +)</a:t>
                      </a:r>
                    </a:p>
                  </a:txBody>
                  <a:tcPr/>
                </a:tc>
                <a:tc>
                  <a:txBody>
                    <a:bodyPr/>
                    <a:lstStyle/>
                    <a:p>
                      <a:r>
                        <a:rPr lang="en-GB" sz="1600" dirty="0">
                          <a:latin typeface="Arial" panose="020B0604020202020204" pitchFamily="34" charset="0"/>
                          <a:cs typeface="Arial" panose="020B0604020202020204" pitchFamily="34" charset="0"/>
                        </a:rPr>
                        <a:t>Immunosuppressed individuals (6mths +)</a:t>
                      </a:r>
                    </a:p>
                  </a:txBody>
                  <a:tcPr/>
                </a:tc>
                <a:extLst>
                  <a:ext uri="{0D108BD9-81ED-4DB2-BD59-A6C34878D82A}">
                    <a16:rowId xmlns:a16="http://schemas.microsoft.com/office/drawing/2014/main" val="116421021"/>
                  </a:ext>
                </a:extLst>
              </a:tr>
              <a:tr h="370840">
                <a:tc>
                  <a:txBody>
                    <a:bodyPr/>
                    <a:lstStyle/>
                    <a:p>
                      <a:r>
                        <a:rPr lang="en-GB" sz="1600" dirty="0">
                          <a:latin typeface="Arial" panose="020B0604020202020204" pitchFamily="34" charset="0"/>
                          <a:cs typeface="Arial" panose="020B0604020202020204" pitchFamily="34" charset="0"/>
                        </a:rPr>
                        <a:t>Pregnant women</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5713550"/>
                  </a:ext>
                </a:extLst>
              </a:tr>
              <a:tr h="370840">
                <a:tc>
                  <a:txBody>
                    <a:bodyPr/>
                    <a:lstStyle/>
                    <a:p>
                      <a:r>
                        <a:rPr lang="en-GB" sz="1600" dirty="0">
                          <a:latin typeface="Arial" panose="020B0604020202020204" pitchFamily="34" charset="0"/>
                          <a:cs typeface="Arial" panose="020B0604020202020204" pitchFamily="34" charset="0"/>
                        </a:rPr>
                        <a:t>Health and social care workers</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4898640"/>
                  </a:ext>
                </a:extLst>
              </a:tr>
              <a:tr h="370840">
                <a:tc>
                  <a:txBody>
                    <a:bodyPr/>
                    <a:lstStyle/>
                    <a:p>
                      <a:r>
                        <a:rPr lang="en-GB" sz="1600" dirty="0">
                          <a:latin typeface="Arial" panose="020B0604020202020204" pitchFamily="34" charset="0"/>
                          <a:cs typeface="Arial" panose="020B0604020202020204" pitchFamily="34" charset="0"/>
                        </a:rPr>
                        <a:t>Pre-school children</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5001402"/>
                  </a:ext>
                </a:extLst>
              </a:tr>
              <a:tr h="370840">
                <a:tc>
                  <a:txBody>
                    <a:bodyPr/>
                    <a:lstStyle/>
                    <a:p>
                      <a:r>
                        <a:rPr lang="en-GB" sz="1600" dirty="0">
                          <a:latin typeface="Arial" panose="020B0604020202020204" pitchFamily="34" charset="0"/>
                          <a:cs typeface="Arial" panose="020B0604020202020204" pitchFamily="34" charset="0"/>
                        </a:rPr>
                        <a:t>School children (up to year 12)</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57934042"/>
                  </a:ext>
                </a:extLst>
              </a:tr>
              <a:tr h="379800">
                <a:tc>
                  <a:txBody>
                    <a:bodyPr/>
                    <a:lstStyle/>
                    <a:p>
                      <a:r>
                        <a:rPr lang="en-GB" sz="1600" dirty="0">
                          <a:latin typeface="Arial" panose="020B0604020202020204" pitchFamily="34" charset="0"/>
                          <a:cs typeface="Arial" panose="020B0604020202020204" pitchFamily="34" charset="0"/>
                        </a:rPr>
                        <a:t>Close contacts of immunosuppressed</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79178491"/>
                  </a:ext>
                </a:extLst>
              </a:tr>
              <a:tr h="370840">
                <a:tc>
                  <a:txBody>
                    <a:bodyPr/>
                    <a:lstStyle/>
                    <a:p>
                      <a:r>
                        <a:rPr lang="en-GB" sz="1600" dirty="0">
                          <a:latin typeface="Arial" panose="020B0604020202020204" pitchFamily="34" charset="0"/>
                          <a:cs typeface="Arial" panose="020B0604020202020204" pitchFamily="34" charset="0"/>
                        </a:rPr>
                        <a:t>Carers</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69479326"/>
                  </a:ext>
                </a:extLst>
              </a:tr>
              <a:tr h="370840">
                <a:tc>
                  <a:txBody>
                    <a:bodyPr/>
                    <a:lstStyle/>
                    <a:p>
                      <a:r>
                        <a:rPr lang="en-GB" sz="1600" dirty="0">
                          <a:latin typeface="Arial" panose="020B0604020202020204" pitchFamily="34" charset="0"/>
                          <a:cs typeface="Arial" panose="020B0604020202020204" pitchFamily="34" charset="0"/>
                        </a:rPr>
                        <a:t>High risk poultry &amp; avian animal health workers</a:t>
                      </a:r>
                    </a:p>
                  </a:txBody>
                  <a:tcPr/>
                </a:tc>
                <a:tc>
                  <a:txBody>
                    <a:bodyPr/>
                    <a:lstStyle/>
                    <a:p>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6476347"/>
                  </a:ext>
                </a:extLst>
              </a:tr>
            </a:tbl>
          </a:graphicData>
        </a:graphic>
      </p:graphicFrame>
      <p:sp>
        <p:nvSpPr>
          <p:cNvPr id="6" name="TextBox 5">
            <a:extLst>
              <a:ext uri="{FF2B5EF4-FFF2-40B4-BE49-F238E27FC236}">
                <a16:creationId xmlns:a16="http://schemas.microsoft.com/office/drawing/2014/main" id="{C0FEC0E4-C66B-48F9-86CF-A909DAC75750}"/>
              </a:ext>
            </a:extLst>
          </p:cNvPr>
          <p:cNvSpPr txBox="1"/>
          <p:nvPr/>
        </p:nvSpPr>
        <p:spPr>
          <a:xfrm>
            <a:off x="579414" y="4653136"/>
            <a:ext cx="4652489" cy="584775"/>
          </a:xfrm>
          <a:prstGeom prst="rect">
            <a:avLst/>
          </a:prstGeom>
          <a:solidFill>
            <a:schemeClr val="tx1"/>
          </a:solidFill>
        </p:spPr>
        <p:txBody>
          <a:bodyPr wrap="square" rtlCol="0">
            <a:spAutoFit/>
          </a:bodyPr>
          <a:lstStyle/>
          <a:p>
            <a:r>
              <a:rPr lang="en-GB" sz="1600" i="1" dirty="0">
                <a:solidFill>
                  <a:schemeClr val="bg1"/>
                </a:solidFill>
              </a:rPr>
              <a:t>***HSCWs, </a:t>
            </a:r>
            <a:r>
              <a:rPr lang="en-GB" sz="1600" i="1" dirty="0" err="1">
                <a:solidFill>
                  <a:schemeClr val="bg1"/>
                </a:solidFill>
              </a:rPr>
              <a:t>inc.</a:t>
            </a:r>
            <a:r>
              <a:rPr lang="en-GB" sz="1600" i="1" dirty="0">
                <a:solidFill>
                  <a:schemeClr val="bg1"/>
                </a:solidFill>
              </a:rPr>
              <a:t> care home staff, no longer eligible for Covid-19 vaccine***</a:t>
            </a:r>
          </a:p>
        </p:txBody>
      </p:sp>
    </p:spTree>
    <p:extLst>
      <p:ext uri="{BB962C8B-B14F-4D97-AF65-F5344CB8AC3E}">
        <p14:creationId xmlns:p14="http://schemas.microsoft.com/office/powerpoint/2010/main" val="338461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740F-EEE6-4A07-A440-77277C62DAA1}"/>
              </a:ext>
            </a:extLst>
          </p:cNvPr>
          <p:cNvSpPr>
            <a:spLocks noGrp="1"/>
          </p:cNvSpPr>
          <p:nvPr>
            <p:ph type="title"/>
          </p:nvPr>
        </p:nvSpPr>
        <p:spPr/>
        <p:txBody>
          <a:bodyPr/>
          <a:lstStyle/>
          <a:p>
            <a:r>
              <a:rPr lang="en-GB" dirty="0"/>
              <a:t>Immunosupression for homes where there are no residents under 75yrs old.</a:t>
            </a:r>
          </a:p>
        </p:txBody>
      </p:sp>
      <p:pic>
        <p:nvPicPr>
          <p:cNvPr id="6" name="Content Placeholder 5">
            <a:extLst>
              <a:ext uri="{FF2B5EF4-FFF2-40B4-BE49-F238E27FC236}">
                <a16:creationId xmlns:a16="http://schemas.microsoft.com/office/drawing/2014/main" id="{5E10AF04-8D8D-4DFD-B8B6-38393F1F0F0C}"/>
              </a:ext>
            </a:extLst>
          </p:cNvPr>
          <p:cNvPicPr>
            <a:picLocks noGrp="1" noChangeAspect="1"/>
          </p:cNvPicPr>
          <p:nvPr>
            <p:ph sz="half" idx="1"/>
          </p:nvPr>
        </p:nvPicPr>
        <p:blipFill>
          <a:blip r:embed="rId2"/>
          <a:stretch>
            <a:fillRect/>
          </a:stretch>
        </p:blipFill>
        <p:spPr>
          <a:xfrm>
            <a:off x="6312024" y="1707068"/>
            <a:ext cx="5181600" cy="4093685"/>
          </a:xfrm>
          <a:prstGeom prst="rect">
            <a:avLst/>
          </a:prstGeom>
        </p:spPr>
      </p:pic>
      <p:sp>
        <p:nvSpPr>
          <p:cNvPr id="5" name="Content Placeholder 4">
            <a:extLst>
              <a:ext uri="{FF2B5EF4-FFF2-40B4-BE49-F238E27FC236}">
                <a16:creationId xmlns:a16="http://schemas.microsoft.com/office/drawing/2014/main" id="{2AFED001-A5E5-4BE4-8317-F4EDC3B18691}"/>
              </a:ext>
            </a:extLst>
          </p:cNvPr>
          <p:cNvSpPr>
            <a:spLocks noGrp="1"/>
          </p:cNvSpPr>
          <p:nvPr>
            <p:ph sz="half" idx="2"/>
          </p:nvPr>
        </p:nvSpPr>
        <p:spPr>
          <a:xfrm>
            <a:off x="714705" y="1690688"/>
            <a:ext cx="5181600" cy="4351338"/>
          </a:xfrm>
        </p:spPr>
        <p:txBody>
          <a:bodyPr/>
          <a:lstStyle/>
          <a:p>
            <a:pPr marL="0" indent="0">
              <a:buNone/>
            </a:pPr>
            <a:endParaRPr lang="en-GB" dirty="0"/>
          </a:p>
          <a:p>
            <a:r>
              <a:rPr lang="en-GB" dirty="0"/>
              <a:t>This information will be sent out in a separate communication via email</a:t>
            </a:r>
          </a:p>
          <a:p>
            <a:r>
              <a:rPr lang="en-GB" dirty="0"/>
              <a:t>If in doubt check with residents GP and inform pharmacist in advance</a:t>
            </a:r>
          </a:p>
          <a:p>
            <a:endParaRPr lang="en-GB" dirty="0"/>
          </a:p>
        </p:txBody>
      </p:sp>
    </p:spTree>
    <p:extLst>
      <p:ext uri="{BB962C8B-B14F-4D97-AF65-F5344CB8AC3E}">
        <p14:creationId xmlns:p14="http://schemas.microsoft.com/office/powerpoint/2010/main" val="9689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D8E1-099F-4D85-9CED-C6DEEA45810A}"/>
              </a:ext>
            </a:extLst>
          </p:cNvPr>
          <p:cNvSpPr>
            <a:spLocks noGrp="1"/>
          </p:cNvSpPr>
          <p:nvPr>
            <p:ph type="title"/>
          </p:nvPr>
        </p:nvSpPr>
        <p:spPr>
          <a:xfrm>
            <a:off x="678999" y="115394"/>
            <a:ext cx="10515600" cy="759619"/>
          </a:xfrm>
        </p:spPr>
        <p:txBody>
          <a:bodyPr>
            <a:noAutofit/>
          </a:bodyPr>
          <a:lstStyle/>
          <a:p>
            <a:r>
              <a:rPr lang="en-GB" b="1" dirty="0">
                <a:solidFill>
                  <a:srgbClr val="00B5CC"/>
                </a:solidFill>
                <a:latin typeface="Arial" panose="020B0604020202020204" pitchFamily="34" charset="0"/>
                <a:cs typeface="Arial" panose="020B0604020202020204" pitchFamily="34" charset="0"/>
              </a:rPr>
              <a:t>2) Seasonal vaccination: uptake rates </a:t>
            </a: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8B6C61F-90C7-4BC6-B404-491F20871A4C}"/>
              </a:ext>
            </a:extLst>
          </p:cNvPr>
          <p:cNvSpPr>
            <a:spLocks noGrp="1"/>
          </p:cNvSpPr>
          <p:nvPr>
            <p:ph sz="half" idx="1"/>
          </p:nvPr>
        </p:nvSpPr>
        <p:spPr>
          <a:xfrm>
            <a:off x="141299" y="948049"/>
            <a:ext cx="5900464" cy="5196235"/>
          </a:xfrm>
        </p:spPr>
        <p:txBody>
          <a:bodyPr/>
          <a:lstStyle/>
          <a:p>
            <a:pPr marL="0" indent="0" algn="ctr">
              <a:buNone/>
            </a:pPr>
            <a:r>
              <a:rPr lang="en-GB" b="1" u="sng" dirty="0">
                <a:latin typeface="Arial" panose="020B0604020202020204" pitchFamily="34" charset="0"/>
                <a:cs typeface="Arial" panose="020B0604020202020204" pitchFamily="34" charset="0"/>
              </a:rPr>
              <a:t>Flu (24/25 and </a:t>
            </a:r>
            <a:r>
              <a:rPr lang="en-GB" b="1" i="1" u="sng" dirty="0">
                <a:latin typeface="Arial" panose="020B0604020202020204" pitchFamily="34" charset="0"/>
                <a:cs typeface="Arial" panose="020B0604020202020204" pitchFamily="34" charset="0"/>
              </a:rPr>
              <a:t>23/24</a:t>
            </a:r>
            <a:r>
              <a:rPr lang="en-GB" b="1" u="sng" dirty="0">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id="{BAE8E50C-67B5-4199-B822-4A8A233577E8}"/>
              </a:ext>
            </a:extLst>
          </p:cNvPr>
          <p:cNvSpPr>
            <a:spLocks noGrp="1"/>
          </p:cNvSpPr>
          <p:nvPr>
            <p:ph sz="half" idx="2"/>
          </p:nvPr>
        </p:nvSpPr>
        <p:spPr>
          <a:xfrm>
            <a:off x="6172200" y="980728"/>
            <a:ext cx="5181600" cy="5196235"/>
          </a:xfrm>
        </p:spPr>
        <p:txBody>
          <a:bodyPr/>
          <a:lstStyle/>
          <a:p>
            <a:pPr marL="0" indent="0" algn="ctr">
              <a:buNone/>
            </a:pPr>
            <a:r>
              <a:rPr lang="en-GB" b="1" u="sng" dirty="0">
                <a:latin typeface="Arial" panose="020B0604020202020204" pitchFamily="34" charset="0"/>
                <a:cs typeface="Arial" panose="020B0604020202020204" pitchFamily="34" charset="0"/>
              </a:rPr>
              <a:t>COVID-19 (24/25 and</a:t>
            </a:r>
            <a:r>
              <a:rPr lang="en-GB" b="1" i="1" u="sng" dirty="0">
                <a:latin typeface="Arial" panose="020B0604020202020204" pitchFamily="34" charset="0"/>
                <a:cs typeface="Arial" panose="020B0604020202020204" pitchFamily="34" charset="0"/>
              </a:rPr>
              <a:t> 23/24</a:t>
            </a:r>
            <a:r>
              <a:rPr lang="en-GB" b="1" u="sng" dirty="0">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789ADD82-325D-4C57-8312-4E3111D46663}"/>
              </a:ext>
            </a:extLst>
          </p:cNvPr>
          <p:cNvPicPr>
            <a:picLocks noChangeAspect="1"/>
          </p:cNvPicPr>
          <p:nvPr/>
        </p:nvPicPr>
        <p:blipFill>
          <a:blip r:embed="rId3"/>
          <a:stretch>
            <a:fillRect/>
          </a:stretch>
        </p:blipFill>
        <p:spPr>
          <a:xfrm>
            <a:off x="6163816" y="1915151"/>
            <a:ext cx="5505376" cy="2752688"/>
          </a:xfrm>
          <a:prstGeom prst="rect">
            <a:avLst/>
          </a:prstGeom>
        </p:spPr>
      </p:pic>
      <p:sp>
        <p:nvSpPr>
          <p:cNvPr id="7" name="TextBox 6">
            <a:extLst>
              <a:ext uri="{FF2B5EF4-FFF2-40B4-BE49-F238E27FC236}">
                <a16:creationId xmlns:a16="http://schemas.microsoft.com/office/drawing/2014/main" id="{0AB26765-5B67-498A-A136-1FB07960D73A}"/>
              </a:ext>
            </a:extLst>
          </p:cNvPr>
          <p:cNvSpPr txBox="1"/>
          <p:nvPr/>
        </p:nvSpPr>
        <p:spPr>
          <a:xfrm>
            <a:off x="10200456" y="2093781"/>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55.6%</a:t>
            </a:r>
          </a:p>
        </p:txBody>
      </p:sp>
      <p:sp>
        <p:nvSpPr>
          <p:cNvPr id="8" name="TextBox 7">
            <a:extLst>
              <a:ext uri="{FF2B5EF4-FFF2-40B4-BE49-F238E27FC236}">
                <a16:creationId xmlns:a16="http://schemas.microsoft.com/office/drawing/2014/main" id="{5E02173F-86E2-44C6-B038-590058B34C73}"/>
              </a:ext>
            </a:extLst>
          </p:cNvPr>
          <p:cNvSpPr txBox="1"/>
          <p:nvPr/>
        </p:nvSpPr>
        <p:spPr>
          <a:xfrm>
            <a:off x="9120336" y="2564904"/>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22.7%</a:t>
            </a:r>
          </a:p>
        </p:txBody>
      </p:sp>
      <p:sp>
        <p:nvSpPr>
          <p:cNvPr id="9" name="TextBox 8">
            <a:extLst>
              <a:ext uri="{FF2B5EF4-FFF2-40B4-BE49-F238E27FC236}">
                <a16:creationId xmlns:a16="http://schemas.microsoft.com/office/drawing/2014/main" id="{64710E17-217E-4F98-AC96-2585FE77171B}"/>
              </a:ext>
            </a:extLst>
          </p:cNvPr>
          <p:cNvSpPr txBox="1"/>
          <p:nvPr/>
        </p:nvSpPr>
        <p:spPr>
          <a:xfrm>
            <a:off x="10704512" y="3029885"/>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73.5%</a:t>
            </a:r>
          </a:p>
        </p:txBody>
      </p:sp>
      <p:sp>
        <p:nvSpPr>
          <p:cNvPr id="10" name="TextBox 9">
            <a:extLst>
              <a:ext uri="{FF2B5EF4-FFF2-40B4-BE49-F238E27FC236}">
                <a16:creationId xmlns:a16="http://schemas.microsoft.com/office/drawing/2014/main" id="{5821FADE-B777-4471-9A45-DCC9D096E3EA}"/>
              </a:ext>
            </a:extLst>
          </p:cNvPr>
          <p:cNvSpPr txBox="1"/>
          <p:nvPr/>
        </p:nvSpPr>
        <p:spPr>
          <a:xfrm>
            <a:off x="8543664" y="3474313"/>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2.6%</a:t>
            </a:r>
          </a:p>
        </p:txBody>
      </p:sp>
      <p:sp>
        <p:nvSpPr>
          <p:cNvPr id="11" name="TextBox 10">
            <a:extLst>
              <a:ext uri="{FF2B5EF4-FFF2-40B4-BE49-F238E27FC236}">
                <a16:creationId xmlns:a16="http://schemas.microsoft.com/office/drawing/2014/main" id="{23A44EEC-40F3-452F-9AE2-1909461DB333}"/>
              </a:ext>
            </a:extLst>
          </p:cNvPr>
          <p:cNvSpPr txBox="1"/>
          <p:nvPr/>
        </p:nvSpPr>
        <p:spPr>
          <a:xfrm>
            <a:off x="8794576" y="3940271"/>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11.5%</a:t>
            </a:r>
          </a:p>
        </p:txBody>
      </p:sp>
      <p:sp>
        <p:nvSpPr>
          <p:cNvPr id="12" name="Arrow: Down 11">
            <a:extLst>
              <a:ext uri="{FF2B5EF4-FFF2-40B4-BE49-F238E27FC236}">
                <a16:creationId xmlns:a16="http://schemas.microsoft.com/office/drawing/2014/main" id="{9705B208-3E15-4C5E-95C7-C9962E8FA143}"/>
              </a:ext>
            </a:extLst>
          </p:cNvPr>
          <p:cNvSpPr/>
          <p:nvPr/>
        </p:nvSpPr>
        <p:spPr>
          <a:xfrm>
            <a:off x="9408008" y="4040023"/>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30D403C4-7EA4-4668-9F56-C5F48FC6153D}"/>
              </a:ext>
            </a:extLst>
          </p:cNvPr>
          <p:cNvSpPr txBox="1"/>
          <p:nvPr/>
        </p:nvSpPr>
        <p:spPr>
          <a:xfrm>
            <a:off x="9480736" y="3965989"/>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16.6%</a:t>
            </a:r>
          </a:p>
        </p:txBody>
      </p:sp>
      <p:sp>
        <p:nvSpPr>
          <p:cNvPr id="14" name="Arrow: Down 13">
            <a:extLst>
              <a:ext uri="{FF2B5EF4-FFF2-40B4-BE49-F238E27FC236}">
                <a16:creationId xmlns:a16="http://schemas.microsoft.com/office/drawing/2014/main" id="{F038557E-A6B7-41C9-BBAA-9F22FFDC261E}"/>
              </a:ext>
            </a:extLst>
          </p:cNvPr>
          <p:cNvSpPr/>
          <p:nvPr/>
        </p:nvSpPr>
        <p:spPr>
          <a:xfrm>
            <a:off x="9047608" y="3550301"/>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2C0EBD6-E0DB-452E-9C2A-49AA11974C78}"/>
              </a:ext>
            </a:extLst>
          </p:cNvPr>
          <p:cNvSpPr txBox="1"/>
          <p:nvPr/>
        </p:nvSpPr>
        <p:spPr>
          <a:xfrm>
            <a:off x="9120336" y="3476267"/>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6.3%</a:t>
            </a:r>
          </a:p>
        </p:txBody>
      </p:sp>
      <p:sp>
        <p:nvSpPr>
          <p:cNvPr id="16" name="Arrow: Down 15">
            <a:extLst>
              <a:ext uri="{FF2B5EF4-FFF2-40B4-BE49-F238E27FC236}">
                <a16:creationId xmlns:a16="http://schemas.microsoft.com/office/drawing/2014/main" id="{FD2DB995-E6D3-4E26-B1CA-676835B62C36}"/>
              </a:ext>
            </a:extLst>
          </p:cNvPr>
          <p:cNvSpPr/>
          <p:nvPr/>
        </p:nvSpPr>
        <p:spPr>
          <a:xfrm>
            <a:off x="11289456" y="3103919"/>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787D3CD8-2E8F-48BD-BBCC-4D2D49B73995}"/>
              </a:ext>
            </a:extLst>
          </p:cNvPr>
          <p:cNvSpPr txBox="1"/>
          <p:nvPr/>
        </p:nvSpPr>
        <p:spPr>
          <a:xfrm>
            <a:off x="11362184" y="3029885"/>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79.5%</a:t>
            </a:r>
          </a:p>
        </p:txBody>
      </p:sp>
      <p:sp>
        <p:nvSpPr>
          <p:cNvPr id="20" name="Arrow: Down 19">
            <a:extLst>
              <a:ext uri="{FF2B5EF4-FFF2-40B4-BE49-F238E27FC236}">
                <a16:creationId xmlns:a16="http://schemas.microsoft.com/office/drawing/2014/main" id="{1382F4AF-9EF9-4DFF-B7F1-7E379E18BD89}"/>
              </a:ext>
            </a:extLst>
          </p:cNvPr>
          <p:cNvSpPr/>
          <p:nvPr/>
        </p:nvSpPr>
        <p:spPr>
          <a:xfrm>
            <a:off x="10775800" y="2169803"/>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331107FA-3CAF-4FD6-AF50-13BDEBB0EA9A}"/>
              </a:ext>
            </a:extLst>
          </p:cNvPr>
          <p:cNvSpPr txBox="1"/>
          <p:nvPr/>
        </p:nvSpPr>
        <p:spPr>
          <a:xfrm>
            <a:off x="10848528" y="2095769"/>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70.1%</a:t>
            </a:r>
          </a:p>
        </p:txBody>
      </p:sp>
      <p:pic>
        <p:nvPicPr>
          <p:cNvPr id="22" name="Picture 21">
            <a:extLst>
              <a:ext uri="{FF2B5EF4-FFF2-40B4-BE49-F238E27FC236}">
                <a16:creationId xmlns:a16="http://schemas.microsoft.com/office/drawing/2014/main" id="{678E1926-0308-43A7-9B1D-2380AB8AAED4}"/>
              </a:ext>
            </a:extLst>
          </p:cNvPr>
          <p:cNvPicPr>
            <a:picLocks noChangeAspect="1"/>
          </p:cNvPicPr>
          <p:nvPr/>
        </p:nvPicPr>
        <p:blipFill>
          <a:blip r:embed="rId4"/>
          <a:stretch>
            <a:fillRect/>
          </a:stretch>
        </p:blipFill>
        <p:spPr>
          <a:xfrm>
            <a:off x="0" y="1915151"/>
            <a:ext cx="5306055" cy="2752688"/>
          </a:xfrm>
          <a:prstGeom prst="rect">
            <a:avLst/>
          </a:prstGeom>
        </p:spPr>
      </p:pic>
      <p:sp>
        <p:nvSpPr>
          <p:cNvPr id="23" name="TextBox 22">
            <a:extLst>
              <a:ext uri="{FF2B5EF4-FFF2-40B4-BE49-F238E27FC236}">
                <a16:creationId xmlns:a16="http://schemas.microsoft.com/office/drawing/2014/main" id="{139F33FD-3B6F-4CDB-B67B-723878D1439D}"/>
              </a:ext>
            </a:extLst>
          </p:cNvPr>
          <p:cNvSpPr txBox="1"/>
          <p:nvPr/>
        </p:nvSpPr>
        <p:spPr>
          <a:xfrm>
            <a:off x="4451522" y="1959432"/>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73.7%</a:t>
            </a:r>
          </a:p>
        </p:txBody>
      </p:sp>
      <p:sp>
        <p:nvSpPr>
          <p:cNvPr id="24" name="TextBox 23">
            <a:extLst>
              <a:ext uri="{FF2B5EF4-FFF2-40B4-BE49-F238E27FC236}">
                <a16:creationId xmlns:a16="http://schemas.microsoft.com/office/drawing/2014/main" id="{C4DB8338-814D-4173-821C-741C4D80767C}"/>
              </a:ext>
            </a:extLst>
          </p:cNvPr>
          <p:cNvSpPr txBox="1"/>
          <p:nvPr/>
        </p:nvSpPr>
        <p:spPr>
          <a:xfrm>
            <a:off x="3093317" y="2198993"/>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25.9%</a:t>
            </a:r>
          </a:p>
        </p:txBody>
      </p:sp>
      <p:sp>
        <p:nvSpPr>
          <p:cNvPr id="25" name="TextBox 24">
            <a:extLst>
              <a:ext uri="{FF2B5EF4-FFF2-40B4-BE49-F238E27FC236}">
                <a16:creationId xmlns:a16="http://schemas.microsoft.com/office/drawing/2014/main" id="{68CFA048-E95C-4FCE-A0E0-892A9BB71F8C}"/>
              </a:ext>
            </a:extLst>
          </p:cNvPr>
          <p:cNvSpPr txBox="1"/>
          <p:nvPr/>
        </p:nvSpPr>
        <p:spPr>
          <a:xfrm>
            <a:off x="3145583" y="2409528"/>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28.6%</a:t>
            </a:r>
          </a:p>
        </p:txBody>
      </p:sp>
      <p:sp>
        <p:nvSpPr>
          <p:cNvPr id="26" name="TextBox 25">
            <a:extLst>
              <a:ext uri="{FF2B5EF4-FFF2-40B4-BE49-F238E27FC236}">
                <a16:creationId xmlns:a16="http://schemas.microsoft.com/office/drawing/2014/main" id="{ABCE53AD-9A7F-4AC6-BEBB-74EE08E1BA1C}"/>
              </a:ext>
            </a:extLst>
          </p:cNvPr>
          <p:cNvSpPr txBox="1"/>
          <p:nvPr/>
        </p:nvSpPr>
        <p:spPr>
          <a:xfrm>
            <a:off x="4625328" y="2648258"/>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80.0%</a:t>
            </a:r>
          </a:p>
        </p:txBody>
      </p:sp>
      <p:sp>
        <p:nvSpPr>
          <p:cNvPr id="27" name="TextBox 26">
            <a:extLst>
              <a:ext uri="{FF2B5EF4-FFF2-40B4-BE49-F238E27FC236}">
                <a16:creationId xmlns:a16="http://schemas.microsoft.com/office/drawing/2014/main" id="{74F954D7-4E72-4740-A1EE-6BC1060D4049}"/>
              </a:ext>
            </a:extLst>
          </p:cNvPr>
          <p:cNvSpPr txBox="1"/>
          <p:nvPr/>
        </p:nvSpPr>
        <p:spPr>
          <a:xfrm>
            <a:off x="2492896" y="2872580"/>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6.5%</a:t>
            </a:r>
          </a:p>
        </p:txBody>
      </p:sp>
      <p:sp>
        <p:nvSpPr>
          <p:cNvPr id="28" name="TextBox 27">
            <a:extLst>
              <a:ext uri="{FF2B5EF4-FFF2-40B4-BE49-F238E27FC236}">
                <a16:creationId xmlns:a16="http://schemas.microsoft.com/office/drawing/2014/main" id="{10A9E9ED-AE9C-4438-B075-C637A461CF1F}"/>
              </a:ext>
            </a:extLst>
          </p:cNvPr>
          <p:cNvSpPr txBox="1"/>
          <p:nvPr/>
        </p:nvSpPr>
        <p:spPr>
          <a:xfrm>
            <a:off x="2927648" y="3098348"/>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21.4%</a:t>
            </a:r>
          </a:p>
        </p:txBody>
      </p:sp>
      <p:sp>
        <p:nvSpPr>
          <p:cNvPr id="29" name="TextBox 28">
            <a:extLst>
              <a:ext uri="{FF2B5EF4-FFF2-40B4-BE49-F238E27FC236}">
                <a16:creationId xmlns:a16="http://schemas.microsoft.com/office/drawing/2014/main" id="{F446D5A0-7ABD-40AF-85FF-411FCBFB9F6B}"/>
              </a:ext>
            </a:extLst>
          </p:cNvPr>
          <p:cNvSpPr txBox="1"/>
          <p:nvPr/>
        </p:nvSpPr>
        <p:spPr>
          <a:xfrm>
            <a:off x="2927648" y="3308410"/>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21.7%</a:t>
            </a:r>
          </a:p>
        </p:txBody>
      </p:sp>
      <p:sp>
        <p:nvSpPr>
          <p:cNvPr id="30" name="TextBox 29">
            <a:extLst>
              <a:ext uri="{FF2B5EF4-FFF2-40B4-BE49-F238E27FC236}">
                <a16:creationId xmlns:a16="http://schemas.microsoft.com/office/drawing/2014/main" id="{8C6D083B-F4E9-4B49-8E25-85E6E9E9BBFC}"/>
              </a:ext>
            </a:extLst>
          </p:cNvPr>
          <p:cNvSpPr txBox="1"/>
          <p:nvPr/>
        </p:nvSpPr>
        <p:spPr>
          <a:xfrm>
            <a:off x="3157240" y="3546167"/>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30.0%</a:t>
            </a:r>
          </a:p>
        </p:txBody>
      </p:sp>
      <p:sp>
        <p:nvSpPr>
          <p:cNvPr id="31" name="TextBox 30">
            <a:extLst>
              <a:ext uri="{FF2B5EF4-FFF2-40B4-BE49-F238E27FC236}">
                <a16:creationId xmlns:a16="http://schemas.microsoft.com/office/drawing/2014/main" id="{7F606981-B4BC-4649-B0FA-2E3238D35E8D}"/>
              </a:ext>
            </a:extLst>
          </p:cNvPr>
          <p:cNvSpPr txBox="1"/>
          <p:nvPr/>
        </p:nvSpPr>
        <p:spPr>
          <a:xfrm>
            <a:off x="4220591" y="3774261"/>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64.9%</a:t>
            </a:r>
          </a:p>
        </p:txBody>
      </p:sp>
      <p:sp>
        <p:nvSpPr>
          <p:cNvPr id="32" name="TextBox 31">
            <a:extLst>
              <a:ext uri="{FF2B5EF4-FFF2-40B4-BE49-F238E27FC236}">
                <a16:creationId xmlns:a16="http://schemas.microsoft.com/office/drawing/2014/main" id="{7650BB1D-3484-48D0-B5F4-6EAC39C49893}"/>
              </a:ext>
            </a:extLst>
          </p:cNvPr>
          <p:cNvSpPr txBox="1"/>
          <p:nvPr/>
        </p:nvSpPr>
        <p:spPr>
          <a:xfrm>
            <a:off x="3969478" y="3997328"/>
            <a:ext cx="1153344"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58.5%</a:t>
            </a:r>
          </a:p>
        </p:txBody>
      </p:sp>
      <p:sp>
        <p:nvSpPr>
          <p:cNvPr id="33" name="Arrow: Down 32">
            <a:extLst>
              <a:ext uri="{FF2B5EF4-FFF2-40B4-BE49-F238E27FC236}">
                <a16:creationId xmlns:a16="http://schemas.microsoft.com/office/drawing/2014/main" id="{74B01A65-00CF-4856-85CF-792247220BAE}"/>
              </a:ext>
            </a:extLst>
          </p:cNvPr>
          <p:cNvSpPr/>
          <p:nvPr/>
        </p:nvSpPr>
        <p:spPr>
          <a:xfrm>
            <a:off x="5027362" y="2028486"/>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A4DF870-477C-4376-BE0C-5B99759ADBDE}"/>
              </a:ext>
            </a:extLst>
          </p:cNvPr>
          <p:cNvSpPr txBox="1"/>
          <p:nvPr/>
        </p:nvSpPr>
        <p:spPr>
          <a:xfrm>
            <a:off x="5100090" y="1954452"/>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78.0%</a:t>
            </a:r>
          </a:p>
        </p:txBody>
      </p:sp>
      <p:sp>
        <p:nvSpPr>
          <p:cNvPr id="35" name="Arrow: Down 34">
            <a:extLst>
              <a:ext uri="{FF2B5EF4-FFF2-40B4-BE49-F238E27FC236}">
                <a16:creationId xmlns:a16="http://schemas.microsoft.com/office/drawing/2014/main" id="{01EBAEB7-245D-4D0B-AF1A-2196BBC1378C}"/>
              </a:ext>
            </a:extLst>
          </p:cNvPr>
          <p:cNvSpPr/>
          <p:nvPr/>
        </p:nvSpPr>
        <p:spPr>
          <a:xfrm>
            <a:off x="3659587" y="2283885"/>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4558DC9C-296C-4107-A9F4-C91383DE96CC}"/>
              </a:ext>
            </a:extLst>
          </p:cNvPr>
          <p:cNvSpPr txBox="1"/>
          <p:nvPr/>
        </p:nvSpPr>
        <p:spPr>
          <a:xfrm>
            <a:off x="3732315" y="2209851"/>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28.9%</a:t>
            </a:r>
          </a:p>
        </p:txBody>
      </p:sp>
      <p:sp>
        <p:nvSpPr>
          <p:cNvPr id="37" name="Arrow: Down 36">
            <a:extLst>
              <a:ext uri="{FF2B5EF4-FFF2-40B4-BE49-F238E27FC236}">
                <a16:creationId xmlns:a16="http://schemas.microsoft.com/office/drawing/2014/main" id="{06442CAE-BABE-42F9-9536-DFB840B258E2}"/>
              </a:ext>
            </a:extLst>
          </p:cNvPr>
          <p:cNvSpPr/>
          <p:nvPr/>
        </p:nvSpPr>
        <p:spPr>
          <a:xfrm>
            <a:off x="5193353" y="2722292"/>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D79B7ECC-FA66-4F77-A948-0A6B5F2EB019}"/>
              </a:ext>
            </a:extLst>
          </p:cNvPr>
          <p:cNvSpPr txBox="1"/>
          <p:nvPr/>
        </p:nvSpPr>
        <p:spPr>
          <a:xfrm>
            <a:off x="5266081" y="2648258"/>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81.6%</a:t>
            </a:r>
          </a:p>
        </p:txBody>
      </p:sp>
      <p:sp>
        <p:nvSpPr>
          <p:cNvPr id="39" name="Arrow: Down 38">
            <a:extLst>
              <a:ext uri="{FF2B5EF4-FFF2-40B4-BE49-F238E27FC236}">
                <a16:creationId xmlns:a16="http://schemas.microsoft.com/office/drawing/2014/main" id="{7FF233D3-E34A-4A54-B5FB-FF7C6504D2E2}"/>
              </a:ext>
            </a:extLst>
          </p:cNvPr>
          <p:cNvSpPr/>
          <p:nvPr/>
        </p:nvSpPr>
        <p:spPr>
          <a:xfrm>
            <a:off x="3000872" y="2955234"/>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A0E19BF2-45E9-48BF-943C-E365FB5F01C0}"/>
              </a:ext>
            </a:extLst>
          </p:cNvPr>
          <p:cNvSpPr txBox="1"/>
          <p:nvPr/>
        </p:nvSpPr>
        <p:spPr>
          <a:xfrm>
            <a:off x="3073600" y="2881200"/>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10.2%</a:t>
            </a:r>
          </a:p>
        </p:txBody>
      </p:sp>
      <p:sp>
        <p:nvSpPr>
          <p:cNvPr id="41" name="Arrow: Down 40">
            <a:extLst>
              <a:ext uri="{FF2B5EF4-FFF2-40B4-BE49-F238E27FC236}">
                <a16:creationId xmlns:a16="http://schemas.microsoft.com/office/drawing/2014/main" id="{A5390F25-F148-460A-882F-322805310132}"/>
              </a:ext>
            </a:extLst>
          </p:cNvPr>
          <p:cNvSpPr/>
          <p:nvPr/>
        </p:nvSpPr>
        <p:spPr>
          <a:xfrm rot="10800000">
            <a:off x="3508920" y="3397775"/>
            <a:ext cx="72728" cy="1090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a:extLst>
              <a:ext uri="{FF2B5EF4-FFF2-40B4-BE49-F238E27FC236}">
                <a16:creationId xmlns:a16="http://schemas.microsoft.com/office/drawing/2014/main" id="{F490E89D-1603-47D2-9B6D-95BCCF4CF02F}"/>
              </a:ext>
            </a:extLst>
          </p:cNvPr>
          <p:cNvSpPr txBox="1"/>
          <p:nvPr/>
        </p:nvSpPr>
        <p:spPr>
          <a:xfrm>
            <a:off x="3581648" y="3323741"/>
            <a:ext cx="2160240" cy="261610"/>
          </a:xfrm>
          <a:prstGeom prst="rect">
            <a:avLst/>
          </a:prstGeom>
          <a:noFill/>
        </p:spPr>
        <p:txBody>
          <a:bodyPr wrap="square" rtlCol="0">
            <a:spAutoFit/>
          </a:bodyPr>
          <a:lstStyle/>
          <a:p>
            <a:r>
              <a:rPr lang="en-GB" sz="1100" i="1" dirty="0">
                <a:solidFill>
                  <a:srgbClr val="00B050"/>
                </a:solidFill>
                <a:latin typeface="Arial" panose="020B0604020202020204" pitchFamily="34" charset="0"/>
                <a:cs typeface="Arial" panose="020B0604020202020204" pitchFamily="34" charset="0"/>
              </a:rPr>
              <a:t>21.5%</a:t>
            </a:r>
          </a:p>
        </p:txBody>
      </p:sp>
      <p:sp>
        <p:nvSpPr>
          <p:cNvPr id="43" name="Arrow: Down 42">
            <a:extLst>
              <a:ext uri="{FF2B5EF4-FFF2-40B4-BE49-F238E27FC236}">
                <a16:creationId xmlns:a16="http://schemas.microsoft.com/office/drawing/2014/main" id="{DA2E8853-E262-4F76-B616-0733E2E8E829}"/>
              </a:ext>
            </a:extLst>
          </p:cNvPr>
          <p:cNvSpPr/>
          <p:nvPr/>
        </p:nvSpPr>
        <p:spPr>
          <a:xfrm>
            <a:off x="3508920" y="3194735"/>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5B542D9D-7104-40E3-9E93-2D112B95879A}"/>
              </a:ext>
            </a:extLst>
          </p:cNvPr>
          <p:cNvSpPr txBox="1"/>
          <p:nvPr/>
        </p:nvSpPr>
        <p:spPr>
          <a:xfrm>
            <a:off x="3581648" y="3120701"/>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21.6%</a:t>
            </a:r>
          </a:p>
        </p:txBody>
      </p:sp>
      <p:sp>
        <p:nvSpPr>
          <p:cNvPr id="45" name="Arrow: Down 44">
            <a:extLst>
              <a:ext uri="{FF2B5EF4-FFF2-40B4-BE49-F238E27FC236}">
                <a16:creationId xmlns:a16="http://schemas.microsoft.com/office/drawing/2014/main" id="{5C2E8412-BF7D-464B-A1A1-4142596310B6}"/>
              </a:ext>
            </a:extLst>
          </p:cNvPr>
          <p:cNvSpPr/>
          <p:nvPr/>
        </p:nvSpPr>
        <p:spPr>
          <a:xfrm>
            <a:off x="3726087" y="3637032"/>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a:extLst>
              <a:ext uri="{FF2B5EF4-FFF2-40B4-BE49-F238E27FC236}">
                <a16:creationId xmlns:a16="http://schemas.microsoft.com/office/drawing/2014/main" id="{E3908027-D3A6-4F94-9E04-8F30CBC15912}"/>
              </a:ext>
            </a:extLst>
          </p:cNvPr>
          <p:cNvSpPr txBox="1"/>
          <p:nvPr/>
        </p:nvSpPr>
        <p:spPr>
          <a:xfrm>
            <a:off x="3798815" y="3562998"/>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32.9%</a:t>
            </a:r>
          </a:p>
        </p:txBody>
      </p:sp>
      <p:sp>
        <p:nvSpPr>
          <p:cNvPr id="47" name="Arrow: Down 46">
            <a:extLst>
              <a:ext uri="{FF2B5EF4-FFF2-40B4-BE49-F238E27FC236}">
                <a16:creationId xmlns:a16="http://schemas.microsoft.com/office/drawing/2014/main" id="{7D97BCE4-1011-41DA-9073-5E2BA2C726AF}"/>
              </a:ext>
            </a:extLst>
          </p:cNvPr>
          <p:cNvSpPr/>
          <p:nvPr/>
        </p:nvSpPr>
        <p:spPr>
          <a:xfrm>
            <a:off x="4783951" y="3839781"/>
            <a:ext cx="72728" cy="10905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76DE9127-1F74-42E8-AD99-B347D1331909}"/>
              </a:ext>
            </a:extLst>
          </p:cNvPr>
          <p:cNvSpPr txBox="1"/>
          <p:nvPr/>
        </p:nvSpPr>
        <p:spPr>
          <a:xfrm>
            <a:off x="4856679" y="3765747"/>
            <a:ext cx="2160240" cy="261610"/>
          </a:xfrm>
          <a:prstGeom prst="rect">
            <a:avLst/>
          </a:prstGeom>
          <a:noFill/>
        </p:spPr>
        <p:txBody>
          <a:bodyPr wrap="square" rtlCol="0">
            <a:spAutoFit/>
          </a:bodyPr>
          <a:lstStyle/>
          <a:p>
            <a:r>
              <a:rPr lang="en-GB" sz="1100" i="1" dirty="0">
                <a:solidFill>
                  <a:srgbClr val="C00000"/>
                </a:solidFill>
                <a:latin typeface="Arial" panose="020B0604020202020204" pitchFamily="34" charset="0"/>
                <a:cs typeface="Arial" panose="020B0604020202020204" pitchFamily="34" charset="0"/>
              </a:rPr>
              <a:t>68.6%</a:t>
            </a:r>
          </a:p>
        </p:txBody>
      </p:sp>
      <p:sp>
        <p:nvSpPr>
          <p:cNvPr id="49" name="Arrow: Down 48">
            <a:extLst>
              <a:ext uri="{FF2B5EF4-FFF2-40B4-BE49-F238E27FC236}">
                <a16:creationId xmlns:a16="http://schemas.microsoft.com/office/drawing/2014/main" id="{840F4D51-DDDE-4FE4-A0DD-9C582EC58967}"/>
              </a:ext>
            </a:extLst>
          </p:cNvPr>
          <p:cNvSpPr/>
          <p:nvPr/>
        </p:nvSpPr>
        <p:spPr>
          <a:xfrm rot="10800000">
            <a:off x="4539844" y="4075063"/>
            <a:ext cx="72728" cy="109057"/>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FC83E8CD-780A-404D-B48A-8DEAFCDF59E6}"/>
              </a:ext>
            </a:extLst>
          </p:cNvPr>
          <p:cNvSpPr txBox="1"/>
          <p:nvPr/>
        </p:nvSpPr>
        <p:spPr>
          <a:xfrm>
            <a:off x="4612572" y="4001029"/>
            <a:ext cx="2160240" cy="261610"/>
          </a:xfrm>
          <a:prstGeom prst="rect">
            <a:avLst/>
          </a:prstGeom>
          <a:noFill/>
        </p:spPr>
        <p:txBody>
          <a:bodyPr wrap="square" rtlCol="0">
            <a:spAutoFit/>
          </a:bodyPr>
          <a:lstStyle/>
          <a:p>
            <a:r>
              <a:rPr lang="en-GB" sz="1100" i="1" dirty="0">
                <a:solidFill>
                  <a:srgbClr val="00B050"/>
                </a:solidFill>
                <a:latin typeface="Arial" panose="020B0604020202020204" pitchFamily="34" charset="0"/>
                <a:cs typeface="Arial" panose="020B0604020202020204" pitchFamily="34" charset="0"/>
              </a:rPr>
              <a:t>56.5%</a:t>
            </a:r>
          </a:p>
        </p:txBody>
      </p:sp>
      <p:sp>
        <p:nvSpPr>
          <p:cNvPr id="5" name="Arrow: Right 4">
            <a:extLst>
              <a:ext uri="{FF2B5EF4-FFF2-40B4-BE49-F238E27FC236}">
                <a16:creationId xmlns:a16="http://schemas.microsoft.com/office/drawing/2014/main" id="{421AF5AF-8146-4082-9D14-F1C057C1784B}"/>
              </a:ext>
            </a:extLst>
          </p:cNvPr>
          <p:cNvSpPr/>
          <p:nvPr/>
        </p:nvSpPr>
        <p:spPr>
          <a:xfrm>
            <a:off x="1108698" y="2722292"/>
            <a:ext cx="314352" cy="1544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1" name="Arrow: Right 50">
            <a:extLst>
              <a:ext uri="{FF2B5EF4-FFF2-40B4-BE49-F238E27FC236}">
                <a16:creationId xmlns:a16="http://schemas.microsoft.com/office/drawing/2014/main" id="{6CA4362A-CE4B-410A-99B9-EE1808F06EBF}"/>
              </a:ext>
            </a:extLst>
          </p:cNvPr>
          <p:cNvSpPr/>
          <p:nvPr/>
        </p:nvSpPr>
        <p:spPr>
          <a:xfrm>
            <a:off x="1251856" y="2978695"/>
            <a:ext cx="314352" cy="1544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2" name="Arrow: Right 51">
            <a:extLst>
              <a:ext uri="{FF2B5EF4-FFF2-40B4-BE49-F238E27FC236}">
                <a16:creationId xmlns:a16="http://schemas.microsoft.com/office/drawing/2014/main" id="{0CFF57B5-2659-4B52-8B5A-02CD29389DD2}"/>
              </a:ext>
            </a:extLst>
          </p:cNvPr>
          <p:cNvSpPr/>
          <p:nvPr/>
        </p:nvSpPr>
        <p:spPr>
          <a:xfrm>
            <a:off x="7269145" y="3112299"/>
            <a:ext cx="314352" cy="1544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3" name="Arrow: Right 52">
            <a:extLst>
              <a:ext uri="{FF2B5EF4-FFF2-40B4-BE49-F238E27FC236}">
                <a16:creationId xmlns:a16="http://schemas.microsoft.com/office/drawing/2014/main" id="{A3D9B68F-B341-48F2-B81C-548EC97247D0}"/>
              </a:ext>
            </a:extLst>
          </p:cNvPr>
          <p:cNvSpPr/>
          <p:nvPr/>
        </p:nvSpPr>
        <p:spPr>
          <a:xfrm>
            <a:off x="7393680" y="3533215"/>
            <a:ext cx="314352" cy="15442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305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7E4E-9E1E-4C65-B837-B294072E527B}"/>
              </a:ext>
            </a:extLst>
          </p:cNvPr>
          <p:cNvSpPr>
            <a:spLocks noGrp="1"/>
          </p:cNvSpPr>
          <p:nvPr>
            <p:ph type="title"/>
          </p:nvPr>
        </p:nvSpPr>
        <p:spPr>
          <a:xfrm>
            <a:off x="479376" y="344485"/>
            <a:ext cx="9937104" cy="687611"/>
          </a:xfrm>
        </p:spPr>
        <p:txBody>
          <a:bodyPr>
            <a:noAutofit/>
          </a:bodyPr>
          <a:lstStyle/>
          <a:p>
            <a:r>
              <a:rPr lang="en-GB" b="1" dirty="0">
                <a:solidFill>
                  <a:srgbClr val="00B5CC"/>
                </a:solidFill>
                <a:latin typeface="Arial" panose="020B0604020202020204" pitchFamily="34" charset="0"/>
                <a:cs typeface="Arial" panose="020B0604020202020204" pitchFamily="34" charset="0"/>
              </a:rPr>
              <a:t>Flu vaccine: uptake rates</a:t>
            </a:r>
            <a:endParaRPr lang="en-GB"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28E88C12-D4ED-4DF5-8712-376213C19947}"/>
              </a:ext>
            </a:extLst>
          </p:cNvPr>
          <p:cNvPicPr>
            <a:picLocks noGrp="1" noChangeAspect="1"/>
          </p:cNvPicPr>
          <p:nvPr>
            <p:ph sz="half" idx="2"/>
          </p:nvPr>
        </p:nvPicPr>
        <p:blipFill>
          <a:blip r:embed="rId3"/>
          <a:stretch>
            <a:fillRect/>
          </a:stretch>
        </p:blipFill>
        <p:spPr>
          <a:xfrm>
            <a:off x="6151385" y="2129233"/>
            <a:ext cx="6045624" cy="2955353"/>
          </a:xfrm>
          <a:prstGeom prst="rect">
            <a:avLst/>
          </a:prstGeom>
        </p:spPr>
      </p:pic>
      <p:pic>
        <p:nvPicPr>
          <p:cNvPr id="6" name="Content Placeholder 5">
            <a:extLst>
              <a:ext uri="{FF2B5EF4-FFF2-40B4-BE49-F238E27FC236}">
                <a16:creationId xmlns:a16="http://schemas.microsoft.com/office/drawing/2014/main" id="{43CB7021-317A-4944-B404-187D03D1589B}"/>
              </a:ext>
            </a:extLst>
          </p:cNvPr>
          <p:cNvPicPr>
            <a:picLocks noGrp="1" noChangeAspect="1"/>
          </p:cNvPicPr>
          <p:nvPr>
            <p:ph sz="half" idx="1"/>
          </p:nvPr>
        </p:nvPicPr>
        <p:blipFill>
          <a:blip r:embed="rId4"/>
          <a:stretch>
            <a:fillRect/>
          </a:stretch>
        </p:blipFill>
        <p:spPr>
          <a:xfrm>
            <a:off x="185292" y="2132856"/>
            <a:ext cx="5910708" cy="2955354"/>
          </a:xfrm>
          <a:prstGeom prst="rect">
            <a:avLst/>
          </a:prstGeom>
        </p:spPr>
      </p:pic>
      <p:sp>
        <p:nvSpPr>
          <p:cNvPr id="8" name="TextBox 7">
            <a:extLst>
              <a:ext uri="{FF2B5EF4-FFF2-40B4-BE49-F238E27FC236}">
                <a16:creationId xmlns:a16="http://schemas.microsoft.com/office/drawing/2014/main" id="{22838F7E-EFE2-4805-BC55-597DCCC6C0BF}"/>
              </a:ext>
            </a:extLst>
          </p:cNvPr>
          <p:cNvSpPr txBox="1"/>
          <p:nvPr/>
        </p:nvSpPr>
        <p:spPr>
          <a:xfrm>
            <a:off x="4871864" y="5613641"/>
            <a:ext cx="7056784" cy="101566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Source:</a:t>
            </a:r>
          </a:p>
          <a:p>
            <a:r>
              <a:rPr lang="en-GB" sz="12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5"/>
              </a:rPr>
              <a:t>Seasonal influenza vaccination surveillance in Northern Ireland Autumn/Winter 2024/25 | HSC Public Health Agency</a:t>
            </a:r>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10" name="TextBox 9">
            <a:extLst>
              <a:ext uri="{FF2B5EF4-FFF2-40B4-BE49-F238E27FC236}">
                <a16:creationId xmlns:a16="http://schemas.microsoft.com/office/drawing/2014/main" id="{C8AABA9C-2CF8-4CC8-B74B-8DE09CFE2BEE}"/>
              </a:ext>
            </a:extLst>
          </p:cNvPr>
          <p:cNvSpPr txBox="1"/>
          <p:nvPr/>
        </p:nvSpPr>
        <p:spPr>
          <a:xfrm>
            <a:off x="479376" y="1412776"/>
            <a:ext cx="5616624" cy="646331"/>
          </a:xfrm>
          <a:prstGeom prst="rect">
            <a:avLst/>
          </a:prstGeom>
          <a:noFill/>
        </p:spPr>
        <p:txBody>
          <a:bodyPr wrap="square" rtlCol="0">
            <a:spAutoFit/>
          </a:bodyPr>
          <a:lstStyle/>
          <a:p>
            <a:r>
              <a:rPr lang="en-GB" b="1" u="sng" dirty="0">
                <a:latin typeface="Arial" panose="020B0604020202020204" pitchFamily="34" charset="0"/>
                <a:cs typeface="Arial" panose="020B0604020202020204" pitchFamily="34" charset="0"/>
              </a:rPr>
              <a:t>N.I HCW Flu vaccine uptake rates – 2021/22 to 2024/25</a:t>
            </a:r>
          </a:p>
        </p:txBody>
      </p:sp>
      <p:sp>
        <p:nvSpPr>
          <p:cNvPr id="11" name="TextBox 10">
            <a:extLst>
              <a:ext uri="{FF2B5EF4-FFF2-40B4-BE49-F238E27FC236}">
                <a16:creationId xmlns:a16="http://schemas.microsoft.com/office/drawing/2014/main" id="{AAE98F5C-1507-48E4-B034-7E9268A20A5B}"/>
              </a:ext>
            </a:extLst>
          </p:cNvPr>
          <p:cNvSpPr txBox="1"/>
          <p:nvPr/>
        </p:nvSpPr>
        <p:spPr>
          <a:xfrm>
            <a:off x="6390084" y="1413593"/>
            <a:ext cx="5322540" cy="646331"/>
          </a:xfrm>
          <a:prstGeom prst="rect">
            <a:avLst/>
          </a:prstGeom>
          <a:noFill/>
        </p:spPr>
        <p:txBody>
          <a:bodyPr wrap="square" rtlCol="0">
            <a:spAutoFit/>
          </a:bodyPr>
          <a:lstStyle/>
          <a:p>
            <a:r>
              <a:rPr lang="en-GB" b="1" u="sng" dirty="0">
                <a:latin typeface="Arial" panose="020B0604020202020204" pitchFamily="34" charset="0"/>
                <a:cs typeface="Arial" panose="020B0604020202020204" pitchFamily="34" charset="0"/>
              </a:rPr>
              <a:t>N.I HCW Flu vaccine uptake rates by job role, 2024/25</a:t>
            </a:r>
          </a:p>
        </p:txBody>
      </p:sp>
      <p:sp>
        <p:nvSpPr>
          <p:cNvPr id="12" name="Content Placeholder 4">
            <a:extLst>
              <a:ext uri="{FF2B5EF4-FFF2-40B4-BE49-F238E27FC236}">
                <a16:creationId xmlns:a16="http://schemas.microsoft.com/office/drawing/2014/main" id="{90CD71CB-4E7E-4AD4-ACBA-4FA5F4BE53C9}"/>
              </a:ext>
            </a:extLst>
          </p:cNvPr>
          <p:cNvSpPr txBox="1">
            <a:spLocks/>
          </p:cNvSpPr>
          <p:nvPr/>
        </p:nvSpPr>
        <p:spPr>
          <a:xfrm>
            <a:off x="4439816" y="2204864"/>
            <a:ext cx="1481723" cy="408475"/>
          </a:xfrm>
          <a:prstGeom prst="rect">
            <a:avLst/>
          </a:prstGeom>
          <a:solidFill>
            <a:schemeClr val="bg1">
              <a:lumMod val="75000"/>
            </a:schemeClr>
          </a:solidFill>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900" b="1" dirty="0"/>
              <a:t>Care Home Staff 2024/25 - </a:t>
            </a:r>
            <a:r>
              <a:rPr lang="en-GB" sz="2900" b="1" u="sng" dirty="0"/>
              <a:t>6.5%</a:t>
            </a:r>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a:p>
            <a:pPr marL="0" indent="0">
              <a:buFont typeface="Arial" panose="020B0604020202020204" pitchFamily="34" charset="0"/>
              <a:buNone/>
            </a:pPr>
            <a:endParaRPr lang="en-GB" b="1" dirty="0"/>
          </a:p>
        </p:txBody>
      </p:sp>
    </p:spTree>
    <p:extLst>
      <p:ext uri="{BB962C8B-B14F-4D97-AF65-F5344CB8AC3E}">
        <p14:creationId xmlns:p14="http://schemas.microsoft.com/office/powerpoint/2010/main" val="30791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75D0D-FC45-454D-909E-2A82344127EF}"/>
              </a:ext>
            </a:extLst>
          </p:cNvPr>
          <p:cNvSpPr>
            <a:spLocks noGrp="1"/>
          </p:cNvSpPr>
          <p:nvPr>
            <p:ph type="title"/>
          </p:nvPr>
        </p:nvSpPr>
        <p:spPr>
          <a:xfrm>
            <a:off x="568583" y="153206"/>
            <a:ext cx="10874424" cy="759619"/>
          </a:xfrm>
        </p:spPr>
        <p:txBody>
          <a:bodyPr>
            <a:normAutofit fontScale="90000"/>
          </a:bodyPr>
          <a:lstStyle/>
          <a:p>
            <a:r>
              <a:rPr lang="en-GB" sz="4000" b="1" dirty="0">
                <a:solidFill>
                  <a:srgbClr val="00B5CC"/>
                </a:solidFill>
                <a:latin typeface="Arial" panose="020B0604020202020204" pitchFamily="34" charset="0"/>
                <a:cs typeface="Arial" panose="020B0604020202020204" pitchFamily="34" charset="0"/>
              </a:rPr>
              <a:t>3) Role &amp; expectation of HCWs re: vaccination </a:t>
            </a:r>
            <a:endParaRPr lang="en-GB" sz="4000" b="1" i="1"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C859389D-973E-4667-9DF1-2BA5FFA9B085}"/>
              </a:ext>
            </a:extLst>
          </p:cNvPr>
          <p:cNvSpPr>
            <a:spLocks noGrp="1"/>
          </p:cNvSpPr>
          <p:nvPr>
            <p:ph sz="half" idx="4294967295"/>
          </p:nvPr>
        </p:nvSpPr>
        <p:spPr>
          <a:xfrm>
            <a:off x="7010400" y="1825625"/>
            <a:ext cx="5181600" cy="4351338"/>
          </a:xfrm>
        </p:spPr>
        <p:txBody>
          <a:bodyPr/>
          <a:lstStyle/>
          <a:p>
            <a:pPr marL="0" indent="0">
              <a:buNone/>
            </a:pPr>
            <a:r>
              <a:rPr lang="en-GB" dirty="0"/>
              <a:t> </a:t>
            </a:r>
          </a:p>
        </p:txBody>
      </p:sp>
      <p:sp>
        <p:nvSpPr>
          <p:cNvPr id="6" name="Content Placeholder 2">
            <a:extLst>
              <a:ext uri="{FF2B5EF4-FFF2-40B4-BE49-F238E27FC236}">
                <a16:creationId xmlns:a16="http://schemas.microsoft.com/office/drawing/2014/main" id="{349DC16C-BE2C-4DB1-BBF2-5314A96909AE}"/>
              </a:ext>
            </a:extLst>
          </p:cNvPr>
          <p:cNvSpPr>
            <a:spLocks noGrp="1"/>
          </p:cNvSpPr>
          <p:nvPr>
            <p:ph idx="1"/>
          </p:nvPr>
        </p:nvSpPr>
        <p:spPr>
          <a:xfrm>
            <a:off x="669207" y="2009180"/>
            <a:ext cx="10515600" cy="4351338"/>
          </a:xfrm>
        </p:spPr>
        <p:txBody>
          <a:bodyPr/>
          <a:lstStyle/>
          <a:p>
            <a:pPr marL="45720" indent="0">
              <a:buNone/>
            </a:pPr>
            <a:r>
              <a:rPr lang="en-GB" sz="4000" b="1" u="sng" dirty="0">
                <a:latin typeface="Arial" panose="020B0604020202020204" pitchFamily="34" charset="0"/>
                <a:cs typeface="Arial" panose="020B0604020202020204" pitchFamily="34" charset="0"/>
              </a:rPr>
              <a:t>The Code</a:t>
            </a:r>
          </a:p>
          <a:p>
            <a:pPr marL="45720" indent="0" algn="ctr">
              <a:buNone/>
            </a:pPr>
            <a:endParaRPr lang="en-GB" sz="1600" b="1" u="sng"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6 - Always practise in line with the best available evidence</a:t>
            </a:r>
          </a:p>
          <a:p>
            <a:pPr lvl="1"/>
            <a:r>
              <a:rPr lang="en-GB" sz="1800" dirty="0">
                <a:latin typeface="Arial" panose="020B0604020202020204" pitchFamily="34" charset="0"/>
                <a:cs typeface="Arial" panose="020B0604020202020204" pitchFamily="34" charset="0"/>
              </a:rPr>
              <a:t>6.1 – make sure that any information or advice given is evidence based, including information relating to using any health and care products or services</a:t>
            </a:r>
          </a:p>
          <a:p>
            <a:pPr marL="457200" lvl="1" indent="0">
              <a:buNone/>
            </a:pPr>
            <a:endParaRPr lang="en-GB" sz="2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20.7 - make sure you </a:t>
            </a:r>
            <a:r>
              <a:rPr lang="en-GB" u="sng" dirty="0">
                <a:latin typeface="Arial" panose="020B0604020202020204" pitchFamily="34" charset="0"/>
                <a:cs typeface="Arial" panose="020B0604020202020204" pitchFamily="34" charset="0"/>
              </a:rPr>
              <a:t>do not express your personal beliefs </a:t>
            </a:r>
            <a:r>
              <a:rPr lang="en-GB" dirty="0">
                <a:latin typeface="Arial" panose="020B0604020202020204" pitchFamily="34" charset="0"/>
                <a:cs typeface="Arial" panose="020B0604020202020204" pitchFamily="34" charset="0"/>
              </a:rPr>
              <a:t>(including political, religious or moral beliefs) to people in an inappropriate way</a:t>
            </a:r>
          </a:p>
        </p:txBody>
      </p:sp>
      <p:pic>
        <p:nvPicPr>
          <p:cNvPr id="7" name="Picture 6">
            <a:extLst>
              <a:ext uri="{FF2B5EF4-FFF2-40B4-BE49-F238E27FC236}">
                <a16:creationId xmlns:a16="http://schemas.microsoft.com/office/drawing/2014/main" id="{8262B83E-BEDB-4125-BD5A-483E23F8409A}"/>
              </a:ext>
            </a:extLst>
          </p:cNvPr>
          <p:cNvPicPr>
            <a:picLocks noChangeAspect="1"/>
          </p:cNvPicPr>
          <p:nvPr/>
        </p:nvPicPr>
        <p:blipFill>
          <a:blip r:embed="rId3"/>
          <a:stretch>
            <a:fillRect/>
          </a:stretch>
        </p:blipFill>
        <p:spPr>
          <a:xfrm>
            <a:off x="3143672" y="1331493"/>
            <a:ext cx="2862123" cy="543441"/>
          </a:xfrm>
          <a:prstGeom prst="rect">
            <a:avLst/>
          </a:prstGeom>
        </p:spPr>
      </p:pic>
      <p:sp>
        <p:nvSpPr>
          <p:cNvPr id="8" name="Speech Bubble: Oval 7">
            <a:extLst>
              <a:ext uri="{FF2B5EF4-FFF2-40B4-BE49-F238E27FC236}">
                <a16:creationId xmlns:a16="http://schemas.microsoft.com/office/drawing/2014/main" id="{7B4FF0AA-2729-4888-AE92-AC7050EDD933}"/>
              </a:ext>
            </a:extLst>
          </p:cNvPr>
          <p:cNvSpPr/>
          <p:nvPr/>
        </p:nvSpPr>
        <p:spPr>
          <a:xfrm>
            <a:off x="7010400" y="1217092"/>
            <a:ext cx="4871864" cy="158417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Arial" panose="020B0604020202020204" pitchFamily="34" charset="0"/>
                <a:cs typeface="Arial" panose="020B0604020202020204" pitchFamily="34" charset="0"/>
              </a:rPr>
              <a:t>“</a:t>
            </a:r>
            <a:r>
              <a:rPr lang="en-GB" sz="1400" b="1" i="1" dirty="0">
                <a:latin typeface="Arial" panose="020B0604020202020204" pitchFamily="34" charset="0"/>
                <a:cs typeface="Arial" panose="020B0604020202020204" pitchFamily="34" charset="0"/>
              </a:rPr>
              <a:t>I recently went to get my vaccine against RSV as I am pregnant, and the nurse told me it was better not to risk it as it was a new vaccine!  So I left without getting vaccinated”</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0330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571D-EAAD-4B7E-A68B-D42945C07C02}"/>
              </a:ext>
            </a:extLst>
          </p:cNvPr>
          <p:cNvSpPr>
            <a:spLocks noGrp="1"/>
          </p:cNvSpPr>
          <p:nvPr>
            <p:ph type="title"/>
          </p:nvPr>
        </p:nvSpPr>
        <p:spPr>
          <a:xfrm>
            <a:off x="526704" y="116632"/>
            <a:ext cx="11665296" cy="831627"/>
          </a:xfrm>
        </p:spPr>
        <p:txBody>
          <a:bodyPr>
            <a:normAutofit/>
          </a:bodyPr>
          <a:lstStyle/>
          <a:p>
            <a:r>
              <a:rPr lang="en-GB" sz="4000" b="1" dirty="0">
                <a:solidFill>
                  <a:srgbClr val="00B5CC"/>
                </a:solidFill>
                <a:latin typeface="Arial" panose="020B0604020202020204" pitchFamily="34" charset="0"/>
                <a:cs typeface="Arial" panose="020B0604020202020204" pitchFamily="34" charset="0"/>
              </a:rPr>
              <a:t>Role &amp; expectation of HCWs re: vaccination</a:t>
            </a:r>
            <a:endParaRPr lang="en-GB" sz="4000" b="1" i="1" dirty="0">
              <a:solidFill>
                <a:srgbClr val="00B5C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E95F16-4B17-4EFC-A3C6-278656E566D1}"/>
              </a:ext>
            </a:extLst>
          </p:cNvPr>
          <p:cNvSpPr>
            <a:spLocks noGrp="1"/>
          </p:cNvSpPr>
          <p:nvPr>
            <p:ph sz="half" idx="1"/>
          </p:nvPr>
        </p:nvSpPr>
        <p:spPr>
          <a:xfrm>
            <a:off x="767408" y="1052736"/>
            <a:ext cx="7346032" cy="4980211"/>
          </a:xfrm>
        </p:spPr>
        <p:txBody>
          <a:bodyPr/>
          <a:lstStyle/>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health professionals have a </a:t>
            </a:r>
            <a:r>
              <a:rPr lang="en-GB" sz="2000" b="1" dirty="0">
                <a:latin typeface="Arial" panose="020B0604020202020204" pitchFamily="34" charset="0"/>
                <a:cs typeface="Arial" panose="020B0604020202020204" pitchFamily="34" charset="0"/>
              </a:rPr>
              <a:t>duty of care </a:t>
            </a:r>
            <a:r>
              <a:rPr lang="en-GB" sz="2000" dirty="0">
                <a:latin typeface="Arial" panose="020B0604020202020204" pitchFamily="34" charset="0"/>
                <a:cs typeface="Arial" panose="020B0604020202020204" pitchFamily="34" charset="0"/>
              </a:rPr>
              <a:t>to protect patients and service users from infections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vaccination </a:t>
            </a:r>
            <a:r>
              <a:rPr lang="en-GB" sz="2000" b="1" dirty="0">
                <a:latin typeface="Arial" panose="020B0604020202020204" pitchFamily="34" charset="0"/>
                <a:cs typeface="Arial" panose="020B0604020202020204" pitchFamily="34" charset="0"/>
              </a:rPr>
              <a:t>reduces transmission </a:t>
            </a:r>
            <a:r>
              <a:rPr lang="en-GB" sz="2000" dirty="0">
                <a:latin typeface="Arial" panose="020B0604020202020204" pitchFamily="34" charset="0"/>
                <a:cs typeface="Arial" panose="020B0604020202020204" pitchFamily="34" charset="0"/>
              </a:rPr>
              <a:t>of influenza to:</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HSCWs (those involved in directly delivering Health and Social Care (HSC) services are at increased risk of exposure to influenza)</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vulnerable patients, who may have impaired immunity and not respond well to immunisation</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colleagues and family members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vaccine uptake in HSCWs </a:t>
            </a:r>
            <a:r>
              <a:rPr lang="en-GB" sz="2000" b="1" dirty="0">
                <a:latin typeface="Arial" panose="020B0604020202020204" pitchFamily="34" charset="0"/>
                <a:cs typeface="Arial" panose="020B0604020202020204" pitchFamily="34" charset="0"/>
              </a:rPr>
              <a:t>significantly lowers rates </a:t>
            </a:r>
            <a:r>
              <a:rPr lang="en-GB" sz="2000" dirty="0">
                <a:latin typeface="Arial" panose="020B0604020202020204" pitchFamily="34" charset="0"/>
                <a:cs typeface="Arial" panose="020B0604020202020204" pitchFamily="34" charset="0"/>
              </a:rPr>
              <a:t>of flu-like illness, hospitalisation and mortality in elderly individuals in long-term healthcare settings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vaccination </a:t>
            </a:r>
            <a:r>
              <a:rPr lang="en-GB" sz="2000" b="1" dirty="0">
                <a:latin typeface="Arial" panose="020B0604020202020204" pitchFamily="34" charset="0"/>
                <a:cs typeface="Arial" panose="020B0604020202020204" pitchFamily="34" charset="0"/>
              </a:rPr>
              <a:t>reduces sickness absences </a:t>
            </a:r>
            <a:r>
              <a:rPr lang="en-GB" sz="2000" dirty="0">
                <a:latin typeface="Arial" panose="020B0604020202020204" pitchFamily="34" charset="0"/>
                <a:cs typeface="Arial" panose="020B0604020202020204" pitchFamily="34" charset="0"/>
              </a:rPr>
              <a:t>and contributes to delivery of HSC services during winter pressures</a:t>
            </a:r>
          </a:p>
          <a:p>
            <a:pPr marL="0" indent="0">
              <a:buNone/>
            </a:pPr>
            <a:endParaRPr lang="en-GB" dirty="0"/>
          </a:p>
        </p:txBody>
      </p:sp>
      <p:pic>
        <p:nvPicPr>
          <p:cNvPr id="7" name="Picture 2">
            <a:extLst>
              <a:ext uri="{FF2B5EF4-FFF2-40B4-BE49-F238E27FC236}">
                <a16:creationId xmlns:a16="http://schemas.microsoft.com/office/drawing/2014/main" id="{4F3D1E19-C9EE-4FFB-B39F-9CD6FECC9E6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472264" y="1825625"/>
            <a:ext cx="310117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942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833F-6C4B-4B20-AEE9-187CF445F7C4}"/>
              </a:ext>
            </a:extLst>
          </p:cNvPr>
          <p:cNvSpPr>
            <a:spLocks noGrp="1"/>
          </p:cNvSpPr>
          <p:nvPr>
            <p:ph type="title"/>
          </p:nvPr>
        </p:nvSpPr>
        <p:spPr>
          <a:xfrm>
            <a:off x="1055440" y="101922"/>
            <a:ext cx="10515600" cy="1325563"/>
          </a:xfrm>
        </p:spPr>
        <p:txBody>
          <a:bodyPr/>
          <a:lstStyle/>
          <a:p>
            <a:r>
              <a:rPr lang="en-GB" sz="4000" b="1" dirty="0">
                <a:solidFill>
                  <a:srgbClr val="00B5CC"/>
                </a:solidFill>
                <a:latin typeface="Arial" panose="020B0604020202020204" pitchFamily="34" charset="0"/>
                <a:cs typeface="Arial" panose="020B0604020202020204" pitchFamily="34" charset="0"/>
              </a:rPr>
              <a:t>4. What you can do to improve uptake</a:t>
            </a:r>
          </a:p>
        </p:txBody>
      </p:sp>
      <p:sp>
        <p:nvSpPr>
          <p:cNvPr id="4" name="Content Placeholder 2">
            <a:extLst>
              <a:ext uri="{FF2B5EF4-FFF2-40B4-BE49-F238E27FC236}">
                <a16:creationId xmlns:a16="http://schemas.microsoft.com/office/drawing/2014/main" id="{761F23CB-CDD4-4FC7-8C2F-22CFFC57E4C4}"/>
              </a:ext>
            </a:extLst>
          </p:cNvPr>
          <p:cNvSpPr>
            <a:spLocks noGrp="1"/>
          </p:cNvSpPr>
          <p:nvPr>
            <p:ph idx="1"/>
          </p:nvPr>
        </p:nvSpPr>
        <p:spPr>
          <a:xfrm>
            <a:off x="136888" y="1268760"/>
            <a:ext cx="11575736" cy="5328592"/>
          </a:xfrm>
        </p:spPr>
        <p:txBody>
          <a:bodyPr>
            <a:normAutofit/>
          </a:bodyPr>
          <a:lstStyle/>
          <a:p>
            <a:pPr lvl="1"/>
            <a:r>
              <a:rPr lang="en-GB" sz="2800" dirty="0">
                <a:latin typeface="Arial" panose="020B0604020202020204" pitchFamily="34" charset="0"/>
                <a:cs typeface="Arial" panose="020B0604020202020204" pitchFamily="34" charset="0"/>
              </a:rPr>
              <a:t>Be seen to support vaccination: </a:t>
            </a:r>
            <a:r>
              <a:rPr lang="en-GB" sz="2800" b="1" dirty="0">
                <a:latin typeface="Arial" panose="020B0604020202020204" pitchFamily="34" charset="0"/>
                <a:cs typeface="Arial" panose="020B0604020202020204" pitchFamily="34" charset="0"/>
              </a:rPr>
              <a:t>lead by example</a:t>
            </a:r>
          </a:p>
          <a:p>
            <a:pPr lvl="1"/>
            <a:r>
              <a:rPr lang="en-GB" sz="2800" dirty="0">
                <a:latin typeface="Arial" panose="020B0604020202020204" pitchFamily="34" charset="0"/>
                <a:cs typeface="Arial" panose="020B0604020202020204" pitchFamily="34" charset="0"/>
              </a:rPr>
              <a:t>Be a champion: </a:t>
            </a:r>
            <a:r>
              <a:rPr lang="en-GB" sz="2800" b="1" dirty="0">
                <a:latin typeface="Arial" panose="020B0604020202020204" pitchFamily="34" charset="0"/>
                <a:cs typeface="Arial" panose="020B0604020202020204" pitchFamily="34" charset="0"/>
              </a:rPr>
              <a:t>talk positively </a:t>
            </a:r>
            <a:r>
              <a:rPr lang="en-GB" sz="2800" dirty="0">
                <a:latin typeface="Arial" panose="020B0604020202020204" pitchFamily="34" charset="0"/>
                <a:cs typeface="Arial" panose="020B0604020202020204" pitchFamily="34" charset="0"/>
              </a:rPr>
              <a:t>about vaccination within the care home; with residents, their families and staff</a:t>
            </a:r>
          </a:p>
          <a:p>
            <a:pPr lvl="1"/>
            <a:r>
              <a:rPr lang="en-GB" sz="2800" b="1" dirty="0">
                <a:latin typeface="Arial" panose="020B0604020202020204" pitchFamily="34" charset="0"/>
                <a:cs typeface="Arial" panose="020B0604020202020204" pitchFamily="34" charset="0"/>
              </a:rPr>
              <a:t>Support access</a:t>
            </a:r>
            <a:r>
              <a:rPr lang="en-GB" sz="2800" dirty="0">
                <a:latin typeface="Arial" panose="020B0604020202020204" pitchFamily="34" charset="0"/>
                <a:cs typeface="Arial" panose="020B0604020202020204" pitchFamily="34" charset="0"/>
              </a:rPr>
              <a:t>: encourage </a:t>
            </a:r>
            <a:r>
              <a:rPr lang="en-GB" sz="2800" b="1" dirty="0">
                <a:latin typeface="Arial" panose="020B0604020202020204" pitchFamily="34" charset="0"/>
                <a:cs typeface="Arial" panose="020B0604020202020204" pitchFamily="34" charset="0"/>
              </a:rPr>
              <a:t>staff</a:t>
            </a:r>
            <a:r>
              <a:rPr lang="en-GB" sz="2800" dirty="0">
                <a:latin typeface="Arial" panose="020B0604020202020204" pitchFamily="34" charset="0"/>
                <a:cs typeface="Arial" panose="020B0604020202020204" pitchFamily="34" charset="0"/>
              </a:rPr>
              <a:t> to get the flu jab when the pharmacist is in attendance at the care home (and promote the alternative measures, i.e. Trust vaccination teams or drop-in at local community pharmacy)</a:t>
            </a:r>
          </a:p>
          <a:p>
            <a:pPr lvl="1"/>
            <a:r>
              <a:rPr lang="en-GB" sz="2800" b="1" dirty="0">
                <a:latin typeface="Arial" panose="020B0604020202020204" pitchFamily="34" charset="0"/>
                <a:cs typeface="Arial" panose="020B0604020202020204" pitchFamily="34" charset="0"/>
              </a:rPr>
              <a:t>Celebrate success</a:t>
            </a:r>
            <a:r>
              <a:rPr lang="en-GB" sz="2800" dirty="0">
                <a:latin typeface="Arial" panose="020B0604020202020204" pitchFamily="34" charset="0"/>
                <a:cs typeface="Arial" panose="020B0604020202020204" pitchFamily="34" charset="0"/>
              </a:rPr>
              <a:t>: acknowledge wards/areas that achieve high uptake</a:t>
            </a:r>
            <a:endParaRPr lang="en-GB" sz="3300" b="1" dirty="0"/>
          </a:p>
          <a:p>
            <a:pPr marL="457200" lvl="1" indent="0">
              <a:buNone/>
            </a:pPr>
            <a:r>
              <a:rPr lang="en-GB" sz="3600" b="1" dirty="0">
                <a:solidFill>
                  <a:srgbClr val="00B050"/>
                </a:solidFill>
              </a:rPr>
              <a:t>**Make every contact count**</a:t>
            </a:r>
          </a:p>
          <a:p>
            <a:pPr marL="457200" lvl="1" indent="0">
              <a:buNone/>
            </a:pPr>
            <a:endParaRPr lang="en-GB" sz="3300" b="1" dirty="0"/>
          </a:p>
        </p:txBody>
      </p:sp>
      <p:pic>
        <p:nvPicPr>
          <p:cNvPr id="5" name="Picture 4">
            <a:extLst>
              <a:ext uri="{FF2B5EF4-FFF2-40B4-BE49-F238E27FC236}">
                <a16:creationId xmlns:a16="http://schemas.microsoft.com/office/drawing/2014/main" id="{0FF92474-C787-4371-A2DD-982B79E63CF6}"/>
              </a:ext>
            </a:extLst>
          </p:cNvPr>
          <p:cNvPicPr>
            <a:picLocks noChangeAspect="1"/>
          </p:cNvPicPr>
          <p:nvPr/>
        </p:nvPicPr>
        <p:blipFill rotWithShape="1">
          <a:blip r:embed="rId2"/>
          <a:srcRect b="15741"/>
          <a:stretch/>
        </p:blipFill>
        <p:spPr>
          <a:xfrm>
            <a:off x="7896200" y="4437112"/>
            <a:ext cx="1965598" cy="1656184"/>
          </a:xfrm>
          <a:prstGeom prst="rect">
            <a:avLst/>
          </a:prstGeom>
        </p:spPr>
      </p:pic>
    </p:spTree>
    <p:extLst>
      <p:ext uri="{BB962C8B-B14F-4D97-AF65-F5344CB8AC3E}">
        <p14:creationId xmlns:p14="http://schemas.microsoft.com/office/powerpoint/2010/main" val="3152645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9946</TotalTime>
  <Words>1026</Words>
  <Application>Microsoft Office PowerPoint</Application>
  <PresentationFormat>Widescreen</PresentationFormat>
  <Paragraphs>128</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         Autumn/Winter  Vaccination Programme 2025/26  Information for Care Home Managers  23rd September 2025  Rachel Spiers - Immunisation and Vaccination Programme Manager   </vt:lpstr>
      <vt:lpstr>Agenda</vt:lpstr>
      <vt:lpstr>Overview of 2025/26  programme </vt:lpstr>
      <vt:lpstr>Immunosupression for homes where there are no residents under 75yrs old.</vt:lpstr>
      <vt:lpstr>2) Seasonal vaccination: uptake rates </vt:lpstr>
      <vt:lpstr>Flu vaccine: uptake rates</vt:lpstr>
      <vt:lpstr>3) Role &amp; expectation of HCWs re: vaccination </vt:lpstr>
      <vt:lpstr>Role &amp; expectation of HCWs re: vaccination</vt:lpstr>
      <vt:lpstr>4. What you can do to improve uptake</vt:lpstr>
      <vt:lpstr>5. Are you ready?</vt:lpstr>
      <vt:lpstr>PowerPoint Presentation</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Amy Dougan</cp:lastModifiedBy>
  <cp:revision>158</cp:revision>
  <dcterms:created xsi:type="dcterms:W3CDTF">2007-07-31T10:52:31Z</dcterms:created>
  <dcterms:modified xsi:type="dcterms:W3CDTF">2026-02-24T13:07:58Z</dcterms:modified>
</cp:coreProperties>
</file>